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9"/>
  </p:notesMasterIdLst>
  <p:sldIdLst>
    <p:sldId id="464" r:id="rId2"/>
    <p:sldId id="383" r:id="rId3"/>
    <p:sldId id="258" r:id="rId4"/>
    <p:sldId id="384" r:id="rId5"/>
    <p:sldId id="260" r:id="rId6"/>
    <p:sldId id="379" r:id="rId7"/>
    <p:sldId id="320" r:id="rId8"/>
    <p:sldId id="483" r:id="rId9"/>
    <p:sldId id="376" r:id="rId10"/>
    <p:sldId id="378" r:id="rId11"/>
    <p:sldId id="358" r:id="rId12"/>
    <p:sldId id="377" r:id="rId13"/>
    <p:sldId id="484" r:id="rId14"/>
    <p:sldId id="488" r:id="rId15"/>
    <p:sldId id="361" r:id="rId16"/>
    <p:sldId id="360" r:id="rId17"/>
    <p:sldId id="385" r:id="rId18"/>
    <p:sldId id="425" r:id="rId19"/>
    <p:sldId id="539" r:id="rId20"/>
    <p:sldId id="325" r:id="rId21"/>
    <p:sldId id="426" r:id="rId22"/>
    <p:sldId id="387" r:id="rId23"/>
    <p:sldId id="462" r:id="rId24"/>
    <p:sldId id="463" r:id="rId25"/>
    <p:sldId id="434" r:id="rId26"/>
    <p:sldId id="324" r:id="rId27"/>
    <p:sldId id="424" r:id="rId28"/>
    <p:sldId id="489" r:id="rId29"/>
    <p:sldId id="490" r:id="rId30"/>
    <p:sldId id="402" r:id="rId31"/>
    <p:sldId id="491" r:id="rId32"/>
    <p:sldId id="427" r:id="rId33"/>
    <p:sldId id="428" r:id="rId34"/>
    <p:sldId id="403" r:id="rId35"/>
    <p:sldId id="398" r:id="rId36"/>
    <p:sldId id="338" r:id="rId37"/>
    <p:sldId id="487" r:id="rId38"/>
    <p:sldId id="366" r:id="rId39"/>
    <p:sldId id="367" r:id="rId40"/>
    <p:sldId id="368" r:id="rId41"/>
    <p:sldId id="362" r:id="rId42"/>
    <p:sldId id="268" r:id="rId43"/>
    <p:sldId id="493" r:id="rId44"/>
    <p:sldId id="494" r:id="rId45"/>
    <p:sldId id="274" r:id="rId46"/>
    <p:sldId id="433" r:id="rId47"/>
    <p:sldId id="399" r:id="rId48"/>
    <p:sldId id="432" r:id="rId49"/>
    <p:sldId id="430" r:id="rId50"/>
    <p:sldId id="431" r:id="rId51"/>
    <p:sldId id="400" r:id="rId52"/>
    <p:sldId id="270" r:id="rId53"/>
    <p:sldId id="323" r:id="rId54"/>
    <p:sldId id="441" r:id="rId55"/>
    <p:sldId id="442" r:id="rId56"/>
    <p:sldId id="445" r:id="rId57"/>
    <p:sldId id="446" r:id="rId58"/>
    <p:sldId id="447" r:id="rId59"/>
    <p:sldId id="448" r:id="rId60"/>
    <p:sldId id="443" r:id="rId61"/>
    <p:sldId id="495" r:id="rId62"/>
    <p:sldId id="496" r:id="rId63"/>
    <p:sldId id="497" r:id="rId64"/>
    <p:sldId id="498" r:id="rId65"/>
    <p:sldId id="444" r:id="rId66"/>
    <p:sldId id="275" r:id="rId67"/>
    <p:sldId id="450" r:id="rId68"/>
    <p:sldId id="451" r:id="rId69"/>
    <p:sldId id="452" r:id="rId70"/>
    <p:sldId id="429" r:id="rId71"/>
    <p:sldId id="343" r:id="rId72"/>
    <p:sldId id="281" r:id="rId73"/>
    <p:sldId id="282" r:id="rId74"/>
    <p:sldId id="326" r:id="rId75"/>
    <p:sldId id="283" r:id="rId76"/>
    <p:sldId id="345" r:id="rId77"/>
    <p:sldId id="456" r:id="rId78"/>
    <p:sldId id="347" r:id="rId79"/>
    <p:sldId id="290" r:id="rId80"/>
    <p:sldId id="288" r:id="rId81"/>
    <p:sldId id="289" r:id="rId82"/>
    <p:sldId id="411" r:id="rId83"/>
    <p:sldId id="291" r:id="rId84"/>
    <p:sldId id="292" r:id="rId85"/>
    <p:sldId id="293" r:id="rId86"/>
    <p:sldId id="294" r:id="rId87"/>
    <p:sldId id="295" r:id="rId88"/>
    <p:sldId id="413" r:id="rId89"/>
    <p:sldId id="414" r:id="rId90"/>
    <p:sldId id="415" r:id="rId91"/>
    <p:sldId id="416" r:id="rId92"/>
    <p:sldId id="417" r:id="rId93"/>
    <p:sldId id="419" r:id="rId94"/>
    <p:sldId id="420" r:id="rId95"/>
    <p:sldId id="348" r:id="rId96"/>
    <p:sldId id="350" r:id="rId97"/>
    <p:sldId id="351" r:id="rId98"/>
    <p:sldId id="373" r:id="rId99"/>
    <p:sldId id="352" r:id="rId100"/>
    <p:sldId id="522" r:id="rId101"/>
    <p:sldId id="523" r:id="rId102"/>
    <p:sldId id="524" r:id="rId103"/>
    <p:sldId id="525" r:id="rId104"/>
    <p:sldId id="357" r:id="rId105"/>
    <p:sldId id="374" r:id="rId106"/>
    <p:sldId id="423" r:id="rId107"/>
    <p:sldId id="409" r:id="rId108"/>
    <p:sldId id="410" r:id="rId109"/>
    <p:sldId id="526" r:id="rId110"/>
    <p:sldId id="353" r:id="rId111"/>
    <p:sldId id="354" r:id="rId112"/>
    <p:sldId id="355" r:id="rId113"/>
    <p:sldId id="303" r:id="rId114"/>
    <p:sldId id="499" r:id="rId115"/>
    <p:sldId id="304" r:id="rId116"/>
    <p:sldId id="500" r:id="rId117"/>
    <p:sldId id="501" r:id="rId118"/>
    <p:sldId id="502" r:id="rId119"/>
    <p:sldId id="503" r:id="rId120"/>
    <p:sldId id="504" r:id="rId121"/>
    <p:sldId id="505" r:id="rId122"/>
    <p:sldId id="506" r:id="rId123"/>
    <p:sldId id="507" r:id="rId124"/>
    <p:sldId id="305" r:id="rId125"/>
    <p:sldId id="331" r:id="rId126"/>
    <p:sldId id="510" r:id="rId127"/>
    <p:sldId id="511" r:id="rId128"/>
    <p:sldId id="513" r:id="rId129"/>
    <p:sldId id="512" r:id="rId130"/>
    <p:sldId id="307" r:id="rId131"/>
    <p:sldId id="514" r:id="rId132"/>
    <p:sldId id="515" r:id="rId133"/>
    <p:sldId id="516" r:id="rId134"/>
    <p:sldId id="517" r:id="rId135"/>
    <p:sldId id="518" r:id="rId136"/>
    <p:sldId id="308" r:id="rId137"/>
    <p:sldId id="309" r:id="rId138"/>
    <p:sldId id="306" r:id="rId139"/>
    <p:sldId id="310" r:id="rId140"/>
    <p:sldId id="528" r:id="rId141"/>
    <p:sldId id="529" r:id="rId142"/>
    <p:sldId id="530" r:id="rId143"/>
    <p:sldId id="465" r:id="rId144"/>
    <p:sldId id="466" r:id="rId145"/>
    <p:sldId id="531" r:id="rId146"/>
    <p:sldId id="454" r:id="rId147"/>
    <p:sldId id="532" r:id="rId148"/>
    <p:sldId id="533" r:id="rId149"/>
    <p:sldId id="534" r:id="rId150"/>
    <p:sldId id="535" r:id="rId151"/>
    <p:sldId id="461" r:id="rId152"/>
    <p:sldId id="536" r:id="rId153"/>
    <p:sldId id="537" r:id="rId154"/>
    <p:sldId id="538" r:id="rId155"/>
    <p:sldId id="508" r:id="rId156"/>
    <p:sldId id="509" r:id="rId157"/>
    <p:sldId id="457" r:id="rId158"/>
    <p:sldId id="527" r:id="rId159"/>
    <p:sldId id="375" r:id="rId160"/>
    <p:sldId id="314" r:id="rId161"/>
    <p:sldId id="397" r:id="rId162"/>
    <p:sldId id="315" r:id="rId163"/>
    <p:sldId id="435" r:id="rId164"/>
    <p:sldId id="436" r:id="rId165"/>
    <p:sldId id="438" r:id="rId166"/>
    <p:sldId id="440" r:id="rId167"/>
    <p:sldId id="259" r:id="rId168"/>
    <p:sldId id="393" r:id="rId169"/>
    <p:sldId id="391" r:id="rId170"/>
    <p:sldId id="392" r:id="rId171"/>
    <p:sldId id="460" r:id="rId172"/>
    <p:sldId id="482" r:id="rId173"/>
    <p:sldId id="480" r:id="rId174"/>
    <p:sldId id="481" r:id="rId175"/>
    <p:sldId id="492" r:id="rId176"/>
    <p:sldId id="485" r:id="rId177"/>
    <p:sldId id="476" r:id="rId178"/>
    <p:sldId id="521" r:id="rId179"/>
    <p:sldId id="541" r:id="rId180"/>
    <p:sldId id="540" r:id="rId181"/>
    <p:sldId id="467" r:id="rId182"/>
    <p:sldId id="356" r:id="rId183"/>
    <p:sldId id="472" r:id="rId184"/>
    <p:sldId id="468" r:id="rId185"/>
    <p:sldId id="469" r:id="rId186"/>
    <p:sldId id="471" r:id="rId187"/>
    <p:sldId id="458" r:id="rId188"/>
    <p:sldId id="459" r:id="rId189"/>
    <p:sldId id="473" r:id="rId190"/>
    <p:sldId id="474" r:id="rId191"/>
    <p:sldId id="470" r:id="rId192"/>
    <p:sldId id="479" r:id="rId193"/>
    <p:sldId id="475" r:id="rId194"/>
    <p:sldId id="520" r:id="rId195"/>
    <p:sldId id="395" r:id="rId196"/>
    <p:sldId id="394" r:id="rId197"/>
    <p:sldId id="486" r:id="rId198"/>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r DELIM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31" autoAdjust="0"/>
    <p:restoredTop sz="83002" autoAdjust="0"/>
  </p:normalViewPr>
  <p:slideViewPr>
    <p:cSldViewPr>
      <p:cViewPr varScale="1">
        <p:scale>
          <a:sx n="120" d="100"/>
          <a:sy n="120" d="100"/>
        </p:scale>
        <p:origin x="1098" y="10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commentAuthors" Target="commentAuthor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Desktop\!%20EN%20COURS%20JANVIER%20FEVRIER%202019\EXCEL\FIN\TD%20EXCEL%20LICENCE%202%20DROIT\Init_Tableur_T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m\Desktop\!%20EN%20COURS%20JANVIER%20FEVRIER%202019\EXCEL\FIN\TD%20EXCEL%20LICENCE%202%20DROIT\Init_Tableur_T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a:t>Ventes par Villes</a:t>
            </a:r>
          </a:p>
        </c:rich>
      </c:tx>
      <c:layout>
        <c:manualLayout>
          <c:xMode val="edge"/>
          <c:yMode val="edge"/>
          <c:x val="0.34062314681921696"/>
          <c:y val="0"/>
        </c:manualLayout>
      </c:layout>
      <c:overlay val="0"/>
    </c:title>
    <c:autoTitleDeleted val="0"/>
    <c:plotArea>
      <c:layout>
        <c:manualLayout>
          <c:layoutTarget val="inner"/>
          <c:xMode val="edge"/>
          <c:yMode val="edge"/>
          <c:x val="0.11757480645036486"/>
          <c:y val="0.12837339377416934"/>
          <c:w val="0.66813322780804263"/>
          <c:h val="0.67217845197407988"/>
        </c:manualLayout>
      </c:layout>
      <c:lineChart>
        <c:grouping val="standard"/>
        <c:varyColors val="0"/>
        <c:ser>
          <c:idx val="0"/>
          <c:order val="0"/>
          <c:tx>
            <c:strRef>
              <c:f>Graphe!$A$4</c:f>
              <c:strCache>
                <c:ptCount val="1"/>
                <c:pt idx="0">
                  <c:v>Montpellier</c:v>
                </c:pt>
              </c:strCache>
            </c:strRef>
          </c:tx>
          <c:spPr>
            <a:ln>
              <a:solidFill>
                <a:srgbClr val="004586"/>
              </a:solidFill>
              <a:prstDash val="solid"/>
            </a:ln>
          </c:spPr>
          <c:marker>
            <c:symbol val="square"/>
            <c:size val="7"/>
          </c:marker>
          <c:cat>
            <c:strRef>
              <c:f>Graphe!$B$3:$E$3</c:f>
              <c:strCache>
                <c:ptCount val="4"/>
                <c:pt idx="0">
                  <c:v>2015</c:v>
                </c:pt>
                <c:pt idx="1">
                  <c:v>2016</c:v>
                </c:pt>
                <c:pt idx="2">
                  <c:v>2017</c:v>
                </c:pt>
                <c:pt idx="3">
                  <c:v>2018</c:v>
                </c:pt>
              </c:strCache>
            </c:strRef>
          </c:cat>
          <c:val>
            <c:numRef>
              <c:f>Graphe!$B$4:$E$4</c:f>
              <c:numCache>
                <c:formatCode>General</c:formatCode>
                <c:ptCount val="4"/>
                <c:pt idx="0">
                  <c:v>123</c:v>
                </c:pt>
                <c:pt idx="1">
                  <c:v>152</c:v>
                </c:pt>
                <c:pt idx="2">
                  <c:v>157</c:v>
                </c:pt>
                <c:pt idx="3">
                  <c:v>148</c:v>
                </c:pt>
              </c:numCache>
            </c:numRef>
          </c:val>
          <c:smooth val="0"/>
          <c:extLst>
            <c:ext xmlns:c16="http://schemas.microsoft.com/office/drawing/2014/chart" uri="{C3380CC4-5D6E-409C-BE32-E72D297353CC}">
              <c16:uniqueId val="{00000000-94A4-4BE6-A72B-4DF1A7225BCB}"/>
            </c:ext>
          </c:extLst>
        </c:ser>
        <c:ser>
          <c:idx val="1"/>
          <c:order val="1"/>
          <c:tx>
            <c:strRef>
              <c:f>Graphe!$A$5</c:f>
              <c:strCache>
                <c:ptCount val="1"/>
                <c:pt idx="0">
                  <c:v>Béziers</c:v>
                </c:pt>
              </c:strCache>
            </c:strRef>
          </c:tx>
          <c:spPr>
            <a:ln>
              <a:solidFill>
                <a:srgbClr val="FF420E"/>
              </a:solidFill>
              <a:prstDash val="solid"/>
            </a:ln>
          </c:spPr>
          <c:marker>
            <c:symbol val="diamond"/>
            <c:size val="7"/>
          </c:marker>
          <c:cat>
            <c:strRef>
              <c:f>Graphe!$B$3:$E$3</c:f>
              <c:strCache>
                <c:ptCount val="4"/>
                <c:pt idx="0">
                  <c:v>2015</c:v>
                </c:pt>
                <c:pt idx="1">
                  <c:v>2016</c:v>
                </c:pt>
                <c:pt idx="2">
                  <c:v>2017</c:v>
                </c:pt>
                <c:pt idx="3">
                  <c:v>2018</c:v>
                </c:pt>
              </c:strCache>
            </c:strRef>
          </c:cat>
          <c:val>
            <c:numRef>
              <c:f>Graphe!$B$5:$E$5</c:f>
              <c:numCache>
                <c:formatCode>General</c:formatCode>
                <c:ptCount val="4"/>
                <c:pt idx="0">
                  <c:v>93</c:v>
                </c:pt>
                <c:pt idx="1">
                  <c:v>84</c:v>
                </c:pt>
                <c:pt idx="2">
                  <c:v>70</c:v>
                </c:pt>
                <c:pt idx="3">
                  <c:v>65</c:v>
                </c:pt>
              </c:numCache>
            </c:numRef>
          </c:val>
          <c:smooth val="0"/>
          <c:extLst>
            <c:ext xmlns:c16="http://schemas.microsoft.com/office/drawing/2014/chart" uri="{C3380CC4-5D6E-409C-BE32-E72D297353CC}">
              <c16:uniqueId val="{00000001-94A4-4BE6-A72B-4DF1A7225BCB}"/>
            </c:ext>
          </c:extLst>
        </c:ser>
        <c:ser>
          <c:idx val="2"/>
          <c:order val="2"/>
          <c:tx>
            <c:strRef>
              <c:f>Graphe!$A$6</c:f>
              <c:strCache>
                <c:ptCount val="1"/>
                <c:pt idx="0">
                  <c:v>Lunel</c:v>
                </c:pt>
              </c:strCache>
            </c:strRef>
          </c:tx>
          <c:spPr>
            <a:ln>
              <a:solidFill>
                <a:srgbClr val="FFD320"/>
              </a:solidFill>
              <a:prstDash val="solid"/>
            </a:ln>
          </c:spPr>
          <c:marker>
            <c:symbol val="triangle"/>
            <c:size val="7"/>
          </c:marker>
          <c:cat>
            <c:strRef>
              <c:f>Graphe!$B$3:$E$3</c:f>
              <c:strCache>
                <c:ptCount val="4"/>
                <c:pt idx="0">
                  <c:v>2015</c:v>
                </c:pt>
                <c:pt idx="1">
                  <c:v>2016</c:v>
                </c:pt>
                <c:pt idx="2">
                  <c:v>2017</c:v>
                </c:pt>
                <c:pt idx="3">
                  <c:v>2018</c:v>
                </c:pt>
              </c:strCache>
            </c:strRef>
          </c:cat>
          <c:val>
            <c:numRef>
              <c:f>Graphe!$B$6:$E$6</c:f>
              <c:numCache>
                <c:formatCode>General</c:formatCode>
                <c:ptCount val="4"/>
                <c:pt idx="0">
                  <c:v>102</c:v>
                </c:pt>
                <c:pt idx="1">
                  <c:v>118</c:v>
                </c:pt>
                <c:pt idx="2">
                  <c:v>134</c:v>
                </c:pt>
                <c:pt idx="3">
                  <c:v>120</c:v>
                </c:pt>
              </c:numCache>
            </c:numRef>
          </c:val>
          <c:smooth val="0"/>
          <c:extLst>
            <c:ext xmlns:c16="http://schemas.microsoft.com/office/drawing/2014/chart" uri="{C3380CC4-5D6E-409C-BE32-E72D297353CC}">
              <c16:uniqueId val="{00000002-94A4-4BE6-A72B-4DF1A7225BCB}"/>
            </c:ext>
          </c:extLst>
        </c:ser>
        <c:ser>
          <c:idx val="3"/>
          <c:order val="3"/>
          <c:tx>
            <c:strRef>
              <c:f>Graphe!$A$7</c:f>
              <c:strCache>
                <c:ptCount val="1"/>
                <c:pt idx="0">
                  <c:v>Sète</c:v>
                </c:pt>
              </c:strCache>
            </c:strRef>
          </c:tx>
          <c:spPr>
            <a:ln>
              <a:solidFill>
                <a:srgbClr val="579D1C"/>
              </a:solidFill>
              <a:prstDash val="solid"/>
            </a:ln>
          </c:spPr>
          <c:marker>
            <c:symbol val="x"/>
            <c:size val="7"/>
          </c:marker>
          <c:cat>
            <c:strRef>
              <c:f>Graphe!$B$3:$E$3</c:f>
              <c:strCache>
                <c:ptCount val="4"/>
                <c:pt idx="0">
                  <c:v>2015</c:v>
                </c:pt>
                <c:pt idx="1">
                  <c:v>2016</c:v>
                </c:pt>
                <c:pt idx="2">
                  <c:v>2017</c:v>
                </c:pt>
                <c:pt idx="3">
                  <c:v>2018</c:v>
                </c:pt>
              </c:strCache>
            </c:strRef>
          </c:cat>
          <c:val>
            <c:numRef>
              <c:f>Graphe!$B$7:$E$7</c:f>
              <c:numCache>
                <c:formatCode>General</c:formatCode>
                <c:ptCount val="4"/>
                <c:pt idx="0">
                  <c:v>75</c:v>
                </c:pt>
                <c:pt idx="1">
                  <c:v>87</c:v>
                </c:pt>
                <c:pt idx="2">
                  <c:v>78</c:v>
                </c:pt>
                <c:pt idx="3">
                  <c:v>91</c:v>
                </c:pt>
              </c:numCache>
            </c:numRef>
          </c:val>
          <c:smooth val="0"/>
          <c:extLst>
            <c:ext xmlns:c16="http://schemas.microsoft.com/office/drawing/2014/chart" uri="{C3380CC4-5D6E-409C-BE32-E72D297353CC}">
              <c16:uniqueId val="{00000003-94A4-4BE6-A72B-4DF1A7225BCB}"/>
            </c:ext>
          </c:extLst>
        </c:ser>
        <c:dLbls>
          <c:showLegendKey val="0"/>
          <c:showVal val="0"/>
          <c:showCatName val="0"/>
          <c:showSerName val="0"/>
          <c:showPercent val="0"/>
          <c:showBubbleSize val="0"/>
        </c:dLbls>
        <c:marker val="1"/>
        <c:smooth val="0"/>
        <c:axId val="112338432"/>
        <c:axId val="112176128"/>
      </c:lineChart>
      <c:valAx>
        <c:axId val="112176128"/>
        <c:scaling>
          <c:orientation val="minMax"/>
        </c:scaling>
        <c:delete val="0"/>
        <c:axPos val="l"/>
        <c:majorGridlines>
          <c:spPr>
            <a:ln>
              <a:solidFill>
                <a:srgbClr val="B3B3B3"/>
              </a:solidFill>
            </a:ln>
          </c:spPr>
        </c:majorGridlines>
        <c:title>
          <c:tx>
            <c:rich>
              <a:bodyPr/>
              <a:lstStyle/>
              <a:p>
                <a:pPr>
                  <a:defRPr/>
                </a:pPr>
                <a:r>
                  <a:rPr lang="fr-FR"/>
                  <a:t>Montant en K€</a:t>
                </a:r>
              </a:p>
            </c:rich>
          </c:tx>
          <c:layout>
            <c:manualLayout>
              <c:xMode val="edge"/>
              <c:yMode val="edge"/>
              <c:x val="1.9758008021074008E-2"/>
              <c:y val="0.32818781983811385"/>
            </c:manualLayout>
          </c:layout>
          <c:overlay val="0"/>
        </c:title>
        <c:numFmt formatCode="General" sourceLinked="1"/>
        <c:majorTickMark val="none"/>
        <c:minorTickMark val="none"/>
        <c:tickLblPos val="nextTo"/>
        <c:spPr>
          <a:ln>
            <a:solidFill>
              <a:srgbClr val="B3B3B3"/>
            </a:solidFill>
          </a:ln>
        </c:spPr>
        <c:crossAx val="112338432"/>
        <c:crosses val="autoZero"/>
        <c:crossBetween val="between"/>
      </c:valAx>
      <c:catAx>
        <c:axId val="112338432"/>
        <c:scaling>
          <c:orientation val="minMax"/>
        </c:scaling>
        <c:delete val="0"/>
        <c:axPos val="b"/>
        <c:title>
          <c:tx>
            <c:rich>
              <a:bodyPr/>
              <a:lstStyle/>
              <a:p>
                <a:pPr>
                  <a:defRPr/>
                </a:pPr>
                <a:r>
                  <a:rPr lang="fr-FR"/>
                  <a:t>Année</a:t>
                </a:r>
              </a:p>
            </c:rich>
          </c:tx>
          <c:layout>
            <c:manualLayout>
              <c:xMode val="edge"/>
              <c:yMode val="edge"/>
              <c:x val="0.40727065246257188"/>
              <c:y val="0.90365614451674403"/>
            </c:manualLayout>
          </c:layout>
          <c:overlay val="0"/>
        </c:title>
        <c:numFmt formatCode="General" sourceLinked="1"/>
        <c:majorTickMark val="none"/>
        <c:minorTickMark val="none"/>
        <c:tickLblPos val="nextTo"/>
        <c:spPr>
          <a:ln>
            <a:solidFill>
              <a:srgbClr val="B3B3B3"/>
            </a:solidFill>
          </a:ln>
        </c:spPr>
        <c:crossAx val="112176128"/>
        <c:crossesAt val="0"/>
        <c:auto val="1"/>
        <c:lblAlgn val="ctr"/>
        <c:lblOffset val="100"/>
        <c:noMultiLvlLbl val="0"/>
      </c:catAx>
      <c:spPr>
        <a:noFill/>
        <a:ln>
          <a:solidFill>
            <a:srgbClr val="B3B3B3"/>
          </a:solidFill>
          <a:prstDash val="solid"/>
        </a:ln>
      </c:spPr>
    </c:plotArea>
    <c:legend>
      <c:legendPos val="r"/>
      <c:overlay val="0"/>
      <c:spPr>
        <a:noFill/>
        <a:ln>
          <a:noFill/>
        </a:ln>
      </c:spPr>
    </c:legend>
    <c:plotVisOnly val="1"/>
    <c:dispBlanksAs val="gap"/>
    <c:showDLblsOverMax val="0"/>
  </c:chart>
  <c:spPr>
    <a:ln>
      <a:noFill/>
    </a:ln>
  </c:spPr>
  <c:txPr>
    <a:bodyPr/>
    <a:lstStyle/>
    <a:p>
      <a:pPr>
        <a:defRPr>
          <a:latin typeface="Calibri" panose="020F0502020204030204" pitchFamily="34" charset="0"/>
          <a:cs typeface="Calibri" panose="020F0502020204030204"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Ventes de l'année 2015</a:t>
            </a:r>
          </a:p>
        </c:rich>
      </c:tx>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Graphe!$B$3</c:f>
              <c:strCache>
                <c:ptCount val="1"/>
                <c:pt idx="0">
                  <c:v>2015</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6085-4E0C-82AF-ECB55D4C485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6085-4E0C-82AF-ECB55D4C485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6085-4E0C-82AF-ECB55D4C485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085-4E0C-82AF-ECB55D4C485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vert="horz"/>
              <a:lstStyle/>
              <a:p>
                <a:pPr>
                  <a:defRPr>
                    <a:solidFill>
                      <a:schemeClr val="bg1"/>
                    </a:solidFill>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Graphe!$A$4:$A$7</c:f>
              <c:strCache>
                <c:ptCount val="4"/>
                <c:pt idx="0">
                  <c:v>Montpellier</c:v>
                </c:pt>
                <c:pt idx="1">
                  <c:v>Béziers</c:v>
                </c:pt>
                <c:pt idx="2">
                  <c:v>Lunel</c:v>
                </c:pt>
                <c:pt idx="3">
                  <c:v>Sète</c:v>
                </c:pt>
              </c:strCache>
            </c:strRef>
          </c:cat>
          <c:val>
            <c:numRef>
              <c:f>Graphe!$B$4:$B$7</c:f>
              <c:numCache>
                <c:formatCode>General</c:formatCode>
                <c:ptCount val="4"/>
                <c:pt idx="0">
                  <c:v>123</c:v>
                </c:pt>
                <c:pt idx="1">
                  <c:v>93</c:v>
                </c:pt>
                <c:pt idx="2">
                  <c:v>102</c:v>
                </c:pt>
                <c:pt idx="3">
                  <c:v>75</c:v>
                </c:pt>
              </c:numCache>
            </c:numRef>
          </c:val>
          <c:extLst>
            <c:ext xmlns:c16="http://schemas.microsoft.com/office/drawing/2014/chart" uri="{C3380CC4-5D6E-409C-BE32-E72D297353CC}">
              <c16:uniqueId val="{00000008-6085-4E0C-82AF-ECB55D4C485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vert="horz"/>
        <a:lstStyle/>
        <a:p>
          <a:pPr>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Calibri" panose="020F0502020204030204" pitchFamily="34" charset="0"/>
          <a:cs typeface="Calibri" panose="020F0502020204030204" pitchFamily="34" charset="0"/>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9B0B7B1-B754-4DED-90BF-6735EFA0DB42}" type="datetimeFigureOut">
              <a:rPr lang="fr-FR" smtClean="0"/>
              <a:t>03/10/2022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0D34406-9BBA-448A-8131-2E56BFAE2324}" type="slidenum">
              <a:rPr lang="fr-FR" smtClean="0"/>
              <a:t>‹N°›</a:t>
            </a:fld>
            <a:endParaRPr lang="fr-FR"/>
          </a:p>
        </p:txBody>
      </p:sp>
    </p:spTree>
    <p:extLst>
      <p:ext uri="{BB962C8B-B14F-4D97-AF65-F5344CB8AC3E}">
        <p14:creationId xmlns:p14="http://schemas.microsoft.com/office/powerpoint/2010/main" val="331389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port.microsoft.com/fr-fr/office/sp%C3%A9cifications-et-limites-relatives-%C3%A0-excel-1672b34d-7043-467e-8e27-269d656771c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017996E-6252-46F1-978C-F4D2A164384D}" type="slidenum">
              <a:rPr lang="fr-FR" smtClean="0"/>
              <a:pPr/>
              <a:t>1</a:t>
            </a:fld>
            <a:endParaRPr 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402134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42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46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48</a:t>
            </a:fld>
            <a:endParaRPr lang="fr-FR"/>
          </a:p>
        </p:txBody>
      </p:sp>
    </p:spTree>
    <p:extLst>
      <p:ext uri="{BB962C8B-B14F-4D97-AF65-F5344CB8AC3E}">
        <p14:creationId xmlns:p14="http://schemas.microsoft.com/office/powerpoint/2010/main" val="68107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49</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50</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66</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72</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73</a:t>
            </a:fld>
            <a:endParaRPr lang="fr-FR"/>
          </a:p>
        </p:txBody>
      </p:sp>
    </p:spTree>
    <p:extLst>
      <p:ext uri="{BB962C8B-B14F-4D97-AF65-F5344CB8AC3E}">
        <p14:creationId xmlns:p14="http://schemas.microsoft.com/office/powerpoint/2010/main" val="3231548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80</a:t>
            </a:fld>
            <a:endParaRPr lang="fr-FR"/>
          </a:p>
        </p:txBody>
      </p:sp>
    </p:spTree>
    <p:extLst>
      <p:ext uri="{BB962C8B-B14F-4D97-AF65-F5344CB8AC3E}">
        <p14:creationId xmlns:p14="http://schemas.microsoft.com/office/powerpoint/2010/main" val="314506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81</a:t>
            </a:fld>
            <a:endParaRPr lang="fr-FR"/>
          </a:p>
        </p:txBody>
      </p:sp>
    </p:spTree>
    <p:extLst>
      <p:ext uri="{BB962C8B-B14F-4D97-AF65-F5344CB8AC3E}">
        <p14:creationId xmlns:p14="http://schemas.microsoft.com/office/powerpoint/2010/main" val="99744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5</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84</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85</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86</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87</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http://users.skynet.be/micdub/nommer.htm#variable</a:t>
            </a:r>
          </a:p>
        </p:txBody>
      </p:sp>
      <p:sp>
        <p:nvSpPr>
          <p:cNvPr id="4" name="Espace réservé du numéro de diapositive 3"/>
          <p:cNvSpPr>
            <a:spLocks noGrp="1"/>
          </p:cNvSpPr>
          <p:nvPr>
            <p:ph type="sldNum" sz="quarter" idx="10"/>
          </p:nvPr>
        </p:nvSpPr>
        <p:spPr/>
        <p:txBody>
          <a:bodyPr/>
          <a:lstStyle/>
          <a:p>
            <a:fld id="{80D34406-9BBA-448A-8131-2E56BFAE2324}" type="slidenum">
              <a:rPr lang="fr-FR" smtClean="0"/>
              <a:t>92</a:t>
            </a:fld>
            <a:endParaRPr lang="fr-FR"/>
          </a:p>
        </p:txBody>
      </p:sp>
    </p:spTree>
    <p:extLst>
      <p:ext uri="{BB962C8B-B14F-4D97-AF65-F5344CB8AC3E}">
        <p14:creationId xmlns:p14="http://schemas.microsoft.com/office/powerpoint/2010/main" val="327728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t>http://users.skynet.be/micdub/nommer.htm#variable</a:t>
            </a:r>
          </a:p>
        </p:txBody>
      </p:sp>
      <p:sp>
        <p:nvSpPr>
          <p:cNvPr id="4" name="Espace réservé du numéro de diapositive 3"/>
          <p:cNvSpPr>
            <a:spLocks noGrp="1"/>
          </p:cNvSpPr>
          <p:nvPr>
            <p:ph type="sldNum" sz="quarter" idx="10"/>
          </p:nvPr>
        </p:nvSpPr>
        <p:spPr/>
        <p:txBody>
          <a:bodyPr/>
          <a:lstStyle/>
          <a:p>
            <a:fld id="{80D34406-9BBA-448A-8131-2E56BFAE2324}" type="slidenum">
              <a:rPr lang="fr-FR" smtClean="0"/>
              <a:t>94</a:t>
            </a:fld>
            <a:endParaRPr lang="fr-FR"/>
          </a:p>
        </p:txBody>
      </p:sp>
    </p:spTree>
    <p:extLst>
      <p:ext uri="{BB962C8B-B14F-4D97-AF65-F5344CB8AC3E}">
        <p14:creationId xmlns:p14="http://schemas.microsoft.com/office/powerpoint/2010/main" val="2694700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96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97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109</a:t>
            </a:fld>
            <a:endParaRPr lang="fr-FR"/>
          </a:p>
        </p:txBody>
      </p:sp>
    </p:spTree>
    <p:extLst>
      <p:ext uri="{BB962C8B-B14F-4D97-AF65-F5344CB8AC3E}">
        <p14:creationId xmlns:p14="http://schemas.microsoft.com/office/powerpoint/2010/main" val="358840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i="0" u="none" strike="noStrike" baseline="0" dirty="0">
                <a:latin typeface="Arial,Bold"/>
              </a:rPr>
              <a:t>Médiane, quartiles, déciles et centiles</a:t>
            </a:r>
          </a:p>
          <a:p>
            <a:pPr algn="l"/>
            <a:r>
              <a:rPr lang="fr-FR" sz="1800" b="0" i="0" u="none" strike="noStrike" baseline="0" dirty="0">
                <a:latin typeface="Arial" panose="020B0604020202020204" pitchFamily="34" charset="0"/>
              </a:rPr>
              <a:t>La médiane, les quartiles, les déciles et les centiles sont des indicateurs de répartition de la</a:t>
            </a:r>
          </a:p>
          <a:p>
            <a:pPr algn="l"/>
            <a:r>
              <a:rPr lang="fr-FR" sz="1800" b="0" i="0" u="none" strike="noStrike" baseline="0" dirty="0">
                <a:latin typeface="Arial" panose="020B0604020202020204" pitchFamily="34" charset="0"/>
              </a:rPr>
              <a:t>population (répartition des effectifs).</a:t>
            </a:r>
          </a:p>
          <a:p>
            <a:pPr algn="l"/>
            <a:r>
              <a:rPr lang="fr-FR" sz="1800" b="0" i="0" u="none" strike="noStrike" baseline="0" dirty="0">
                <a:latin typeface="Arial" panose="020B0604020202020204" pitchFamily="34" charset="0"/>
              </a:rPr>
              <a:t>La médiane (à ne pas confondre avec la moyenne) est la valeur qui sépare la population en deux :</a:t>
            </a:r>
          </a:p>
          <a:p>
            <a:pPr algn="l"/>
            <a:r>
              <a:rPr lang="fr-FR" sz="1800" b="0" i="0" u="none" strike="noStrike" baseline="0" dirty="0">
                <a:latin typeface="Arial" panose="020B0604020202020204" pitchFamily="34" charset="0"/>
              </a:rPr>
              <a:t>– celle qui est au-dessus de cette valeur (50% des effectifs) ;</a:t>
            </a:r>
          </a:p>
          <a:p>
            <a:pPr algn="l"/>
            <a:r>
              <a:rPr lang="fr-FR" sz="1800" b="0" i="0" u="none" strike="noStrike" baseline="0" dirty="0">
                <a:latin typeface="Arial" panose="020B0604020202020204" pitchFamily="34" charset="0"/>
              </a:rPr>
              <a:t>– et celle qui est au-dessous (50% des effectifs).</a:t>
            </a:r>
          </a:p>
          <a:p>
            <a:pPr algn="l"/>
            <a:r>
              <a:rPr lang="fr-FR" sz="1800" b="0" i="0" u="none" strike="noStrike" baseline="0" dirty="0">
                <a:latin typeface="Arial" panose="020B0604020202020204" pitchFamily="34" charset="0"/>
              </a:rPr>
              <a:t>Une population se répartit également en :</a:t>
            </a:r>
          </a:p>
          <a:p>
            <a:pPr algn="l"/>
            <a:r>
              <a:rPr lang="fr-FR" sz="1800" b="0" i="0" u="none" strike="noStrike" baseline="0" dirty="0">
                <a:latin typeface="Arial" panose="020B0604020202020204" pitchFamily="34" charset="0"/>
              </a:rPr>
              <a:t>– quatre quartiles comprenant chacun 25% de la population ;</a:t>
            </a:r>
          </a:p>
          <a:p>
            <a:pPr algn="l"/>
            <a:r>
              <a:rPr lang="fr-FR" sz="1800" b="0" i="0" u="none" strike="noStrike" baseline="0" dirty="0">
                <a:latin typeface="Arial" panose="020B0604020202020204" pitchFamily="34" charset="0"/>
              </a:rPr>
              <a:t>– dix déciles comprenant chacun 10% de la population ;</a:t>
            </a:r>
          </a:p>
          <a:p>
            <a:pPr algn="l"/>
            <a:r>
              <a:rPr lang="fr-FR" sz="1800" b="0" i="0" u="none" strike="noStrike" baseline="0" dirty="0">
                <a:latin typeface="Arial" panose="020B0604020202020204" pitchFamily="34" charset="0"/>
              </a:rPr>
              <a:t>– cent centiles comprenant chacun 1% de la population ;</a:t>
            </a:r>
            <a:endParaRPr lang="fr-FR" dirty="0"/>
          </a:p>
        </p:txBody>
      </p:sp>
      <p:sp>
        <p:nvSpPr>
          <p:cNvPr id="4" name="Espace réservé du numéro de diapositive 3"/>
          <p:cNvSpPr>
            <a:spLocks noGrp="1"/>
          </p:cNvSpPr>
          <p:nvPr>
            <p:ph type="sldNum" sz="quarter" idx="5"/>
          </p:nvPr>
        </p:nvSpPr>
        <p:spPr/>
        <p:txBody>
          <a:bodyPr/>
          <a:lstStyle/>
          <a:p>
            <a:fld id="{80D34406-9BBA-448A-8131-2E56BFAE2324}" type="slidenum">
              <a:rPr lang="fr-FR" smtClean="0"/>
              <a:t>116</a:t>
            </a:fld>
            <a:endParaRPr lang="fr-FR"/>
          </a:p>
        </p:txBody>
      </p:sp>
    </p:spTree>
    <p:extLst>
      <p:ext uri="{BB962C8B-B14F-4D97-AF65-F5344CB8AC3E}">
        <p14:creationId xmlns:p14="http://schemas.microsoft.com/office/powerpoint/2010/main" val="208512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r>
              <a:rPr lang="fr-FR" sz="1800" b="0" i="0" u="sng" strike="noStrike" dirty="0">
                <a:solidFill>
                  <a:srgbClr val="0563C1"/>
                </a:solidFill>
                <a:effectLst/>
                <a:latin typeface="Calibri" panose="020F0502020204030204" pitchFamily="34" charset="0"/>
                <a:hlinkClick r:id="rId3"/>
              </a:rPr>
              <a:t>https://support.microsoft.com/fr-fr/office/sp%C3%A9cifications-et-limites-relatives-%C3%A0-excel-1672b34d-7043-467e-8e27-269d656771c3</a:t>
            </a:r>
            <a:r>
              <a:rPr lang="fr-FR" dirty="0"/>
              <a:t> </a:t>
            </a:r>
          </a:p>
          <a:p>
            <a:endParaRPr lang="fr-FR" dirty="0"/>
          </a:p>
        </p:txBody>
      </p:sp>
      <p:sp>
        <p:nvSpPr>
          <p:cNvPr id="4" name="Espace réservé du numéro de diapositive 3"/>
          <p:cNvSpPr>
            <a:spLocks noGrp="1"/>
          </p:cNvSpPr>
          <p:nvPr>
            <p:ph type="sldNum" sz="quarter" idx="5"/>
          </p:nvPr>
        </p:nvSpPr>
        <p:spPr/>
        <p:txBody>
          <a:bodyPr/>
          <a:lstStyle/>
          <a:p>
            <a:fld id="{80D34406-9BBA-448A-8131-2E56BFAE2324}" type="slidenum">
              <a:rPr lang="fr-FR" smtClean="0"/>
              <a:t>13</a:t>
            </a:fld>
            <a:endParaRPr lang="fr-FR"/>
          </a:p>
        </p:txBody>
      </p:sp>
    </p:spTree>
    <p:extLst>
      <p:ext uri="{BB962C8B-B14F-4D97-AF65-F5344CB8AC3E}">
        <p14:creationId xmlns:p14="http://schemas.microsoft.com/office/powerpoint/2010/main" val="1751099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0D34406-9BBA-448A-8131-2E56BFAE2324}" type="slidenum">
              <a:rPr lang="fr-FR" smtClean="0"/>
              <a:t>170</a:t>
            </a:fld>
            <a:endParaRPr lang="fr-FR"/>
          </a:p>
        </p:txBody>
      </p:sp>
    </p:spTree>
    <p:extLst>
      <p:ext uri="{BB962C8B-B14F-4D97-AF65-F5344CB8AC3E}">
        <p14:creationId xmlns:p14="http://schemas.microsoft.com/office/powerpoint/2010/main" val="682755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https://support.microsoft.com/fr-fr/office/r%C3%A9duire-la-taille-de-fichier-de-vos-feuilles-excel-feuilles-de-calcul-c4f69e3a-8eea-4e9d-8ded-0ac301192bf9</a:t>
            </a:r>
          </a:p>
          <a:p>
            <a:endParaRPr lang="fr-FR" dirty="0"/>
          </a:p>
        </p:txBody>
      </p:sp>
      <p:sp>
        <p:nvSpPr>
          <p:cNvPr id="4" name="Espace réservé du numéro de diapositive 3"/>
          <p:cNvSpPr>
            <a:spLocks noGrp="1"/>
          </p:cNvSpPr>
          <p:nvPr>
            <p:ph type="sldNum" sz="quarter" idx="5"/>
          </p:nvPr>
        </p:nvSpPr>
        <p:spPr/>
        <p:txBody>
          <a:bodyPr/>
          <a:lstStyle/>
          <a:p>
            <a:fld id="{80D34406-9BBA-448A-8131-2E56BFAE2324}" type="slidenum">
              <a:rPr lang="fr-FR" smtClean="0"/>
              <a:t>176</a:t>
            </a:fld>
            <a:endParaRPr lang="fr-FR"/>
          </a:p>
        </p:txBody>
      </p:sp>
    </p:spTree>
    <p:extLst>
      <p:ext uri="{BB962C8B-B14F-4D97-AF65-F5344CB8AC3E}">
        <p14:creationId xmlns:p14="http://schemas.microsoft.com/office/powerpoint/2010/main" val="2645440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baseline="0" dirty="0">
                <a:solidFill>
                  <a:srgbClr val="808080"/>
                </a:solidFill>
                <a:latin typeface="Cambria" panose="02040503050406030204" pitchFamily="18" charset="0"/>
              </a:rPr>
              <a:t>CONSOLIDATIONS  Page 106-111 Module 1 </a:t>
            </a:r>
            <a:endParaRPr lang="fr-FR" dirty="0"/>
          </a:p>
        </p:txBody>
      </p:sp>
      <p:sp>
        <p:nvSpPr>
          <p:cNvPr id="4" name="Espace réservé du numéro de diapositive 3"/>
          <p:cNvSpPr>
            <a:spLocks noGrp="1"/>
          </p:cNvSpPr>
          <p:nvPr>
            <p:ph type="sldNum" sz="quarter" idx="5"/>
          </p:nvPr>
        </p:nvSpPr>
        <p:spPr/>
        <p:txBody>
          <a:bodyPr/>
          <a:lstStyle/>
          <a:p>
            <a:fld id="{80D34406-9BBA-448A-8131-2E56BFAE2324}" type="slidenum">
              <a:rPr lang="fr-FR" smtClean="0"/>
              <a:t>177</a:t>
            </a:fld>
            <a:endParaRPr lang="fr-FR"/>
          </a:p>
        </p:txBody>
      </p:sp>
    </p:spTree>
    <p:extLst>
      <p:ext uri="{BB962C8B-B14F-4D97-AF65-F5344CB8AC3E}">
        <p14:creationId xmlns:p14="http://schemas.microsoft.com/office/powerpoint/2010/main" val="3056645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i="0" u="none" strike="noStrike" baseline="0" dirty="0">
                <a:solidFill>
                  <a:srgbClr val="808080"/>
                </a:solidFill>
                <a:latin typeface="Cambria" panose="02040503050406030204" pitchFamily="18" charset="0"/>
              </a:rPr>
              <a:t>CONSOLIDATIONS  Page 106-111 Module 1 </a:t>
            </a:r>
            <a:endParaRPr lang="fr-FR" dirty="0"/>
          </a:p>
        </p:txBody>
      </p:sp>
      <p:sp>
        <p:nvSpPr>
          <p:cNvPr id="4" name="Espace réservé du numéro de diapositive 3"/>
          <p:cNvSpPr>
            <a:spLocks noGrp="1"/>
          </p:cNvSpPr>
          <p:nvPr>
            <p:ph type="sldNum" sz="quarter" idx="5"/>
          </p:nvPr>
        </p:nvSpPr>
        <p:spPr/>
        <p:txBody>
          <a:bodyPr/>
          <a:lstStyle/>
          <a:p>
            <a:fld id="{80D34406-9BBA-448A-8131-2E56BFAE2324}" type="slidenum">
              <a:rPr lang="fr-FR" smtClean="0"/>
              <a:t>178</a:t>
            </a:fld>
            <a:endParaRPr lang="fr-FR"/>
          </a:p>
        </p:txBody>
      </p:sp>
    </p:spTree>
    <p:extLst>
      <p:ext uri="{BB962C8B-B14F-4D97-AF65-F5344CB8AC3E}">
        <p14:creationId xmlns:p14="http://schemas.microsoft.com/office/powerpoint/2010/main" val="2454743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182</a:t>
            </a:fld>
            <a:endParaRPr lang="fr-FR"/>
          </a:p>
        </p:txBody>
      </p:sp>
    </p:spTree>
    <p:extLst>
      <p:ext uri="{BB962C8B-B14F-4D97-AF65-F5344CB8AC3E}">
        <p14:creationId xmlns:p14="http://schemas.microsoft.com/office/powerpoint/2010/main" val="1684603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pPr eaLnBrk="1" hangingPunct="1"/>
            <a:endParaRPr lang="fr-FR"/>
          </a:p>
        </p:txBody>
      </p:sp>
      <p:sp>
        <p:nvSpPr>
          <p:cNvPr id="27652" name="Espace réservé du numéro de diapositive 3"/>
          <p:cNvSpPr>
            <a:spLocks noGrp="1"/>
          </p:cNvSpPr>
          <p:nvPr>
            <p:ph type="sldNum" sz="quarter" idx="5"/>
          </p:nvPr>
        </p:nvSpPr>
        <p:spPr>
          <a:noFill/>
        </p:spPr>
        <p:txBody>
          <a:bodyPr/>
          <a:lstStyle/>
          <a:p>
            <a:fld id="{E059864C-B4D8-4638-BAF8-858D37CE6CCB}" type="slidenum">
              <a:rPr lang="fr-FR" smtClean="0"/>
              <a:pPr/>
              <a:t>195</a:t>
            </a:fld>
            <a:endParaRPr lang="fr-FR"/>
          </a:p>
        </p:txBody>
      </p:sp>
    </p:spTree>
    <p:extLst>
      <p:ext uri="{BB962C8B-B14F-4D97-AF65-F5344CB8AC3E}">
        <p14:creationId xmlns:p14="http://schemas.microsoft.com/office/powerpoint/2010/main" val="341010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15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nSpc>
                <a:spcPct val="80000"/>
              </a:lnSpc>
            </a:pPr>
            <a:r>
              <a:rPr lang="fr-FR" sz="2000" i="1" dirty="0"/>
              <a:t>Le tableau est appelé feuille de calcul</a:t>
            </a:r>
          </a:p>
          <a:p>
            <a:pPr lvl="1">
              <a:lnSpc>
                <a:spcPct val="80000"/>
              </a:lnSpc>
            </a:pPr>
            <a:r>
              <a:rPr lang="fr-FR" sz="2000" dirty="0"/>
              <a:t>Chaque case de ce tableau est appelée cellule.</a:t>
            </a:r>
          </a:p>
          <a:p>
            <a:pPr lvl="1">
              <a:lnSpc>
                <a:spcPct val="80000"/>
              </a:lnSpc>
            </a:pPr>
            <a:r>
              <a:rPr lang="fr-FR" sz="2000" i="1" dirty="0"/>
              <a:t>Chaque cellule peut contenir trois types d'informations :</a:t>
            </a:r>
          </a:p>
          <a:p>
            <a:pPr marL="826770" lvl="2" indent="-285750">
              <a:lnSpc>
                <a:spcPct val="80000"/>
              </a:lnSpc>
            </a:pPr>
            <a:r>
              <a:rPr lang="fr-FR" sz="1800" i="1" dirty="0"/>
              <a:t>du texte  ( ou libellé );</a:t>
            </a:r>
          </a:p>
          <a:p>
            <a:pPr marL="826770" lvl="2" indent="-285750">
              <a:lnSpc>
                <a:spcPct val="80000"/>
              </a:lnSpc>
            </a:pPr>
            <a:r>
              <a:rPr lang="fr-FR" sz="1800" i="1" dirty="0"/>
              <a:t>des nombres;</a:t>
            </a:r>
          </a:p>
          <a:p>
            <a:pPr marL="826770" lvl="2" indent="-285750">
              <a:lnSpc>
                <a:spcPct val="80000"/>
              </a:lnSpc>
            </a:pPr>
            <a:r>
              <a:rPr lang="fr-FR" sz="1800" i="1" dirty="0"/>
              <a:t>des formules de calcul ( précédé par le signe (=)).</a:t>
            </a:r>
          </a:p>
          <a:p>
            <a:endParaRPr lang="fr-FR" dirty="0"/>
          </a:p>
        </p:txBody>
      </p:sp>
      <p:sp>
        <p:nvSpPr>
          <p:cNvPr id="4" name="Espace réservé du numéro de diapositive 3"/>
          <p:cNvSpPr>
            <a:spLocks noGrp="1"/>
          </p:cNvSpPr>
          <p:nvPr>
            <p:ph type="sldNum" sz="quarter" idx="5"/>
          </p:nvPr>
        </p:nvSpPr>
        <p:spPr/>
        <p:txBody>
          <a:bodyPr/>
          <a:lstStyle/>
          <a:p>
            <a:fld id="{80D34406-9BBA-448A-8131-2E56BFAE2324}" type="slidenum">
              <a:rPr lang="fr-FR" smtClean="0"/>
              <a:t>17</a:t>
            </a:fld>
            <a:endParaRPr lang="fr-FR"/>
          </a:p>
        </p:txBody>
      </p:sp>
    </p:spTree>
    <p:extLst>
      <p:ext uri="{BB962C8B-B14F-4D97-AF65-F5344CB8AC3E}">
        <p14:creationId xmlns:p14="http://schemas.microsoft.com/office/powerpoint/2010/main" val="219208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24</a:t>
            </a:fld>
            <a:endParaRPr lang="fr-FR"/>
          </a:p>
        </p:txBody>
      </p:sp>
    </p:spTree>
    <p:extLst>
      <p:ext uri="{BB962C8B-B14F-4D97-AF65-F5344CB8AC3E}">
        <p14:creationId xmlns:p14="http://schemas.microsoft.com/office/powerpoint/2010/main" val="254906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36</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39</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A70558-BABD-4316-AB96-60C63A0BEB67}" type="slidenum">
              <a:rPr lang="fr-FR" smtClean="0"/>
              <a:pPr/>
              <a:t>40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fld id="{83BD9ABA-750B-4DCA-AA77-B6DB07A5734E}" type="datetime1">
              <a:rPr lang="fr-FR" smtClean="0"/>
              <a:t>03/10/2022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10A07726-B9A2-482C-A292-2DEB698D74B6}" type="slidenum">
              <a:rPr lang="fr-FR" smtClean="0"/>
              <a:t>‹N°›</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8113695-AB6C-49C7-A942-27DDB6602203}" type="datetime1">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6DAC18D-FBCE-4A46-8422-0E73B1E77EA0}" type="datetime1">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texte 2"/>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245225"/>
            <a:ext cx="2133600" cy="476250"/>
          </a:xfrm>
        </p:spPr>
        <p:txBody>
          <a:bodyPr/>
          <a:lstStyle>
            <a:lvl1pPr>
              <a:defRPr/>
            </a:lvl1pPr>
          </a:lstStyle>
          <a:p>
            <a:fld id="{87B58B5E-58EA-483E-9993-84CEFA9E66B5}" type="datetime1">
              <a:rPr lang="fr-FR" smtClean="0"/>
              <a:t>03/10/2022</a:t>
            </a:fld>
            <a:endParaRPr lang="fr-FR"/>
          </a:p>
        </p:txBody>
      </p:sp>
      <p:sp>
        <p:nvSpPr>
          <p:cNvPr id="6" name="Espace réservé du pied de page 5"/>
          <p:cNvSpPr>
            <a:spLocks noGrp="1"/>
          </p:cNvSpPr>
          <p:nvPr>
            <p:ph type="ftr" sz="quarter" idx="11"/>
          </p:nvPr>
        </p:nvSpPr>
        <p:spPr>
          <a:xfrm>
            <a:off x="3124200" y="6245225"/>
            <a:ext cx="2895600" cy="476250"/>
          </a:xfrm>
        </p:spPr>
        <p:txBody>
          <a:bodyPr/>
          <a:lstStyle>
            <a:lvl1pPr>
              <a:defRPr/>
            </a:lvl1pPr>
          </a:lstStyle>
          <a:p>
            <a:endParaRPr lang="fr-FR"/>
          </a:p>
        </p:txBody>
      </p:sp>
      <p:sp>
        <p:nvSpPr>
          <p:cNvPr id="7" name="Espace réservé du numéro de diapositive 6"/>
          <p:cNvSpPr>
            <a:spLocks noGrp="1"/>
          </p:cNvSpPr>
          <p:nvPr>
            <p:ph type="sldNum" sz="quarter" idx="12"/>
          </p:nvPr>
        </p:nvSpPr>
        <p:spPr>
          <a:xfrm>
            <a:off x="6553200" y="6245225"/>
            <a:ext cx="2133600" cy="476250"/>
          </a:xfrm>
        </p:spPr>
        <p:txBody>
          <a:bodyPr/>
          <a:lstStyle>
            <a:lvl1pPr>
              <a:defRPr/>
            </a:lvl1pPr>
          </a:lstStyle>
          <a:p>
            <a:fld id="{B9F5BBAA-B1A0-4DF5-BC1A-F9443D110A30}" type="slidenum">
              <a:rPr lang="fr-FR"/>
              <a:pPr/>
              <a:t>‹N°›</a:t>
            </a:fld>
            <a:endParaRPr lang="fr-FR"/>
          </a:p>
        </p:txBody>
      </p:sp>
    </p:spTree>
    <p:extLst>
      <p:ext uri="{BB962C8B-B14F-4D97-AF65-F5344CB8AC3E}">
        <p14:creationId xmlns:p14="http://schemas.microsoft.com/office/powerpoint/2010/main" val="101067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8" name="Espace réservé du contenu 7"/>
          <p:cNvSpPr>
            <a:spLocks noGrp="1"/>
          </p:cNvSpPr>
          <p:nvPr>
            <p:ph sz="quarter" idx="1"/>
          </p:nvPr>
        </p:nvSpPr>
        <p:spPr>
          <a:xfrm>
            <a:off x="395536" y="1196752"/>
            <a:ext cx="8291264" cy="4823048"/>
          </a:xfrm>
        </p:spPr>
        <p:txBody>
          <a:bodyPr vert="horz"/>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10A07726-B9A2-482C-A292-2DEB698D74B6}"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7AA8D2F2-A31F-458E-9022-832CC6BEA067}" type="datetime1">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A07726-B9A2-482C-A292-2DEB698D74B6}" type="slidenum">
              <a:rPr lang="fr-FR" smtClean="0"/>
              <a:t>‹N°›</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6F4FD9BE-DF56-44BB-8D38-A7FE48912B87}" type="datetime1">
              <a:rPr lang="fr-FR" smtClean="0"/>
              <a:t>03/10/2022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A07726-B9A2-482C-A292-2DEB698D74B6}" type="slidenum">
              <a:rPr lang="fr-FR" smtClean="0"/>
              <a:t>‹N°›</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1C022FAB-58EA-462B-8D75-BE0F43402FFE}" type="datetime1">
              <a:rPr lang="fr-FR" smtClean="0"/>
              <a:t>03/10/2022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F51253-DC96-4227-8772-712CD4070926}" type="datetime1">
              <a:rPr lang="fr-FR" smtClean="0"/>
              <a:t>03/10/2022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A07726-B9A2-482C-A292-2DEB698D74B6}"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5947865F-A132-4D0B-B10A-118581CD8E0C}" type="datetime1">
              <a:rPr lang="fr-FR" smtClean="0"/>
              <a:t>03/10/2022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A07726-B9A2-482C-A292-2DEB698D74B6}" type="slidenum">
              <a:rPr lang="fr-FR" smtClean="0"/>
              <a:t>‹N°›</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97036B39-DFA9-435B-B2D9-7A12AD070CC9}" type="datetime1">
              <a:rPr lang="fr-FR" smtClean="0"/>
              <a:t>03/10/2022</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10A07726-B9A2-482C-A292-2DEB698D74B6}" type="slidenum">
              <a:rPr lang="fr-FR" smtClean="0"/>
              <a:t>‹N°›</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395536" y="274638"/>
            <a:ext cx="8291264" cy="634082"/>
          </a:xfrm>
          <a:prstGeom prst="rect">
            <a:avLst/>
          </a:prstGeom>
        </p:spPr>
        <p:txBody>
          <a:bodyPr bIns="91440" anchor="t" anchorCtr="0">
            <a:normAutofit/>
          </a:bodyPr>
          <a:lstStyle/>
          <a:p>
            <a:r>
              <a:rPr kumimoji="0" lang="fr-FR" dirty="0"/>
              <a:t>Modifiez le style du titre</a:t>
            </a:r>
            <a:endParaRPr kumimoji="0" lang="en-US" dirty="0"/>
          </a:p>
        </p:txBody>
      </p:sp>
      <p:sp>
        <p:nvSpPr>
          <p:cNvPr id="13" name="Espace réservé du texte 12"/>
          <p:cNvSpPr>
            <a:spLocks noGrp="1"/>
          </p:cNvSpPr>
          <p:nvPr>
            <p:ph type="body" idx="1"/>
          </p:nvPr>
        </p:nvSpPr>
        <p:spPr>
          <a:xfrm>
            <a:off x="467544" y="1196752"/>
            <a:ext cx="8219256" cy="4823048"/>
          </a:xfrm>
          <a:prstGeom prst="rect">
            <a:avLst/>
          </a:prstGeom>
        </p:spPr>
        <p:txBody>
          <a:bodyPr>
            <a:normAutofit/>
          </a:bodyPr>
          <a:lstStyle/>
          <a:p>
            <a:pPr lvl="0" eaLnBrk="1" latinLnBrk="0" hangingPunct="1"/>
            <a:r>
              <a:rPr kumimoji="0" lang="fr-FR" dirty="0"/>
              <a:t>Modifiez les styles du texte du masque</a:t>
            </a:r>
          </a:p>
          <a:p>
            <a:pPr lvl="1" eaLnBrk="1" latinLnBrk="0" hangingPunct="1"/>
            <a:r>
              <a:rPr kumimoji="0" lang="fr-FR" dirty="0"/>
              <a:t>Deuxième niveau</a:t>
            </a:r>
          </a:p>
          <a:p>
            <a:pPr lvl="2" eaLnBrk="1" latinLnBrk="0" hangingPunct="1"/>
            <a:r>
              <a:rPr kumimoji="0" lang="fr-FR" dirty="0"/>
              <a:t>Troisième niveau</a:t>
            </a:r>
          </a:p>
          <a:p>
            <a:pPr lvl="3" eaLnBrk="1" latinLnBrk="0" hangingPunct="1"/>
            <a:r>
              <a:rPr kumimoji="0" lang="fr-FR" dirty="0"/>
              <a:t>Quatrième niveau</a:t>
            </a:r>
          </a:p>
          <a:p>
            <a:pPr lvl="4" eaLnBrk="1" latinLnBrk="0" hangingPunct="1"/>
            <a:r>
              <a:rPr kumimoji="0" lang="fr-FR" dirty="0"/>
              <a:t>Cinquième niveau</a:t>
            </a:r>
            <a:endParaRPr kumimoji="0" lang="en-US" dirty="0"/>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71AD42C-3C71-4D43-A85F-70DFA11D59F5}" type="datetime1">
              <a:rPr lang="fr-FR" smtClean="0"/>
              <a:t>03/10/2022</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2CAC7F1-4454-44E3-8D5A-8901BA8202EF}"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p:txStyles>
    <p:titleStyle>
      <a:lvl1pPr algn="l" rtl="0" eaLnBrk="1" latinLnBrk="0" hangingPunct="1">
        <a:spcBef>
          <a:spcPct val="0"/>
        </a:spcBef>
        <a:buNone/>
        <a:defRPr kumimoji="0" sz="4000" b="1" kern="1200">
          <a:solidFill>
            <a:schemeClr val="tx2"/>
          </a:solidFill>
          <a:latin typeface="Calibri" panose="020F0502020204030204" pitchFamily="34" charset="0"/>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0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6.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111.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hyperlink" Target="https://support.office.com/fr-fr/article/fonctions-de-texte-cccd86ad-547d-4ea9-a065-7bb697c2a56e"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3" Type="http://schemas.openxmlformats.org/officeDocument/2006/relationships/image" Target="../media/image144.gif"/><Relationship Id="rId2" Type="http://schemas.openxmlformats.org/officeDocument/2006/relationships/image" Target="../media/image143.png"/><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171.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4" Type="http://schemas.openxmlformats.org/officeDocument/2006/relationships/image" Target="../media/image158.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168.emf"/><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hyperlink" Target="https://fr.extendoffice.com/documents/excel/1682-excel-check-size-of-each-sheet.html#a1" TargetMode="External"/><Relationship Id="rId2" Type="http://schemas.openxmlformats.org/officeDocument/2006/relationships/hyperlink" Target="https://fr.extendoffice.com/excel/formulas/excel-remove-line-breaks-from-cell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Logiciel" TargetMode="External"/><Relationship Id="rId2" Type="http://schemas.openxmlformats.org/officeDocument/2006/relationships/hyperlink" Target="https://fr.wikipedia.org/wiki/Programme_informatique" TargetMode="External"/><Relationship Id="rId1" Type="http://schemas.openxmlformats.org/officeDocument/2006/relationships/slideLayout" Target="../slideLayouts/slideLayout2.xml"/><Relationship Id="rId6" Type="http://schemas.openxmlformats.org/officeDocument/2006/relationships/hyperlink" Target="https://fr.wikipedia.org/wiki/Statistique" TargetMode="External"/><Relationship Id="rId5" Type="http://schemas.openxmlformats.org/officeDocument/2006/relationships/hyperlink" Target="https://fr.wikipedia.org/wiki/Repr%C3%A9sentation_graphique" TargetMode="External"/><Relationship Id="rId4" Type="http://schemas.openxmlformats.org/officeDocument/2006/relationships/hyperlink" Target="https://fr.wikipedia.org/wiki/Base_de_donn%C3%A9es"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8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9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us-titre 7"/>
          <p:cNvSpPr>
            <a:spLocks noGrp="1"/>
          </p:cNvSpPr>
          <p:nvPr>
            <p:ph type="subTitle" idx="1"/>
          </p:nvPr>
        </p:nvSpPr>
        <p:spPr/>
        <p:txBody>
          <a:bodyPr>
            <a:normAutofit fontScale="92500" lnSpcReduction="20000"/>
          </a:bodyPr>
          <a:lstStyle/>
          <a:p>
            <a:r>
              <a:rPr lang="fr-FR"/>
              <a:t>Cours d’Informatique et</a:t>
            </a:r>
          </a:p>
          <a:p>
            <a:r>
              <a:rPr lang="fr-FR"/>
              <a:t>Certificat Informatique et Internet</a:t>
            </a:r>
          </a:p>
          <a:p>
            <a:endParaRPr lang="fr-FR"/>
          </a:p>
          <a:p>
            <a:r>
              <a:rPr lang="fr-FR"/>
              <a:t>Samir.delimi@umontpellier.fr</a:t>
            </a:r>
          </a:p>
        </p:txBody>
      </p:sp>
      <p:sp>
        <p:nvSpPr>
          <p:cNvPr id="2050" name="Rectangle 2"/>
          <p:cNvSpPr>
            <a:spLocks noGrp="1" noChangeArrowheads="1"/>
          </p:cNvSpPr>
          <p:nvPr>
            <p:ph type="ctrTitle"/>
          </p:nvPr>
        </p:nvSpPr>
        <p:spPr/>
        <p:txBody>
          <a:bodyPr>
            <a:normAutofit/>
          </a:bodyPr>
          <a:lstStyle/>
          <a:p>
            <a:pPr algn="l"/>
            <a:r>
              <a:rPr lang="en-GB" dirty="0" err="1"/>
              <a:t>Partie</a:t>
            </a:r>
            <a:r>
              <a:rPr lang="en-GB" dirty="0"/>
              <a:t> 1: </a:t>
            </a:r>
            <a:br>
              <a:rPr lang="en-GB" dirty="0"/>
            </a:br>
            <a:r>
              <a:rPr lang="en-GB" dirty="0" err="1"/>
              <a:t>Partie</a:t>
            </a:r>
            <a:r>
              <a:rPr lang="en-GB" dirty="0"/>
              <a:t> </a:t>
            </a:r>
            <a:r>
              <a:rPr lang="en-GB" dirty="0" err="1"/>
              <a:t>Tableur</a:t>
            </a:r>
            <a:r>
              <a:rPr lang="en-GB" dirty="0"/>
              <a:t>: </a:t>
            </a:r>
            <a:r>
              <a:rPr lang="en-GB" dirty="0" err="1"/>
              <a:t>Cas</a:t>
            </a:r>
            <a:r>
              <a:rPr lang="en-GB" dirty="0"/>
              <a:t> </a:t>
            </a:r>
            <a:r>
              <a:rPr lang="en-GB" dirty="0" err="1"/>
              <a:t>d’Excel</a:t>
            </a:r>
            <a:r>
              <a:rPr lang="en-GB" dirty="0"/>
              <a:t> </a:t>
            </a:r>
          </a:p>
        </p:txBody>
      </p:sp>
      <p:sp>
        <p:nvSpPr>
          <p:cNvPr id="2" name="Espace réservé de la date 1"/>
          <p:cNvSpPr>
            <a:spLocks noGrp="1"/>
          </p:cNvSpPr>
          <p:nvPr>
            <p:ph type="dt" sz="half" idx="10"/>
          </p:nvPr>
        </p:nvSpPr>
        <p:spPr/>
        <p:txBody>
          <a:bodyPr/>
          <a:lstStyle/>
          <a:p>
            <a:fld id="{27FB82AB-8FA0-416E-8C14-58526B247765}"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1</a:t>
            </a:fld>
            <a:endParaRPr lang="fr-FR"/>
          </a:p>
        </p:txBody>
      </p:sp>
    </p:spTree>
    <p:extLst>
      <p:ext uri="{BB962C8B-B14F-4D97-AF65-F5344CB8AC3E}">
        <p14:creationId xmlns:p14="http://schemas.microsoft.com/office/powerpoint/2010/main" val="1208362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nSpc>
                <a:spcPct val="80000"/>
              </a:lnSpc>
            </a:pPr>
            <a:r>
              <a:rPr lang="fr-FR" dirty="0"/>
              <a:t>Principaux tableurs</a:t>
            </a:r>
          </a:p>
        </p:txBody>
      </p:sp>
      <p:sp>
        <p:nvSpPr>
          <p:cNvPr id="3" name="Espace réservé du contenu 2"/>
          <p:cNvSpPr>
            <a:spLocks noGrp="1"/>
          </p:cNvSpPr>
          <p:nvPr>
            <p:ph sz="quarter" idx="1"/>
          </p:nvPr>
        </p:nvSpPr>
        <p:spPr>
          <a:xfrm>
            <a:off x="395536" y="1196752"/>
            <a:ext cx="8291264" cy="5256584"/>
          </a:xfrm>
        </p:spPr>
        <p:txBody>
          <a:bodyPr>
            <a:noAutofit/>
          </a:bodyPr>
          <a:lstStyle/>
          <a:p>
            <a:pPr>
              <a:lnSpc>
                <a:spcPct val="80000"/>
              </a:lnSpc>
            </a:pPr>
            <a:r>
              <a:rPr lang="fr-FR" sz="2800" dirty="0"/>
              <a:t>Utilisation d’un tableur</a:t>
            </a:r>
          </a:p>
          <a:p>
            <a:pPr lvl="1">
              <a:lnSpc>
                <a:spcPct val="80000"/>
              </a:lnSpc>
            </a:pPr>
            <a:r>
              <a:rPr lang="fr-FR" sz="2600" dirty="0"/>
              <a:t>Office Excel de Microsoft</a:t>
            </a:r>
          </a:p>
          <a:p>
            <a:pPr lvl="1">
              <a:lnSpc>
                <a:spcPct val="80000"/>
              </a:lnSpc>
            </a:pPr>
            <a:r>
              <a:rPr lang="fr-FR" sz="2600" dirty="0" err="1"/>
              <a:t>StarOffice</a:t>
            </a:r>
            <a:r>
              <a:rPr lang="fr-FR" sz="2600" dirty="0"/>
              <a:t> </a:t>
            </a:r>
            <a:r>
              <a:rPr lang="fr-FR" sz="2600" dirty="0" err="1"/>
              <a:t>Calc</a:t>
            </a:r>
            <a:r>
              <a:rPr lang="fr-FR" sz="2600" dirty="0"/>
              <a:t> de Sun</a:t>
            </a:r>
          </a:p>
          <a:p>
            <a:pPr lvl="1">
              <a:lnSpc>
                <a:spcPct val="80000"/>
              </a:lnSpc>
            </a:pPr>
            <a:r>
              <a:rPr lang="fr-FR" sz="2600" dirty="0" err="1"/>
              <a:t>OpenCalc</a:t>
            </a:r>
            <a:r>
              <a:rPr lang="fr-FR" sz="2600" dirty="0"/>
              <a:t> de OpenOffice</a:t>
            </a:r>
          </a:p>
          <a:p>
            <a:pPr lvl="1">
              <a:lnSpc>
                <a:spcPct val="80000"/>
              </a:lnSpc>
            </a:pPr>
            <a:r>
              <a:rPr lang="fr-FR" sz="2600" dirty="0"/>
              <a:t>Lotus 123 de IBM</a:t>
            </a:r>
          </a:p>
          <a:p>
            <a:pPr marL="0" indent="0">
              <a:lnSpc>
                <a:spcPct val="80000"/>
              </a:lnSpc>
              <a:buNone/>
            </a:pPr>
            <a:endParaRPr lang="fr-FR" sz="2800" b="1" dirty="0"/>
          </a:p>
        </p:txBody>
      </p:sp>
      <p:sp>
        <p:nvSpPr>
          <p:cNvPr id="4" name="Espace réservé de la date 3"/>
          <p:cNvSpPr>
            <a:spLocks noGrp="1"/>
          </p:cNvSpPr>
          <p:nvPr>
            <p:ph type="dt" sz="half" idx="10"/>
          </p:nvPr>
        </p:nvSpPr>
        <p:spPr/>
        <p:txBody>
          <a:bodyPr/>
          <a:lstStyle/>
          <a:p>
            <a:fld id="{59A5C8FF-47A0-4A98-9267-21B26BA15688}"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10</a:t>
            </a:fld>
            <a:endParaRPr lang="fr-FR"/>
          </a:p>
        </p:txBody>
      </p:sp>
    </p:spTree>
    <p:extLst>
      <p:ext uri="{BB962C8B-B14F-4D97-AF65-F5344CB8AC3E}">
        <p14:creationId xmlns:p14="http://schemas.microsoft.com/office/powerpoint/2010/main" val="28614997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4355976" y="2001416"/>
            <a:ext cx="2664296" cy="279573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TRUC</a:t>
            </a:r>
            <a:endParaRPr lang="fr-FR" b="1" dirty="0"/>
          </a:p>
        </p:txBody>
      </p:sp>
      <p:cxnSp>
        <p:nvCxnSpPr>
          <p:cNvPr id="7" name="Connecteur droit avec flèche 6"/>
          <p:cNvCxnSpPr/>
          <p:nvPr/>
        </p:nvCxnSpPr>
        <p:spPr>
          <a:xfrm>
            <a:off x="6696062" y="3452428"/>
            <a:ext cx="154834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2807630" y="2924944"/>
            <a:ext cx="154834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807630" y="3595599"/>
            <a:ext cx="154834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807630" y="4293096"/>
            <a:ext cx="1548346"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735022" y="2708920"/>
            <a:ext cx="1892762" cy="461665"/>
          </a:xfrm>
          <a:prstGeom prst="rect">
            <a:avLst/>
          </a:prstGeom>
          <a:noFill/>
        </p:spPr>
        <p:txBody>
          <a:bodyPr wrap="none" rtlCol="0">
            <a:spAutoFit/>
          </a:bodyPr>
          <a:lstStyle/>
          <a:p>
            <a:r>
              <a:rPr lang="fr-FR" sz="2400" i="1" dirty="0">
                <a:latin typeface="Calibri" panose="020F0502020204030204" pitchFamily="34" charset="0"/>
                <a:cs typeface="Calibri" panose="020F0502020204030204" pitchFamily="34" charset="0"/>
              </a:rPr>
              <a:t>argument n°1</a:t>
            </a:r>
          </a:p>
        </p:txBody>
      </p:sp>
      <p:sp>
        <p:nvSpPr>
          <p:cNvPr id="10" name="ZoneTexte 9"/>
          <p:cNvSpPr txBox="1"/>
          <p:nvPr/>
        </p:nvSpPr>
        <p:spPr>
          <a:xfrm>
            <a:off x="735022" y="3356992"/>
            <a:ext cx="1892762" cy="461665"/>
          </a:xfrm>
          <a:prstGeom prst="rect">
            <a:avLst/>
          </a:prstGeom>
          <a:noFill/>
        </p:spPr>
        <p:txBody>
          <a:bodyPr wrap="none" rtlCol="0">
            <a:spAutoFit/>
          </a:bodyPr>
          <a:lstStyle/>
          <a:p>
            <a:r>
              <a:rPr lang="fr-FR" sz="2400" i="1" dirty="0">
                <a:latin typeface="Calibri" panose="020F0502020204030204" pitchFamily="34" charset="0"/>
                <a:cs typeface="Calibri" panose="020F0502020204030204" pitchFamily="34" charset="0"/>
              </a:rPr>
              <a:t>argument n°2</a:t>
            </a:r>
          </a:p>
        </p:txBody>
      </p:sp>
      <p:sp>
        <p:nvSpPr>
          <p:cNvPr id="11" name="ZoneTexte 10"/>
          <p:cNvSpPr txBox="1"/>
          <p:nvPr/>
        </p:nvSpPr>
        <p:spPr>
          <a:xfrm>
            <a:off x="735022" y="4047455"/>
            <a:ext cx="1903278" cy="461665"/>
          </a:xfrm>
          <a:prstGeom prst="rect">
            <a:avLst/>
          </a:prstGeom>
          <a:noFill/>
        </p:spPr>
        <p:txBody>
          <a:bodyPr wrap="none" rtlCol="0">
            <a:spAutoFit/>
          </a:bodyPr>
          <a:lstStyle/>
          <a:p>
            <a:r>
              <a:rPr lang="fr-FR" sz="2400" i="1" dirty="0">
                <a:latin typeface="Calibri" panose="020F0502020204030204" pitchFamily="34" charset="0"/>
                <a:cs typeface="Calibri" panose="020F0502020204030204" pitchFamily="34" charset="0"/>
              </a:rPr>
              <a:t>argument n°3</a:t>
            </a:r>
          </a:p>
        </p:txBody>
      </p:sp>
      <p:sp>
        <p:nvSpPr>
          <p:cNvPr id="12" name="ZoneTexte 11"/>
          <p:cNvSpPr txBox="1"/>
          <p:nvPr/>
        </p:nvSpPr>
        <p:spPr>
          <a:xfrm>
            <a:off x="724506" y="4623519"/>
            <a:ext cx="634789" cy="461665"/>
          </a:xfrm>
          <a:prstGeom prst="rect">
            <a:avLst/>
          </a:prstGeom>
          <a:noFill/>
        </p:spPr>
        <p:txBody>
          <a:bodyPr wrap="none" rtlCol="0">
            <a:spAutoFit/>
          </a:bodyPr>
          <a:lstStyle/>
          <a:p>
            <a:r>
              <a:rPr lang="fr-FR" sz="2400" i="1" dirty="0">
                <a:latin typeface="Calibri" panose="020F0502020204030204" pitchFamily="34" charset="0"/>
                <a:cs typeface="Calibri" panose="020F0502020204030204" pitchFamily="34" charset="0"/>
              </a:rPr>
              <a:t>etc.</a:t>
            </a:r>
          </a:p>
        </p:txBody>
      </p:sp>
      <p:sp>
        <p:nvSpPr>
          <p:cNvPr id="13" name="ZoneTexte 12"/>
          <p:cNvSpPr txBox="1"/>
          <p:nvPr/>
        </p:nvSpPr>
        <p:spPr>
          <a:xfrm>
            <a:off x="3203848" y="5373216"/>
            <a:ext cx="5418919" cy="954107"/>
          </a:xfrm>
          <a:prstGeom prst="rect">
            <a:avLst/>
          </a:prstGeom>
          <a:noFill/>
        </p:spPr>
        <p:txBody>
          <a:bodyPr wrap="none" rtlCol="0">
            <a:spAutoFit/>
          </a:bodyPr>
          <a:lstStyle/>
          <a:p>
            <a:r>
              <a:rPr lang="fr-FR" sz="2800" dirty="0">
                <a:latin typeface="Calibri" panose="020F0502020204030204" pitchFamily="34" charset="0"/>
                <a:cs typeface="Calibri" panose="020F0502020204030204" pitchFamily="34" charset="0"/>
              </a:rPr>
              <a:t>Le nombre d’</a:t>
            </a:r>
            <a:r>
              <a:rPr lang="fr-FR" sz="2800" b="1" dirty="0">
                <a:latin typeface="Calibri" panose="020F0502020204030204" pitchFamily="34" charset="0"/>
                <a:cs typeface="Calibri" panose="020F0502020204030204" pitchFamily="34" charset="0"/>
              </a:rPr>
              <a:t>arguments</a:t>
            </a:r>
            <a:r>
              <a:rPr lang="fr-FR" sz="2800" dirty="0">
                <a:latin typeface="Calibri" panose="020F0502020204030204" pitchFamily="34" charset="0"/>
                <a:cs typeface="Calibri" panose="020F0502020204030204" pitchFamily="34" charset="0"/>
              </a:rPr>
              <a:t> nécessaire </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dépend de chaque fonction !</a:t>
            </a:r>
          </a:p>
        </p:txBody>
      </p:sp>
      <p:sp>
        <p:nvSpPr>
          <p:cNvPr id="3" name="Titre 2">
            <a:extLst>
              <a:ext uri="{FF2B5EF4-FFF2-40B4-BE49-F238E27FC236}">
                <a16:creationId xmlns:a16="http://schemas.microsoft.com/office/drawing/2014/main" id="{E05C9B76-CFE8-C777-698A-34DC3099ADC3}"/>
              </a:ext>
            </a:extLst>
          </p:cNvPr>
          <p:cNvSpPr>
            <a:spLocks noGrp="1"/>
          </p:cNvSpPr>
          <p:nvPr>
            <p:ph type="title"/>
          </p:nvPr>
        </p:nvSpPr>
        <p:spPr/>
        <p:txBody>
          <a:bodyPr>
            <a:normAutofit fontScale="90000"/>
          </a:bodyPr>
          <a:lstStyle/>
          <a:p>
            <a:r>
              <a:rPr lang="fr-FR" dirty="0"/>
              <a:t>Formules de base: Fonction (suite)</a:t>
            </a:r>
          </a:p>
        </p:txBody>
      </p:sp>
      <p:sp>
        <p:nvSpPr>
          <p:cNvPr id="14" name="Espace réservé du contenu 13">
            <a:extLst>
              <a:ext uri="{FF2B5EF4-FFF2-40B4-BE49-F238E27FC236}">
                <a16:creationId xmlns:a16="http://schemas.microsoft.com/office/drawing/2014/main" id="{2084DD98-C993-5CCB-274F-F393C80AED65}"/>
              </a:ext>
            </a:extLst>
          </p:cNvPr>
          <p:cNvSpPr>
            <a:spLocks noGrp="1"/>
          </p:cNvSpPr>
          <p:nvPr>
            <p:ph sz="quarter" idx="1"/>
          </p:nvPr>
        </p:nvSpPr>
        <p:spPr/>
        <p:txBody>
          <a:bodyPr/>
          <a:lstStyle/>
          <a:p>
            <a:r>
              <a:rPr lang="fr-FR" sz="2400" dirty="0">
                <a:latin typeface="Calibri" panose="020F0502020204030204" pitchFamily="34" charset="0"/>
                <a:cs typeface="Calibri" panose="020F0502020204030204" pitchFamily="34" charset="0"/>
              </a:rPr>
              <a:t>…Elle a besoin d’</a:t>
            </a:r>
            <a:r>
              <a:rPr lang="fr-FR" sz="2400" b="1" dirty="0">
                <a:latin typeface="Calibri" panose="020F0502020204030204" pitchFamily="34" charset="0"/>
                <a:cs typeface="Calibri" panose="020F0502020204030204" pitchFamily="34" charset="0"/>
              </a:rPr>
              <a:t>arguments</a:t>
            </a:r>
            <a:r>
              <a:rPr lang="fr-FR" sz="2400" dirty="0">
                <a:latin typeface="Calibri" panose="020F0502020204030204" pitchFamily="34" charset="0"/>
                <a:cs typeface="Calibri" panose="020F0502020204030204" pitchFamily="34" charset="0"/>
              </a:rPr>
              <a:t> pour se calculer…</a:t>
            </a:r>
          </a:p>
          <a:p>
            <a:endParaRPr lang="fr-FR" dirty="0"/>
          </a:p>
        </p:txBody>
      </p:sp>
    </p:spTree>
    <p:extLst>
      <p:ext uri="{BB962C8B-B14F-4D97-AF65-F5344CB8AC3E}">
        <p14:creationId xmlns:p14="http://schemas.microsoft.com/office/powerpoint/2010/main" val="4776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565596"/>
            <a:ext cx="5414687" cy="523220"/>
          </a:xfrm>
          <a:prstGeom prst="rect">
            <a:avLst/>
          </a:prstGeom>
          <a:noFill/>
        </p:spPr>
        <p:txBody>
          <a:bodyPr wrap="none" rtlCol="0">
            <a:spAutoFit/>
          </a:bodyPr>
          <a:lstStyle/>
          <a:p>
            <a:r>
              <a:rPr lang="fr-FR" sz="2800" b="1" dirty="0">
                <a:latin typeface="Calibri" panose="020F0502020204030204" pitchFamily="34" charset="0"/>
                <a:cs typeface="Calibri" panose="020F0502020204030204" pitchFamily="34" charset="0"/>
              </a:rPr>
              <a:t>Comment cela s’écrit-il avec Excel ?</a:t>
            </a:r>
          </a:p>
        </p:txBody>
      </p:sp>
      <p:sp>
        <p:nvSpPr>
          <p:cNvPr id="13" name="ZoneTexte 12"/>
          <p:cNvSpPr txBox="1"/>
          <p:nvPr/>
        </p:nvSpPr>
        <p:spPr>
          <a:xfrm>
            <a:off x="554697" y="1340768"/>
            <a:ext cx="7992888" cy="2800767"/>
          </a:xfrm>
          <a:prstGeom prst="rect">
            <a:avLst/>
          </a:prstGeom>
          <a:noFill/>
        </p:spPr>
        <p:txBody>
          <a:bodyPr wrap="square" rtlCol="0">
            <a:spAutoFit/>
          </a:bodyPr>
          <a:lstStyle/>
          <a:p>
            <a:pPr marL="514350" indent="-514350">
              <a:buAutoNum type="arabicParenR"/>
            </a:pPr>
            <a:r>
              <a:rPr lang="fr-FR" sz="2400" dirty="0">
                <a:latin typeface="Calibri" panose="020F0502020204030204" pitchFamily="34" charset="0"/>
                <a:cs typeface="Calibri" panose="020F0502020204030204" pitchFamily="34" charset="0"/>
              </a:rPr>
              <a:t>l’appel à une fonction est un calcul : il commence</a:t>
            </a:r>
            <a:br>
              <a:rPr lang="fr-FR" sz="2400" dirty="0">
                <a:latin typeface="Calibri" panose="020F0502020204030204" pitchFamily="34" charset="0"/>
                <a:cs typeface="Calibri" panose="020F0502020204030204" pitchFamily="34" charset="0"/>
              </a:rPr>
            </a:br>
            <a:r>
              <a:rPr lang="fr-FR" sz="2400" dirty="0">
                <a:latin typeface="Calibri" panose="020F0502020204030204" pitchFamily="34" charset="0"/>
                <a:cs typeface="Calibri" panose="020F0502020204030204" pitchFamily="34" charset="0"/>
              </a:rPr>
              <a:t>donc par le signe </a:t>
            </a:r>
            <a:r>
              <a:rPr lang="fr-FR" sz="2400" b="1" dirty="0">
                <a:latin typeface="Calibri" panose="020F0502020204030204" pitchFamily="34"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a:p>
            <a:pPr marL="514350" indent="-514350">
              <a:buAutoNum type="arabicParenR"/>
            </a:pPr>
            <a:r>
              <a:rPr lang="fr-FR" sz="2400" dirty="0">
                <a:latin typeface="Calibri" panose="020F0502020204030204" pitchFamily="34" charset="0"/>
                <a:cs typeface="Calibri" panose="020F0502020204030204" pitchFamily="34" charset="0"/>
              </a:rPr>
              <a:t>le nom de la fonction se met (tout seul) en </a:t>
            </a:r>
            <a:r>
              <a:rPr lang="fr-FR" sz="2400" b="1" dirty="0">
                <a:latin typeface="Calibri" panose="020F0502020204030204" pitchFamily="34" charset="0"/>
                <a:cs typeface="Calibri" panose="020F0502020204030204" pitchFamily="34" charset="0"/>
              </a:rPr>
              <a:t>MAJUSCULES</a:t>
            </a:r>
          </a:p>
          <a:p>
            <a:pPr marL="514350" indent="-514350">
              <a:buAutoNum type="arabicParenR"/>
            </a:pPr>
            <a:r>
              <a:rPr lang="fr-FR" sz="2400" dirty="0">
                <a:latin typeface="Calibri" panose="020F0502020204030204" pitchFamily="34" charset="0"/>
                <a:cs typeface="Calibri" panose="020F0502020204030204" pitchFamily="34" charset="0"/>
              </a:rPr>
              <a:t>Il est toujours suivi de </a:t>
            </a:r>
            <a:r>
              <a:rPr lang="fr-FR" sz="2400" b="1" dirty="0">
                <a:latin typeface="Calibri" panose="020F0502020204030204" pitchFamily="34" charset="0"/>
                <a:cs typeface="Calibri" panose="020F0502020204030204" pitchFamily="34" charset="0"/>
              </a:rPr>
              <a:t>parenthèses</a:t>
            </a:r>
            <a:r>
              <a:rPr lang="fr-FR" sz="2400" dirty="0">
                <a:latin typeface="Calibri" panose="020F0502020204030204" pitchFamily="34" charset="0"/>
                <a:cs typeface="Calibri" panose="020F0502020204030204" pitchFamily="34" charset="0"/>
              </a:rPr>
              <a:t> : ( )</a:t>
            </a:r>
          </a:p>
          <a:p>
            <a:pPr marL="514350" indent="-514350">
              <a:buAutoNum type="arabicParenR"/>
            </a:pPr>
            <a:r>
              <a:rPr lang="fr-FR" sz="2400" dirty="0">
                <a:latin typeface="Calibri" panose="020F0502020204030204" pitchFamily="34" charset="0"/>
                <a:cs typeface="Calibri" panose="020F0502020204030204" pitchFamily="34" charset="0"/>
              </a:rPr>
              <a:t>Dans les parenthèses, viennent les </a:t>
            </a:r>
            <a:r>
              <a:rPr lang="fr-FR" sz="2400" b="1" dirty="0">
                <a:latin typeface="Calibri" panose="020F0502020204030204" pitchFamily="34" charset="0"/>
                <a:cs typeface="Calibri" panose="020F0502020204030204" pitchFamily="34" charset="0"/>
              </a:rPr>
              <a:t>arguments</a:t>
            </a:r>
          </a:p>
          <a:p>
            <a:pPr marL="514350" indent="-514350">
              <a:buAutoNum type="arabicParenR"/>
            </a:pPr>
            <a:r>
              <a:rPr lang="fr-FR" sz="2400" dirty="0">
                <a:latin typeface="Calibri" panose="020F0502020204030204" pitchFamily="34" charset="0"/>
                <a:cs typeface="Calibri" panose="020F0502020204030204" pitchFamily="34" charset="0"/>
              </a:rPr>
              <a:t>Ils sont séparés par des </a:t>
            </a:r>
            <a:r>
              <a:rPr lang="fr-FR" sz="2400" b="1" dirty="0">
                <a:latin typeface="Calibri" panose="020F0502020204030204" pitchFamily="34" charset="0"/>
                <a:cs typeface="Calibri" panose="020F0502020204030204" pitchFamily="34" charset="0"/>
              </a:rPr>
              <a:t>points-virgules</a:t>
            </a:r>
          </a:p>
          <a:p>
            <a:pPr marL="1428750" lvl="2" indent="-514350">
              <a:buAutoNum type="arabicParenR"/>
            </a:pPr>
            <a:r>
              <a:rPr lang="fr-FR" sz="1600" b="1" i="1" dirty="0">
                <a:solidFill>
                  <a:srgbClr val="FF0000"/>
                </a:solidFill>
                <a:latin typeface="Calibri" panose="020F0502020204030204" pitchFamily="34" charset="0"/>
                <a:cs typeface="Calibri" panose="020F0502020204030204" pitchFamily="34" charset="0"/>
              </a:rPr>
              <a:t>Ne pas confondre avec les deux points pour exprimer une plage de cellules ou </a:t>
            </a:r>
            <a:r>
              <a:rPr lang="fr-FR" sz="1600" b="1" i="1" dirty="0" err="1">
                <a:solidFill>
                  <a:srgbClr val="FF0000"/>
                </a:solidFill>
                <a:latin typeface="Calibri" panose="020F0502020204030204" pitchFamily="34" charset="0"/>
                <a:cs typeface="Calibri" panose="020F0502020204030204" pitchFamily="34" charset="0"/>
              </a:rPr>
              <a:t>tabeau</a:t>
            </a:r>
            <a:endParaRPr lang="fr-FR" sz="1600" b="1" i="1" dirty="0">
              <a:solidFill>
                <a:srgbClr val="FF0000"/>
              </a:solidFill>
              <a:latin typeface="Calibri" panose="020F0502020204030204" pitchFamily="34" charset="0"/>
              <a:cs typeface="Calibri" panose="020F0502020204030204" pitchFamily="34" charset="0"/>
            </a:endParaRPr>
          </a:p>
        </p:txBody>
      </p:sp>
      <p:sp>
        <p:nvSpPr>
          <p:cNvPr id="9" name="ZoneTexte 8"/>
          <p:cNvSpPr txBox="1"/>
          <p:nvPr/>
        </p:nvSpPr>
        <p:spPr>
          <a:xfrm>
            <a:off x="539551" y="4103201"/>
            <a:ext cx="7992889" cy="2062103"/>
          </a:xfrm>
          <a:prstGeom prst="rect">
            <a:avLst/>
          </a:prstGeom>
          <a:solidFill>
            <a:schemeClr val="accent1">
              <a:alpha val="42000"/>
            </a:schemeClr>
          </a:solidFill>
        </p:spPr>
        <p:txBody>
          <a:bodyPr wrap="square" rtlCol="0">
            <a:spAutoFit/>
          </a:bodyPr>
          <a:lstStyle/>
          <a:p>
            <a:r>
              <a:rPr lang="fr-FR" sz="2400" b="1" i="1" dirty="0">
                <a:latin typeface="Calibri" panose="020F0502020204030204" pitchFamily="34" charset="0"/>
                <a:cs typeface="Calibri" panose="020F0502020204030204" pitchFamily="34" charset="0"/>
              </a:rPr>
              <a:t>Exemple :</a:t>
            </a:r>
          </a:p>
          <a:p>
            <a:pPr algn="ctr"/>
            <a:r>
              <a:rPr lang="fr-FR" sz="3200" dirty="0">
                <a:latin typeface="Calibri" panose="020F0502020204030204" pitchFamily="34" charset="0"/>
                <a:cs typeface="Calibri" panose="020F0502020204030204" pitchFamily="34" charset="0"/>
              </a:rPr>
              <a:t>=SOMME(B1;B4;B6;B7;C8)</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Ici, la fonction SOMME est utilisée avec 5 arguments (contenant des nombres, sinon… erreur !)</a:t>
            </a:r>
          </a:p>
        </p:txBody>
      </p:sp>
    </p:spTree>
    <p:extLst>
      <p:ext uri="{BB962C8B-B14F-4D97-AF65-F5344CB8AC3E}">
        <p14:creationId xmlns:p14="http://schemas.microsoft.com/office/powerpoint/2010/main" val="37438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332656"/>
            <a:ext cx="7992888" cy="2677656"/>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Certaines fonctions, comme SOMME, acceptent qu’un argument soit une plage (un ensemble) de cellules.</a:t>
            </a:r>
          </a:p>
          <a:p>
            <a:r>
              <a:rPr lang="fr-FR" sz="2800" dirty="0">
                <a:latin typeface="Calibri" panose="020F0502020204030204" pitchFamily="34" charset="0"/>
                <a:cs typeface="Calibri" panose="020F0502020204030204" pitchFamily="34" charset="0"/>
              </a:rPr>
              <a:t>Dans ce cas, on utilise les deux points :</a:t>
            </a:r>
          </a:p>
          <a:p>
            <a:pPr algn="ctr"/>
            <a:r>
              <a:rPr lang="fr-FR" sz="2800" dirty="0">
                <a:solidFill>
                  <a:srgbClr val="0070C0"/>
                </a:solidFill>
                <a:latin typeface="Calibri" panose="020F0502020204030204" pitchFamily="34" charset="0"/>
                <a:cs typeface="Calibri" panose="020F0502020204030204" pitchFamily="34" charset="0"/>
              </a:rPr>
              <a:t>=SOMME(B4:C6) </a:t>
            </a:r>
          </a:p>
          <a:p>
            <a:r>
              <a:rPr lang="fr-FR" sz="2800" dirty="0">
                <a:latin typeface="Calibri" panose="020F0502020204030204" pitchFamily="34" charset="0"/>
                <a:cs typeface="Calibri" panose="020F0502020204030204" pitchFamily="34" charset="0"/>
              </a:rPr>
              <a:t>additionne toutes les cellules entre B4 et C6, soit :</a:t>
            </a:r>
          </a:p>
          <a:p>
            <a:pPr algn="ctr"/>
            <a:r>
              <a:rPr lang="fr-FR" sz="2800" dirty="0">
                <a:latin typeface="Calibri" panose="020F0502020204030204" pitchFamily="34" charset="0"/>
                <a:cs typeface="Calibri" panose="020F0502020204030204" pitchFamily="34" charset="0"/>
              </a:rPr>
              <a:t>B4+B5+B6+C4+C5+C6</a:t>
            </a:r>
          </a:p>
        </p:txBody>
      </p:sp>
      <p:sp>
        <p:nvSpPr>
          <p:cNvPr id="9" name="ZoneTexte 8"/>
          <p:cNvSpPr txBox="1"/>
          <p:nvPr/>
        </p:nvSpPr>
        <p:spPr>
          <a:xfrm>
            <a:off x="534676" y="3429000"/>
            <a:ext cx="7992889" cy="1692771"/>
          </a:xfrm>
          <a:prstGeom prst="rect">
            <a:avLst/>
          </a:prstGeom>
          <a:solidFill>
            <a:schemeClr val="accent1">
              <a:alpha val="42000"/>
            </a:schemeClr>
          </a:solidFill>
        </p:spPr>
        <p:txBody>
          <a:bodyPr wrap="square" rtlCol="0">
            <a:spAutoFit/>
          </a:bodyPr>
          <a:lstStyle/>
          <a:p>
            <a:r>
              <a:rPr lang="fr-FR" sz="2400" b="1" i="1" dirty="0">
                <a:latin typeface="Calibri" panose="020F0502020204030204" pitchFamily="34" charset="0"/>
                <a:cs typeface="Calibri" panose="020F0502020204030204" pitchFamily="34" charset="0"/>
              </a:rPr>
              <a:t>Exemple :</a:t>
            </a:r>
          </a:p>
          <a:p>
            <a:pPr algn="ctr"/>
            <a:r>
              <a:rPr lang="fr-FR" sz="3200" dirty="0">
                <a:latin typeface="Calibri" panose="020F0502020204030204" pitchFamily="34" charset="0"/>
                <a:cs typeface="Calibri" panose="020F0502020204030204" pitchFamily="34" charset="0"/>
              </a:rPr>
              <a:t>=SOMME(B1;B4:C6;B7;C8:C11)</a:t>
            </a:r>
          </a:p>
          <a:p>
            <a:endParaRPr lang="fr-FR" sz="2400"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Quelles cellules seront additionnées ici ?</a:t>
            </a:r>
          </a:p>
        </p:txBody>
      </p:sp>
      <p:sp>
        <p:nvSpPr>
          <p:cNvPr id="4" name="ZoneTexte 3"/>
          <p:cNvSpPr txBox="1"/>
          <p:nvPr/>
        </p:nvSpPr>
        <p:spPr>
          <a:xfrm>
            <a:off x="539552" y="5157192"/>
            <a:ext cx="7992888" cy="1384995"/>
          </a:xfrm>
          <a:prstGeom prst="rect">
            <a:avLst/>
          </a:prstGeom>
          <a:noFill/>
        </p:spPr>
        <p:txBody>
          <a:bodyPr wrap="square" rtlCol="0">
            <a:spAutoFit/>
          </a:bodyPr>
          <a:lstStyle/>
          <a:p>
            <a:r>
              <a:rPr lang="fr-FR" sz="2800" b="1" dirty="0">
                <a:solidFill>
                  <a:srgbClr val="FF0000"/>
                </a:solidFill>
                <a:latin typeface="Calibri" panose="020F0502020204030204" pitchFamily="34" charset="0"/>
                <a:cs typeface="Calibri" panose="020F0502020204030204" pitchFamily="34" charset="0"/>
              </a:rPr>
              <a:t>SOMME fait donc partie des fonctions qui acceptent un nombre variable d’arguments – tous de type numérique</a:t>
            </a:r>
            <a:r>
              <a:rPr lang="fr-FR"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876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565596"/>
            <a:ext cx="7992888" cy="2985433"/>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Quelques autres fonctions qui elles aussi, acceptent un nombre variable d’arguments :</a:t>
            </a:r>
          </a:p>
          <a:p>
            <a:endParaRPr lang="fr-FR" sz="2800" dirty="0">
              <a:latin typeface="Calibri" panose="020F0502020204030204" pitchFamily="34" charset="0"/>
              <a:cs typeface="Calibri" panose="020F0502020204030204" pitchFamily="34" charset="0"/>
            </a:endParaRPr>
          </a:p>
          <a:p>
            <a:r>
              <a:rPr lang="fr-FR" sz="2600" dirty="0">
                <a:latin typeface="Calibri" panose="020F0502020204030204" pitchFamily="34" charset="0"/>
                <a:cs typeface="Calibri" panose="020F0502020204030204" pitchFamily="34" charset="0"/>
              </a:rPr>
              <a:t>=SOMME( )	  </a:t>
            </a:r>
            <a:r>
              <a:rPr lang="fr-FR" sz="2600"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renvoie la somme des arguments</a:t>
            </a:r>
          </a:p>
          <a:p>
            <a:r>
              <a:rPr lang="fr-FR" sz="2600" dirty="0">
                <a:latin typeface="Calibri" panose="020F0502020204030204" pitchFamily="34" charset="0"/>
                <a:cs typeface="Calibri" panose="020F0502020204030204" pitchFamily="34" charset="0"/>
              </a:rPr>
              <a:t>=MOYENNE( )  </a:t>
            </a:r>
            <a:r>
              <a:rPr lang="fr-FR" sz="2600"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renvoie la moyenne des arguments</a:t>
            </a:r>
          </a:p>
          <a:p>
            <a:r>
              <a:rPr lang="fr-FR" sz="2600" dirty="0">
                <a:latin typeface="Calibri" panose="020F0502020204030204" pitchFamily="34" charset="0"/>
                <a:cs typeface="Calibri" panose="020F0502020204030204" pitchFamily="34" charset="0"/>
              </a:rPr>
              <a:t>=MIN( ) 	  </a:t>
            </a:r>
            <a:r>
              <a:rPr lang="fr-FR" sz="2600"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renvoie la moyenne des arguments</a:t>
            </a:r>
            <a:endParaRPr lang="fr-FR" sz="2600" dirty="0">
              <a:solidFill>
                <a:schemeClr val="tx1">
                  <a:lumMod val="65000"/>
                  <a:lumOff val="35000"/>
                </a:schemeClr>
              </a:solidFill>
              <a:latin typeface="Calibri" panose="020F0502020204030204" pitchFamily="34" charset="0"/>
              <a:cs typeface="Calibri" panose="020F0502020204030204" pitchFamily="34" charset="0"/>
            </a:endParaRPr>
          </a:p>
          <a:p>
            <a:r>
              <a:rPr lang="fr-FR" sz="2600" dirty="0">
                <a:latin typeface="Calibri" panose="020F0502020204030204" pitchFamily="34" charset="0"/>
                <a:cs typeface="Calibri" panose="020F0502020204030204" pitchFamily="34" charset="0"/>
              </a:rPr>
              <a:t>=MAX( )	  </a:t>
            </a:r>
            <a:r>
              <a:rPr lang="fr-FR" sz="2600" dirty="0">
                <a:solidFill>
                  <a:schemeClr val="tx1">
                    <a:lumMod val="65000"/>
                    <a:lumOff val="35000"/>
                  </a:schemeClr>
                </a:solidFill>
                <a:latin typeface="Calibri" panose="020F0502020204030204" pitchFamily="34" charset="0"/>
                <a:cs typeface="Calibri" panose="020F0502020204030204" pitchFamily="34" charset="0"/>
                <a:sym typeface="Wingdings" panose="05000000000000000000" pitchFamily="2" charset="2"/>
              </a:rPr>
              <a:t> renvoie le plus grand des arguments</a:t>
            </a:r>
            <a:endParaRPr lang="fr-FR" sz="26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0878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F81FF094-65FB-E54D-BA33-056CA4FA9528}"/>
              </a:ext>
            </a:extLst>
          </p:cNvPr>
          <p:cNvPicPr>
            <a:picLocks noChangeAspect="1"/>
          </p:cNvPicPr>
          <p:nvPr/>
        </p:nvPicPr>
        <p:blipFill>
          <a:blip r:embed="rId2"/>
          <a:stretch>
            <a:fillRect/>
          </a:stretch>
        </p:blipFill>
        <p:spPr>
          <a:xfrm>
            <a:off x="2970052" y="4165301"/>
            <a:ext cx="2951155" cy="2611942"/>
          </a:xfrm>
          <a:prstGeom prst="rect">
            <a:avLst/>
          </a:prstGeom>
        </p:spPr>
      </p:pic>
      <p:sp>
        <p:nvSpPr>
          <p:cNvPr id="2" name="Titre 1"/>
          <p:cNvSpPr>
            <a:spLocks noGrp="1"/>
          </p:cNvSpPr>
          <p:nvPr>
            <p:ph type="title"/>
          </p:nvPr>
        </p:nvSpPr>
        <p:spPr/>
        <p:txBody>
          <a:bodyPr>
            <a:normAutofit fontScale="90000"/>
          </a:bodyPr>
          <a:lstStyle/>
          <a:p>
            <a:r>
              <a:rPr lang="fr-FR" dirty="0"/>
              <a:t>Les Fonctions avec l’assistant</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Utilisez toujours l’assisant, vous serez tranquilles …</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104</a:t>
            </a:fld>
            <a:endParaRPr lang="fr-FR"/>
          </a:p>
        </p:txBody>
      </p:sp>
      <p:grpSp>
        <p:nvGrpSpPr>
          <p:cNvPr id="13" name="Groupe 12">
            <a:extLst>
              <a:ext uri="{FF2B5EF4-FFF2-40B4-BE49-F238E27FC236}">
                <a16:creationId xmlns:a16="http://schemas.microsoft.com/office/drawing/2014/main" id="{18EEA518-E6DF-FE8A-C255-119818401F37}"/>
              </a:ext>
            </a:extLst>
          </p:cNvPr>
          <p:cNvGrpSpPr/>
          <p:nvPr/>
        </p:nvGrpSpPr>
        <p:grpSpPr>
          <a:xfrm>
            <a:off x="2195736" y="3202693"/>
            <a:ext cx="4896544" cy="1007539"/>
            <a:chOff x="1907704" y="1936176"/>
            <a:chExt cx="6297166" cy="134302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936176"/>
              <a:ext cx="615315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4716016" y="1936176"/>
              <a:ext cx="1008112" cy="57606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1907704" y="2362442"/>
              <a:ext cx="1008112" cy="772743"/>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Rectangle à coins arrondis 9"/>
          <p:cNvSpPr/>
          <p:nvPr/>
        </p:nvSpPr>
        <p:spPr>
          <a:xfrm>
            <a:off x="2979622" y="5023768"/>
            <a:ext cx="2384465" cy="116748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6DF7B38B-939D-5B44-4426-1A42C13CE743}"/>
              </a:ext>
            </a:extLst>
          </p:cNvPr>
          <p:cNvPicPr>
            <a:picLocks noChangeAspect="1"/>
          </p:cNvPicPr>
          <p:nvPr/>
        </p:nvPicPr>
        <p:blipFill>
          <a:blip r:embed="rId4"/>
          <a:stretch>
            <a:fillRect/>
          </a:stretch>
        </p:blipFill>
        <p:spPr>
          <a:xfrm>
            <a:off x="73152" y="1709869"/>
            <a:ext cx="8997696" cy="1286990"/>
          </a:xfrm>
          <a:prstGeom prst="rect">
            <a:avLst/>
          </a:prstGeom>
        </p:spPr>
      </p:pic>
      <p:sp>
        <p:nvSpPr>
          <p:cNvPr id="16" name="Rectangle à coins arrondis 7">
            <a:extLst>
              <a:ext uri="{FF2B5EF4-FFF2-40B4-BE49-F238E27FC236}">
                <a16:creationId xmlns:a16="http://schemas.microsoft.com/office/drawing/2014/main" id="{E5758AE4-9F55-12EF-C0E2-C42478D6B8A1}"/>
              </a:ext>
            </a:extLst>
          </p:cNvPr>
          <p:cNvSpPr/>
          <p:nvPr/>
        </p:nvSpPr>
        <p:spPr>
          <a:xfrm>
            <a:off x="1915776" y="1921200"/>
            <a:ext cx="783887" cy="43216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7">
            <a:extLst>
              <a:ext uri="{FF2B5EF4-FFF2-40B4-BE49-F238E27FC236}">
                <a16:creationId xmlns:a16="http://schemas.microsoft.com/office/drawing/2014/main" id="{2676161F-1145-9D03-0DAB-A77B3A8E1710}"/>
              </a:ext>
            </a:extLst>
          </p:cNvPr>
          <p:cNvSpPr/>
          <p:nvPr/>
        </p:nvSpPr>
        <p:spPr>
          <a:xfrm>
            <a:off x="146304" y="2140672"/>
            <a:ext cx="537264" cy="640255"/>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044194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Formules de base: insérer un fonction</a:t>
            </a:r>
          </a:p>
        </p:txBody>
      </p:sp>
      <p:sp>
        <p:nvSpPr>
          <p:cNvPr id="4" name="Espace réservé du contenu 3"/>
          <p:cNvSpPr>
            <a:spLocks noGrp="1"/>
          </p:cNvSpPr>
          <p:nvPr>
            <p:ph sz="quarter" idx="1"/>
          </p:nvPr>
        </p:nvSpPr>
        <p:spPr/>
        <p:txBody>
          <a:bodyPr/>
          <a:lstStyle/>
          <a:p>
            <a:r>
              <a:rPr lang="fr-FR" dirty="0"/>
              <a:t>Formule, insérer une fonction</a:t>
            </a:r>
          </a:p>
          <a:p>
            <a:pPr lvl="1"/>
            <a:r>
              <a:rPr lang="fr-FR" dirty="0"/>
              <a:t>Exemple de la fonction somme</a:t>
            </a:r>
          </a:p>
        </p:txBody>
      </p:sp>
      <p:sp>
        <p:nvSpPr>
          <p:cNvPr id="5" name="Espace réservé de la date 4"/>
          <p:cNvSpPr>
            <a:spLocks noGrp="1"/>
          </p:cNvSpPr>
          <p:nvPr>
            <p:ph type="dt" sz="half" idx="10"/>
          </p:nvPr>
        </p:nvSpPr>
        <p:spPr/>
        <p:txBody>
          <a:bodyPr/>
          <a:lstStyle/>
          <a:p>
            <a:fld id="{59E0AB54-D311-46BA-AA85-1EA80A708F4C}"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105</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078682"/>
            <a:ext cx="1492002" cy="98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04864"/>
            <a:ext cx="650451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055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12" y="1124744"/>
            <a:ext cx="7994154" cy="533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fontScale="90000"/>
          </a:bodyPr>
          <a:lstStyle/>
          <a:p>
            <a:r>
              <a:rPr lang="fr-FR" dirty="0"/>
              <a:t>Formules de base: insérer un fonction</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106</a:t>
            </a:fld>
            <a:endParaRPr lang="fr-FR"/>
          </a:p>
        </p:txBody>
      </p:sp>
      <p:sp>
        <p:nvSpPr>
          <p:cNvPr id="7" name="Rectangle à coins arrondis 6"/>
          <p:cNvSpPr/>
          <p:nvPr/>
        </p:nvSpPr>
        <p:spPr>
          <a:xfrm>
            <a:off x="3128594" y="1124744"/>
            <a:ext cx="837186" cy="43204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690877" y="1395648"/>
            <a:ext cx="837186" cy="589068"/>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4932040" y="2924944"/>
            <a:ext cx="3600400" cy="3240360"/>
          </a:xfrm>
          <a:prstGeom prst="roundRect">
            <a:avLst>
              <a:gd name="adj" fmla="val 8508"/>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72361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Formules de base: insérer un fonction</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107</a:t>
            </a:fld>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1" y="1484784"/>
            <a:ext cx="852652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2429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Formules de base: insérer un fonction</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108</a:t>
            </a:fld>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12776"/>
            <a:ext cx="7467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8068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fr-FR"/>
              <a:t>Application (1)</a:t>
            </a:r>
          </a:p>
        </p:txBody>
      </p:sp>
      <p:sp>
        <p:nvSpPr>
          <p:cNvPr id="27651" name="Rectangle 3"/>
          <p:cNvSpPr>
            <a:spLocks noGrp="1" noChangeArrowheads="1"/>
          </p:cNvSpPr>
          <p:nvPr>
            <p:ph sz="quarter" idx="1"/>
          </p:nvPr>
        </p:nvSpPr>
        <p:spPr>
          <a:xfrm>
            <a:off x="395536" y="1196752"/>
            <a:ext cx="4896544" cy="4608512"/>
          </a:xfrm>
        </p:spPr>
        <p:txBody>
          <a:bodyPr>
            <a:normAutofit fontScale="92500" lnSpcReduction="20000"/>
          </a:bodyPr>
          <a:lstStyle/>
          <a:p>
            <a:r>
              <a:rPr lang="fr-FR" sz="2800" dirty="0"/>
              <a:t>Exemple:</a:t>
            </a:r>
          </a:p>
          <a:p>
            <a:pPr lvl="1"/>
            <a:r>
              <a:rPr lang="fr-FR" sz="2400" dirty="0"/>
              <a:t>Saisir sur une feuille de calcul (case A1) la valeur 19,6%</a:t>
            </a:r>
          </a:p>
          <a:p>
            <a:pPr lvl="1"/>
            <a:r>
              <a:rPr lang="fr-FR" sz="2400" dirty="0"/>
              <a:t>Saisir ensuite un tableau à 3 colonnes:</a:t>
            </a:r>
          </a:p>
          <a:p>
            <a:pPr lvl="2"/>
            <a:r>
              <a:rPr lang="fr-FR" sz="2000" dirty="0"/>
              <a:t>Produit</a:t>
            </a:r>
          </a:p>
          <a:p>
            <a:pPr lvl="2"/>
            <a:r>
              <a:rPr lang="fr-FR" sz="2000" dirty="0"/>
              <a:t>Prix HT</a:t>
            </a:r>
          </a:p>
          <a:p>
            <a:pPr lvl="2"/>
            <a:r>
              <a:rPr lang="fr-FR" sz="2000" dirty="0"/>
              <a:t>Prix TTC</a:t>
            </a:r>
          </a:p>
          <a:p>
            <a:pPr lvl="1"/>
            <a:r>
              <a:rPr lang="fr-FR" sz="2400" dirty="0"/>
              <a:t>Saisir par exemple 4 produits ainsi que leurs prix HT</a:t>
            </a:r>
          </a:p>
          <a:p>
            <a:pPr lvl="1"/>
            <a:r>
              <a:rPr lang="fr-FR" sz="2400" dirty="0"/>
              <a:t>Remplir la colonne Prix TTC en utilisant la case A1</a:t>
            </a:r>
          </a:p>
          <a:p>
            <a:pPr lvl="2"/>
            <a:r>
              <a:rPr lang="fr-FR" sz="2000" dirty="0"/>
              <a:t>Saisir la bonne formule dans la première case de la colonne</a:t>
            </a:r>
          </a:p>
          <a:p>
            <a:pPr lvl="2"/>
            <a:r>
              <a:rPr lang="fr-FR" sz="2000" dirty="0"/>
              <a:t>Puis la recopier vers le bas</a:t>
            </a:r>
          </a:p>
        </p:txBody>
      </p:sp>
      <p:sp>
        <p:nvSpPr>
          <p:cNvPr id="2" name="Espace réservé de la date 1"/>
          <p:cNvSpPr>
            <a:spLocks noGrp="1"/>
          </p:cNvSpPr>
          <p:nvPr>
            <p:ph type="dt" sz="half" idx="10"/>
          </p:nvPr>
        </p:nvSpPr>
        <p:spPr/>
        <p:txBody>
          <a:bodyPr/>
          <a:lstStyle/>
          <a:p>
            <a:fld id="{1979C382-9AE3-481E-A687-26E39DBA991D}"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109</a:t>
            </a:fld>
            <a:endParaRPr lang="fr-FR"/>
          </a:p>
        </p:txBody>
      </p:sp>
      <p:grpSp>
        <p:nvGrpSpPr>
          <p:cNvPr id="4" name="Groupe 3"/>
          <p:cNvGrpSpPr/>
          <p:nvPr/>
        </p:nvGrpSpPr>
        <p:grpSpPr>
          <a:xfrm>
            <a:off x="5508104" y="1087970"/>
            <a:ext cx="3161450" cy="5014375"/>
            <a:chOff x="5508104" y="1087970"/>
            <a:chExt cx="3161450" cy="5014375"/>
          </a:xfrm>
        </p:grpSpPr>
        <p:pic>
          <p:nvPicPr>
            <p:cNvPr id="5" name="Image 4" descr="Capture d’écran"/>
            <p:cNvPicPr>
              <a:picLocks noChangeAspect="1"/>
            </p:cNvPicPr>
            <p:nvPr/>
          </p:nvPicPr>
          <p:blipFill rotWithShape="1">
            <a:blip r:embed="rId3">
              <a:extLst>
                <a:ext uri="{28A0092B-C50C-407E-A947-70E740481C1C}">
                  <a14:useLocalDpi xmlns:a14="http://schemas.microsoft.com/office/drawing/2010/main" val="0"/>
                </a:ext>
              </a:extLst>
            </a:blip>
            <a:srcRect r="31148"/>
            <a:stretch/>
          </p:blipFill>
          <p:spPr>
            <a:xfrm>
              <a:off x="5508104" y="1087970"/>
              <a:ext cx="3161450" cy="4105848"/>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74376"/>
              <a:ext cx="2044832" cy="52796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6" name="Connecteur droit avec flèche 5"/>
            <p:cNvCxnSpPr>
              <a:endCxn id="5122" idx="0"/>
            </p:cNvCxnSpPr>
            <p:nvPr/>
          </p:nvCxnSpPr>
          <p:spPr>
            <a:xfrm flipH="1">
              <a:off x="7178592" y="4869160"/>
              <a:ext cx="849792" cy="7052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92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952500"/>
            <a:ext cx="7738119" cy="1362075"/>
          </a:xfrm>
        </p:spPr>
        <p:txBody>
          <a:bodyPr/>
          <a:lstStyle/>
          <a:p>
            <a:r>
              <a:rPr lang="fr-FR" dirty="0"/>
              <a:t>Présentation de l’interface et les notions de base</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11</a:t>
            </a:fld>
            <a:endParaRPr lang="fr-FR"/>
          </a:p>
        </p:txBody>
      </p:sp>
    </p:spTree>
    <p:extLst>
      <p:ext uri="{BB962C8B-B14F-4D97-AF65-F5344CB8AC3E}">
        <p14:creationId xmlns:p14="http://schemas.microsoft.com/office/powerpoint/2010/main" val="23698963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fonction de test: </a:t>
            </a:r>
          </a:p>
        </p:txBody>
      </p:sp>
      <p:sp>
        <p:nvSpPr>
          <p:cNvPr id="4" name="Espace réservé du contenu 3"/>
          <p:cNvSpPr>
            <a:spLocks noGrp="1"/>
          </p:cNvSpPr>
          <p:nvPr>
            <p:ph sz="quarter" idx="1"/>
          </p:nvPr>
        </p:nvSpPr>
        <p:spPr>
          <a:xfrm>
            <a:off x="395536" y="1367057"/>
            <a:ext cx="8291264" cy="4823048"/>
          </a:xfrm>
        </p:spPr>
        <p:txBody>
          <a:bodyPr/>
          <a:lstStyle/>
          <a:p>
            <a:pPr marL="514350" indent="-514350">
              <a:buFont typeface="+mj-lt"/>
              <a:buAutoNum type="arabicPeriod"/>
            </a:pPr>
            <a:r>
              <a:rPr lang="fr-FR" b="1" dirty="0">
                <a:solidFill>
                  <a:srgbClr val="C00000"/>
                </a:solidFill>
                <a:effectLst>
                  <a:outerShdw blurRad="38100" dist="38100" dir="2700000" algn="tl">
                    <a:srgbClr val="000000">
                      <a:alpha val="43137"/>
                    </a:srgbClr>
                  </a:outerShdw>
                </a:effectLst>
              </a:rPr>
              <a:t>Nom</a:t>
            </a:r>
          </a:p>
          <a:p>
            <a:pPr marL="514350" indent="-514350">
              <a:buFont typeface="+mj-lt"/>
              <a:buAutoNum type="arabicPeriod"/>
            </a:pPr>
            <a:r>
              <a:rPr lang="fr-FR" dirty="0"/>
              <a:t>Argument(s)</a:t>
            </a:r>
          </a:p>
        </p:txBody>
      </p:sp>
      <p:sp>
        <p:nvSpPr>
          <p:cNvPr id="5" name="Espace réservé de la date 4"/>
          <p:cNvSpPr>
            <a:spLocks noGrp="1"/>
          </p:cNvSpPr>
          <p:nvPr>
            <p:ph type="dt" sz="half" idx="10"/>
          </p:nvPr>
        </p:nvSpPr>
        <p:spPr/>
        <p:txBody>
          <a:bodyPr/>
          <a:lstStyle/>
          <a:p>
            <a:fld id="{895EDBAC-CE13-4E30-A69F-0E70DCB2990E}"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110</a:t>
            </a:fld>
            <a:endParaRPr lang="fr-FR"/>
          </a:p>
        </p:txBody>
      </p:sp>
      <p:sp>
        <p:nvSpPr>
          <p:cNvPr id="7" name="Text Box 13"/>
          <p:cNvSpPr txBox="1">
            <a:spLocks noChangeArrowheads="1"/>
          </p:cNvSpPr>
          <p:nvPr/>
        </p:nvSpPr>
        <p:spPr bwMode="auto">
          <a:xfrm>
            <a:off x="1979712" y="908720"/>
            <a:ext cx="4464496" cy="360040"/>
          </a:xfrm>
          <a:prstGeom prst="rect">
            <a:avLst/>
          </a:prstGeom>
          <a:solidFill>
            <a:schemeClr val="accent2"/>
          </a:solidFill>
          <a:ln w="9525">
            <a:solidFill>
              <a:srgbClr val="0000FF"/>
            </a:solid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2000" b="1" i="0" strike="noStrike" dirty="0">
                <a:solidFill>
                  <a:schemeClr val="bg1"/>
                </a:solidFill>
                <a:latin typeface="Arial"/>
                <a:cs typeface="Arial"/>
              </a:rPr>
              <a:t>=SI(condition; Action1 ; Action2)</a:t>
            </a:r>
          </a:p>
        </p:txBody>
      </p:sp>
      <p:pic>
        <p:nvPicPr>
          <p:cNvPr id="8" name="Image 7">
            <a:extLst>
              <a:ext uri="{FF2B5EF4-FFF2-40B4-BE49-F238E27FC236}">
                <a16:creationId xmlns:a16="http://schemas.microsoft.com/office/drawing/2014/main" id="{10DF376E-0405-479C-8506-5CFFB728ABBD}"/>
              </a:ext>
            </a:extLst>
          </p:cNvPr>
          <p:cNvPicPr>
            <a:picLocks noChangeAspect="1"/>
          </p:cNvPicPr>
          <p:nvPr/>
        </p:nvPicPr>
        <p:blipFill>
          <a:blip r:embed="rId2"/>
          <a:stretch>
            <a:fillRect/>
          </a:stretch>
        </p:blipFill>
        <p:spPr>
          <a:xfrm>
            <a:off x="251520" y="2472654"/>
            <a:ext cx="4144034" cy="1676425"/>
          </a:xfrm>
          <a:prstGeom prst="rect">
            <a:avLst/>
          </a:prstGeom>
        </p:spPr>
      </p:pic>
      <p:grpSp>
        <p:nvGrpSpPr>
          <p:cNvPr id="3" name="Groupe 2">
            <a:extLst>
              <a:ext uri="{FF2B5EF4-FFF2-40B4-BE49-F238E27FC236}">
                <a16:creationId xmlns:a16="http://schemas.microsoft.com/office/drawing/2014/main" id="{E7344B51-2A51-42D8-BD78-1E2FB6141DEC}"/>
              </a:ext>
            </a:extLst>
          </p:cNvPr>
          <p:cNvGrpSpPr/>
          <p:nvPr/>
        </p:nvGrpSpPr>
        <p:grpSpPr>
          <a:xfrm>
            <a:off x="4576544" y="1444396"/>
            <a:ext cx="4200792" cy="4569612"/>
            <a:chOff x="4576544" y="1444396"/>
            <a:chExt cx="4200792" cy="4569612"/>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2537383"/>
              <a:ext cx="40290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F6535574-905B-427B-85F5-BF4B51826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544" y="1444396"/>
              <a:ext cx="4200792" cy="91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rrondir un rectangle avec un coin du même côté 9">
              <a:extLst>
                <a:ext uri="{FF2B5EF4-FFF2-40B4-BE49-F238E27FC236}">
                  <a16:creationId xmlns:a16="http://schemas.microsoft.com/office/drawing/2014/main" id="{8BB45B54-7D1A-4B47-B6BD-388F74A215AD}"/>
                </a:ext>
              </a:extLst>
            </p:cNvPr>
            <p:cNvSpPr/>
            <p:nvPr/>
          </p:nvSpPr>
          <p:spPr>
            <a:xfrm>
              <a:off x="6444208" y="1507372"/>
              <a:ext cx="720080" cy="297064"/>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1</a:t>
              </a:r>
            </a:p>
          </p:txBody>
        </p:sp>
        <p:sp>
          <p:nvSpPr>
            <p:cNvPr id="11" name="Arrondir un rectangle avec un coin du même côté 9">
              <a:extLst>
                <a:ext uri="{FF2B5EF4-FFF2-40B4-BE49-F238E27FC236}">
                  <a16:creationId xmlns:a16="http://schemas.microsoft.com/office/drawing/2014/main" id="{09CF29F5-A584-4587-AD92-56E54F871750}"/>
                </a:ext>
              </a:extLst>
            </p:cNvPr>
            <p:cNvSpPr/>
            <p:nvPr/>
          </p:nvSpPr>
          <p:spPr>
            <a:xfrm>
              <a:off x="4619625" y="1725946"/>
              <a:ext cx="600447" cy="478918"/>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2</a:t>
              </a:r>
            </a:p>
          </p:txBody>
        </p:sp>
        <p:sp>
          <p:nvSpPr>
            <p:cNvPr id="12" name="Arrondir un rectangle avec un coin du même côté 9">
              <a:extLst>
                <a:ext uri="{FF2B5EF4-FFF2-40B4-BE49-F238E27FC236}">
                  <a16:creationId xmlns:a16="http://schemas.microsoft.com/office/drawing/2014/main" id="{5A0EFF9A-9E74-4A6C-B5CD-C9551A371FB9}"/>
                </a:ext>
              </a:extLst>
            </p:cNvPr>
            <p:cNvSpPr/>
            <p:nvPr/>
          </p:nvSpPr>
          <p:spPr>
            <a:xfrm>
              <a:off x="4716016" y="4365104"/>
              <a:ext cx="720080" cy="297064"/>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3</a:t>
              </a:r>
            </a:p>
          </p:txBody>
        </p:sp>
      </p:grpSp>
    </p:spTree>
    <p:extLst>
      <p:ext uri="{BB962C8B-B14F-4D97-AF65-F5344CB8AC3E}">
        <p14:creationId xmlns:p14="http://schemas.microsoft.com/office/powerpoint/2010/main" val="23645604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fonction de test:</a:t>
            </a:r>
          </a:p>
        </p:txBody>
      </p:sp>
      <p:sp>
        <p:nvSpPr>
          <p:cNvPr id="4" name="Espace réservé du contenu 3"/>
          <p:cNvSpPr>
            <a:spLocks noGrp="1"/>
          </p:cNvSpPr>
          <p:nvPr>
            <p:ph sz="quarter" idx="1"/>
          </p:nvPr>
        </p:nvSpPr>
        <p:spPr/>
        <p:txBody>
          <a:bodyPr/>
          <a:lstStyle/>
          <a:p>
            <a:pPr marL="514350" indent="-514350">
              <a:buFont typeface="+mj-lt"/>
              <a:buAutoNum type="arabicPeriod"/>
            </a:pPr>
            <a:r>
              <a:rPr lang="fr-FR" dirty="0"/>
              <a:t>Nom</a:t>
            </a:r>
          </a:p>
          <a:p>
            <a:pPr marL="514350" indent="-514350">
              <a:buFont typeface="+mj-lt"/>
              <a:buAutoNum type="arabicPeriod"/>
            </a:pPr>
            <a:r>
              <a:rPr lang="fr-FR" b="1" dirty="0">
                <a:solidFill>
                  <a:srgbClr val="C00000"/>
                </a:solidFill>
                <a:effectLst>
                  <a:outerShdw blurRad="38100" dist="38100" dir="2700000" algn="tl">
                    <a:srgbClr val="000000">
                      <a:alpha val="43137"/>
                    </a:srgbClr>
                  </a:outerShdw>
                </a:effectLst>
              </a:rPr>
              <a:t>Argument(s)</a:t>
            </a:r>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2658858"/>
            <a:ext cx="55149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9D0E38CD-B765-4662-B5A5-22DC703652E4}"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111</a:t>
            </a:fld>
            <a:endParaRPr lang="fr-FR"/>
          </a:p>
        </p:txBody>
      </p:sp>
    </p:spTree>
    <p:extLst>
      <p:ext uri="{BB962C8B-B14F-4D97-AF65-F5344CB8AC3E}">
        <p14:creationId xmlns:p14="http://schemas.microsoft.com/office/powerpoint/2010/main" val="14057683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fonction de test:</a:t>
            </a:r>
          </a:p>
        </p:txBody>
      </p:sp>
      <p:sp>
        <p:nvSpPr>
          <p:cNvPr id="4" name="Espace réservé du contenu 3"/>
          <p:cNvSpPr>
            <a:spLocks noGrp="1"/>
          </p:cNvSpPr>
          <p:nvPr>
            <p:ph sz="quarter" idx="1"/>
          </p:nvPr>
        </p:nvSpPr>
        <p:spPr/>
        <p:txBody>
          <a:bodyPr/>
          <a:lstStyle/>
          <a:p>
            <a:pPr marL="514350" indent="-514350">
              <a:buFont typeface="+mj-lt"/>
              <a:buAutoNum type="arabicPeriod"/>
            </a:pPr>
            <a:r>
              <a:rPr lang="fr-FR" dirty="0"/>
              <a:t>Nom</a:t>
            </a:r>
          </a:p>
          <a:p>
            <a:pPr marL="514350" indent="-514350">
              <a:buFont typeface="+mj-lt"/>
              <a:buAutoNum type="arabicPeriod"/>
            </a:pPr>
            <a:r>
              <a:rPr lang="fr-FR" b="1" dirty="0">
                <a:solidFill>
                  <a:srgbClr val="C00000"/>
                </a:solidFill>
                <a:effectLst>
                  <a:outerShdw blurRad="38100" dist="38100" dir="2700000" algn="tl">
                    <a:srgbClr val="000000">
                      <a:alpha val="43137"/>
                    </a:srgbClr>
                  </a:outerShdw>
                </a:effectLst>
              </a:rPr>
              <a:t>Argument(s)</a:t>
            </a:r>
          </a:p>
          <a:p>
            <a:pPr marL="274320" lvl="1" indent="0">
              <a:buNone/>
            </a:pPr>
            <a:r>
              <a:rPr lang="fr-FR" b="1" dirty="0">
                <a:solidFill>
                  <a:srgbClr val="C00000"/>
                </a:solidFill>
                <a:effectLst>
                  <a:outerShdw blurRad="38100" dist="38100" dir="2700000" algn="tl">
                    <a:srgbClr val="000000">
                      <a:alpha val="43137"/>
                    </a:srgbClr>
                  </a:outerShdw>
                </a:effectLst>
              </a:rPr>
              <a:t>	Exemple de la fonction de test:</a:t>
            </a:r>
          </a:p>
          <a:p>
            <a:pPr marL="274320" lvl="1" indent="0">
              <a:buNone/>
            </a:pPr>
            <a:r>
              <a:rPr lang="fr-FR" b="1" dirty="0">
                <a:solidFill>
                  <a:srgbClr val="C00000"/>
                </a:solidFill>
                <a:effectLst>
                  <a:outerShdw blurRad="38100" dist="38100" dir="2700000" algn="tl">
                    <a:srgbClr val="000000">
                      <a:alpha val="43137"/>
                    </a:srgbClr>
                  </a:outerShdw>
                </a:effectLst>
              </a:rPr>
              <a:t> 		SI(condition; valeur si vrai; valeur si faux)</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36775"/>
            <a:ext cx="55149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595D5173-9B60-4471-9697-851DB8E5B4F9}"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112</a:t>
            </a:fld>
            <a:endParaRPr lang="fr-FR"/>
          </a:p>
        </p:txBody>
      </p:sp>
    </p:spTree>
    <p:extLst>
      <p:ext uri="{BB962C8B-B14F-4D97-AF65-F5344CB8AC3E}">
        <p14:creationId xmlns:p14="http://schemas.microsoft.com/office/powerpoint/2010/main" val="12388213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778098"/>
          </a:xfrm>
        </p:spPr>
        <p:txBody>
          <a:bodyPr>
            <a:normAutofit fontScale="90000"/>
          </a:bodyPr>
          <a:lstStyle/>
          <a:p>
            <a:r>
              <a:rPr lang="fr-FR" dirty="0"/>
              <a:t>La fonction particulière: </a:t>
            </a:r>
            <a:r>
              <a:rPr lang="fr-FR" sz="4900" dirty="0">
                <a:solidFill>
                  <a:srgbClr val="C00000"/>
                </a:solidFill>
              </a:rPr>
              <a:t>Texte()</a:t>
            </a:r>
          </a:p>
        </p:txBody>
      </p:sp>
      <p:sp>
        <p:nvSpPr>
          <p:cNvPr id="4" name="Espace réservé du contenu 3"/>
          <p:cNvSpPr>
            <a:spLocks noGrp="1"/>
          </p:cNvSpPr>
          <p:nvPr>
            <p:ph sz="quarter" idx="1"/>
          </p:nvPr>
        </p:nvSpPr>
        <p:spPr/>
        <p:txBody>
          <a:bodyPr>
            <a:normAutofit lnSpcReduction="10000"/>
          </a:bodyPr>
          <a:lstStyle/>
          <a:p>
            <a:pPr marL="274320" lvl="1" indent="-274320">
              <a:spcBef>
                <a:spcPts val="580"/>
              </a:spcBef>
              <a:buClr>
                <a:schemeClr val="accent1"/>
              </a:buClr>
            </a:pPr>
            <a:r>
              <a:rPr lang="fr-FR"/>
              <a:t>La fonction TEXTE() permet de:</a:t>
            </a:r>
          </a:p>
          <a:p>
            <a:pPr marL="548640" lvl="2" indent="-274320">
              <a:spcBef>
                <a:spcPts val="580"/>
              </a:spcBef>
              <a:buClr>
                <a:schemeClr val="accent1"/>
              </a:buClr>
            </a:pPr>
            <a:r>
              <a:rPr lang="fr-FR"/>
              <a:t>Convertir une valeur numérique en texte </a:t>
            </a:r>
          </a:p>
          <a:p>
            <a:pPr marL="548640" lvl="2" indent="-274320">
              <a:spcBef>
                <a:spcPts val="580"/>
              </a:spcBef>
              <a:buClr>
                <a:schemeClr val="accent1"/>
              </a:buClr>
            </a:pPr>
            <a:r>
              <a:rPr lang="fr-FR"/>
              <a:t>Combiner et de mettre en forme des chaînes.</a:t>
            </a:r>
          </a:p>
          <a:p>
            <a:pPr marL="548640" lvl="2" indent="-274320">
              <a:spcBef>
                <a:spcPts val="580"/>
              </a:spcBef>
              <a:buClr>
                <a:schemeClr val="accent1"/>
              </a:buClr>
            </a:pPr>
            <a:r>
              <a:rPr lang="fr-FR"/>
              <a:t>Combiner les nombres avec du texte ou des symboles.</a:t>
            </a:r>
          </a:p>
          <a:p>
            <a:pPr marL="548640" lvl="2" indent="-274320">
              <a:spcBef>
                <a:spcPts val="580"/>
              </a:spcBef>
              <a:buClr>
                <a:schemeClr val="accent1"/>
              </a:buClr>
            </a:pPr>
            <a:r>
              <a:rPr lang="fr-FR"/>
              <a:t>et permet de spécifier le format d'affichage.</a:t>
            </a:r>
          </a:p>
          <a:p>
            <a:pPr fontAlgn="base"/>
            <a:r>
              <a:rPr lang="fr-FR" b="1"/>
              <a:t>Syntaxe:</a:t>
            </a:r>
            <a:br>
              <a:rPr lang="fr-FR" b="1"/>
            </a:br>
            <a:r>
              <a:rPr lang="fr-FR" b="1"/>
              <a:t>	TEXTE(valeur; format)</a:t>
            </a:r>
            <a:endParaRPr lang="fr-FR"/>
          </a:p>
          <a:p>
            <a:pPr lvl="3" fontAlgn="base"/>
            <a:r>
              <a:rPr lang="fr-FR" b="1"/>
              <a:t>Valeur:</a:t>
            </a:r>
            <a:r>
              <a:rPr lang="fr-FR"/>
              <a:t>  </a:t>
            </a:r>
            <a:r>
              <a:rPr lang="fr-FR" b="1"/>
              <a:t>valeur à mettre en forme</a:t>
            </a:r>
          </a:p>
          <a:p>
            <a:pPr lvl="4" fontAlgn="base"/>
            <a:r>
              <a:rPr lang="fr-FR"/>
              <a:t>Valeur numérique ou référence à une cellule contenant une valeur numérique.</a:t>
            </a:r>
          </a:p>
          <a:p>
            <a:pPr lvl="3" fontAlgn="base"/>
            <a:r>
              <a:rPr lang="fr-FR" b="1"/>
              <a:t>Format:</a:t>
            </a:r>
            <a:r>
              <a:rPr lang="fr-FR"/>
              <a:t> </a:t>
            </a:r>
            <a:r>
              <a:rPr lang="fr-FR" b="1"/>
              <a:t>"Code de format à appliquer")</a:t>
            </a:r>
          </a:p>
          <a:p>
            <a:pPr lvl="4" fontAlgn="base"/>
            <a:r>
              <a:rPr lang="fr-FR"/>
              <a:t>Format numérique placé entre guillemets, par exemple, "</a:t>
            </a:r>
            <a:r>
              <a:rPr lang="fr-FR" err="1"/>
              <a:t>jj</a:t>
            </a:r>
            <a:r>
              <a:rPr lang="fr-FR"/>
              <a:t>/mm/</a:t>
            </a:r>
            <a:r>
              <a:rPr lang="fr-FR" err="1"/>
              <a:t>aa</a:t>
            </a:r>
            <a:r>
              <a:rPr lang="fr-FR"/>
              <a:t>" ou "# ###.0 € ".</a:t>
            </a:r>
          </a:p>
          <a:p>
            <a:endParaRPr lang="fr-FR"/>
          </a:p>
        </p:txBody>
      </p:sp>
      <p:sp>
        <p:nvSpPr>
          <p:cNvPr id="5" name="Espace réservé de la date 4"/>
          <p:cNvSpPr>
            <a:spLocks noGrp="1"/>
          </p:cNvSpPr>
          <p:nvPr>
            <p:ph type="dt" sz="half" idx="10"/>
          </p:nvPr>
        </p:nvSpPr>
        <p:spPr/>
        <p:txBody>
          <a:bodyPr/>
          <a:lstStyle/>
          <a:p>
            <a:fld id="{40510CA1-B64C-45D7-BD1E-0CF565FCC265}"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113</a:t>
            </a:fld>
            <a:endParaRPr lang="fr-FR"/>
          </a:p>
        </p:txBody>
      </p:sp>
    </p:spTree>
    <p:extLst>
      <p:ext uri="{BB962C8B-B14F-4D97-AF65-F5344CB8AC3E}">
        <p14:creationId xmlns:p14="http://schemas.microsoft.com/office/powerpoint/2010/main" val="32379764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F02128-F287-B6F8-4F7E-6C436EDCF1A1}"/>
              </a:ext>
            </a:extLst>
          </p:cNvPr>
          <p:cNvSpPr>
            <a:spLocks noGrp="1"/>
          </p:cNvSpPr>
          <p:nvPr>
            <p:ph type="title"/>
          </p:nvPr>
        </p:nvSpPr>
        <p:spPr/>
        <p:txBody>
          <a:bodyPr>
            <a:normAutofit fontScale="90000"/>
          </a:bodyPr>
          <a:lstStyle/>
          <a:p>
            <a:r>
              <a:rPr lang="fr-FR" dirty="0"/>
              <a:t>La fonction ARRONDI</a:t>
            </a:r>
          </a:p>
        </p:txBody>
      </p:sp>
      <p:sp>
        <p:nvSpPr>
          <p:cNvPr id="3" name="Espace réservé de la date 2">
            <a:extLst>
              <a:ext uri="{FF2B5EF4-FFF2-40B4-BE49-F238E27FC236}">
                <a16:creationId xmlns:a16="http://schemas.microsoft.com/office/drawing/2014/main" id="{A5B387CA-B081-B0AE-9741-D71C0A06DEB6}"/>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E8E52F1A-E56C-5AA1-3C6A-5AB6788CE11D}"/>
              </a:ext>
            </a:extLst>
          </p:cNvPr>
          <p:cNvSpPr>
            <a:spLocks noGrp="1"/>
          </p:cNvSpPr>
          <p:nvPr>
            <p:ph sz="quarter" idx="1"/>
          </p:nvPr>
        </p:nvSpPr>
        <p:spPr/>
        <p:txBody>
          <a:bodyPr/>
          <a:lstStyle/>
          <a:p>
            <a:r>
              <a:rPr lang="fr-FR" sz="1800" b="0" i="0" u="none" strike="noStrike" baseline="0" dirty="0">
                <a:latin typeface="Arial" panose="020B0604020202020204" pitchFamily="34" charset="0"/>
              </a:rPr>
              <a:t>Pour arrondir les résultats à deux décimales, utiliser la fonction ARRONDI !</a:t>
            </a:r>
            <a:endParaRPr lang="fr-FR" dirty="0"/>
          </a:p>
        </p:txBody>
      </p:sp>
      <p:sp>
        <p:nvSpPr>
          <p:cNvPr id="5" name="Espace réservé du numéro de diapositive 4">
            <a:extLst>
              <a:ext uri="{FF2B5EF4-FFF2-40B4-BE49-F238E27FC236}">
                <a16:creationId xmlns:a16="http://schemas.microsoft.com/office/drawing/2014/main" id="{0C79BAB7-2BA9-248C-1815-B6DC4A5ADF3D}"/>
              </a:ext>
            </a:extLst>
          </p:cNvPr>
          <p:cNvSpPr>
            <a:spLocks noGrp="1"/>
          </p:cNvSpPr>
          <p:nvPr>
            <p:ph type="sldNum" sz="quarter" idx="12"/>
          </p:nvPr>
        </p:nvSpPr>
        <p:spPr/>
        <p:txBody>
          <a:bodyPr/>
          <a:lstStyle/>
          <a:p>
            <a:fld id="{10A07726-B9A2-482C-A292-2DEB698D74B6}" type="slidenum">
              <a:rPr lang="fr-FR" smtClean="0"/>
              <a:t>114</a:t>
            </a:fld>
            <a:endParaRPr lang="fr-FR"/>
          </a:p>
        </p:txBody>
      </p:sp>
      <p:pic>
        <p:nvPicPr>
          <p:cNvPr id="9" name="Image 8">
            <a:extLst>
              <a:ext uri="{FF2B5EF4-FFF2-40B4-BE49-F238E27FC236}">
                <a16:creationId xmlns:a16="http://schemas.microsoft.com/office/drawing/2014/main" id="{B7CC825A-0D16-28E2-6230-18970A79EA8A}"/>
              </a:ext>
            </a:extLst>
          </p:cNvPr>
          <p:cNvPicPr>
            <a:picLocks noChangeAspect="1"/>
          </p:cNvPicPr>
          <p:nvPr/>
        </p:nvPicPr>
        <p:blipFill>
          <a:blip r:embed="rId2"/>
          <a:stretch>
            <a:fillRect/>
          </a:stretch>
        </p:blipFill>
        <p:spPr>
          <a:xfrm>
            <a:off x="2940175" y="1684466"/>
            <a:ext cx="2866667" cy="1923810"/>
          </a:xfrm>
          <a:prstGeom prst="rect">
            <a:avLst/>
          </a:prstGeom>
        </p:spPr>
      </p:pic>
      <p:pic>
        <p:nvPicPr>
          <p:cNvPr id="11" name="Image 10">
            <a:extLst>
              <a:ext uri="{FF2B5EF4-FFF2-40B4-BE49-F238E27FC236}">
                <a16:creationId xmlns:a16="http://schemas.microsoft.com/office/drawing/2014/main" id="{9290BB99-2467-8080-8A2F-3F1C6C22A2D7}"/>
              </a:ext>
            </a:extLst>
          </p:cNvPr>
          <p:cNvPicPr>
            <a:picLocks noChangeAspect="1"/>
          </p:cNvPicPr>
          <p:nvPr/>
        </p:nvPicPr>
        <p:blipFill>
          <a:blip r:embed="rId3"/>
          <a:stretch>
            <a:fillRect/>
          </a:stretch>
        </p:blipFill>
        <p:spPr>
          <a:xfrm>
            <a:off x="829970" y="5664020"/>
            <a:ext cx="8028384" cy="1066100"/>
          </a:xfrm>
          <a:prstGeom prst="rect">
            <a:avLst/>
          </a:prstGeom>
        </p:spPr>
      </p:pic>
      <p:sp>
        <p:nvSpPr>
          <p:cNvPr id="15" name="ZoneTexte 14">
            <a:extLst>
              <a:ext uri="{FF2B5EF4-FFF2-40B4-BE49-F238E27FC236}">
                <a16:creationId xmlns:a16="http://schemas.microsoft.com/office/drawing/2014/main" id="{3EC0217D-E764-6737-495A-5E0ABD3E0143}"/>
              </a:ext>
            </a:extLst>
          </p:cNvPr>
          <p:cNvSpPr txBox="1"/>
          <p:nvPr/>
        </p:nvSpPr>
        <p:spPr>
          <a:xfrm>
            <a:off x="5946002" y="3629608"/>
            <a:ext cx="2761905" cy="307777"/>
          </a:xfrm>
          <a:prstGeom prst="rect">
            <a:avLst/>
          </a:prstGeom>
          <a:noFill/>
        </p:spPr>
        <p:txBody>
          <a:bodyPr wrap="square">
            <a:spAutoFit/>
          </a:bodyPr>
          <a:lstStyle/>
          <a:p>
            <a:r>
              <a:rPr lang="fr-FR" sz="1400" b="0" i="0" u="none" strike="noStrike" baseline="0" dirty="0">
                <a:latin typeface="Arial" panose="020B0604020202020204" pitchFamily="34" charset="0"/>
              </a:rPr>
              <a:t>Appliquons un format monétaire</a:t>
            </a:r>
            <a:endParaRPr lang="fr-FR" sz="1400" dirty="0"/>
          </a:p>
        </p:txBody>
      </p:sp>
      <p:pic>
        <p:nvPicPr>
          <p:cNvPr id="17" name="Image 16">
            <a:extLst>
              <a:ext uri="{FF2B5EF4-FFF2-40B4-BE49-F238E27FC236}">
                <a16:creationId xmlns:a16="http://schemas.microsoft.com/office/drawing/2014/main" id="{7CB20E4B-C456-3E5C-4345-AAD2D63CF856}"/>
              </a:ext>
            </a:extLst>
          </p:cNvPr>
          <p:cNvPicPr>
            <a:picLocks noChangeAspect="1"/>
          </p:cNvPicPr>
          <p:nvPr/>
        </p:nvPicPr>
        <p:blipFill>
          <a:blip r:embed="rId4"/>
          <a:stretch>
            <a:fillRect/>
          </a:stretch>
        </p:blipFill>
        <p:spPr>
          <a:xfrm>
            <a:off x="164635" y="1676884"/>
            <a:ext cx="2575559" cy="1933867"/>
          </a:xfrm>
          <a:prstGeom prst="rect">
            <a:avLst/>
          </a:prstGeom>
        </p:spPr>
      </p:pic>
      <p:pic>
        <p:nvPicPr>
          <p:cNvPr id="19" name="Image 18">
            <a:extLst>
              <a:ext uri="{FF2B5EF4-FFF2-40B4-BE49-F238E27FC236}">
                <a16:creationId xmlns:a16="http://schemas.microsoft.com/office/drawing/2014/main" id="{BDA3DE14-F9CF-892B-62A5-B2E4662EE6AF}"/>
              </a:ext>
            </a:extLst>
          </p:cNvPr>
          <p:cNvPicPr>
            <a:picLocks noChangeAspect="1"/>
          </p:cNvPicPr>
          <p:nvPr/>
        </p:nvPicPr>
        <p:blipFill>
          <a:blip r:embed="rId5"/>
          <a:stretch>
            <a:fillRect/>
          </a:stretch>
        </p:blipFill>
        <p:spPr>
          <a:xfrm>
            <a:off x="6088053" y="1705798"/>
            <a:ext cx="2467307" cy="1923810"/>
          </a:xfrm>
          <a:prstGeom prst="rect">
            <a:avLst/>
          </a:prstGeom>
        </p:spPr>
      </p:pic>
      <p:pic>
        <p:nvPicPr>
          <p:cNvPr id="21" name="Image 20">
            <a:extLst>
              <a:ext uri="{FF2B5EF4-FFF2-40B4-BE49-F238E27FC236}">
                <a16:creationId xmlns:a16="http://schemas.microsoft.com/office/drawing/2014/main" id="{DFB10D0A-4E3B-B815-E06C-195A8C57FD19}"/>
              </a:ext>
            </a:extLst>
          </p:cNvPr>
          <p:cNvPicPr>
            <a:picLocks noChangeAspect="1"/>
          </p:cNvPicPr>
          <p:nvPr/>
        </p:nvPicPr>
        <p:blipFill>
          <a:blip r:embed="rId6"/>
          <a:stretch>
            <a:fillRect/>
          </a:stretch>
        </p:blipFill>
        <p:spPr>
          <a:xfrm>
            <a:off x="866304" y="3629608"/>
            <a:ext cx="3547819" cy="1943060"/>
          </a:xfrm>
          <a:prstGeom prst="rect">
            <a:avLst/>
          </a:prstGeom>
        </p:spPr>
      </p:pic>
    </p:spTree>
    <p:extLst>
      <p:ext uri="{BB962C8B-B14F-4D97-AF65-F5344CB8AC3E}">
        <p14:creationId xmlns:p14="http://schemas.microsoft.com/office/powerpoint/2010/main" val="9428386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La fonction Texte()</a:t>
            </a:r>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914746958"/>
              </p:ext>
            </p:extLst>
          </p:nvPr>
        </p:nvGraphicFramePr>
        <p:xfrm>
          <a:off x="323528" y="1700808"/>
          <a:ext cx="8712968" cy="4320481"/>
        </p:xfrm>
        <a:graphic>
          <a:graphicData uri="http://schemas.openxmlformats.org/drawingml/2006/table">
            <a:tbl>
              <a:tblPr/>
              <a:tblGrid>
                <a:gridCol w="4032448">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445609">
                <a:tc>
                  <a:txBody>
                    <a:bodyPr/>
                    <a:lstStyle/>
                    <a:p>
                      <a:pPr fontAlgn="t"/>
                      <a:r>
                        <a:rPr lang="fr-FR" b="1" dirty="0">
                          <a:solidFill>
                            <a:srgbClr val="393939"/>
                          </a:solidFill>
                          <a:effectLst/>
                          <a:latin typeface="Segoe UI"/>
                        </a:rPr>
                        <a:t>Formule</a:t>
                      </a:r>
                      <a:endParaRPr lang="fr-FR" b="0" dirty="0">
                        <a:solidFill>
                          <a:srgbClr val="393939"/>
                        </a:solidFill>
                        <a:effectLst/>
                        <a:latin typeface="wf_segoe-ui_semibold"/>
                      </a:endParaRPr>
                    </a:p>
                  </a:txBody>
                  <a:tcPr marL="47625" marR="95250" marT="38100" marB="38100">
                    <a:lnL>
                      <a:noFill/>
                    </a:lnL>
                    <a:lnR>
                      <a:noFill/>
                    </a:lnR>
                    <a:lnT>
                      <a:noFill/>
                    </a:lnT>
                    <a:lnB>
                      <a:noFill/>
                    </a:lnB>
                    <a:solidFill>
                      <a:srgbClr val="DADADA"/>
                    </a:solidFill>
                  </a:tcPr>
                </a:tc>
                <a:tc>
                  <a:txBody>
                    <a:bodyPr/>
                    <a:lstStyle/>
                    <a:p>
                      <a:pPr fontAlgn="t"/>
                      <a:r>
                        <a:rPr lang="fr-FR" b="1">
                          <a:solidFill>
                            <a:srgbClr val="393939"/>
                          </a:solidFill>
                          <a:effectLst/>
                          <a:latin typeface="Segoe UI"/>
                        </a:rPr>
                        <a:t>Description</a:t>
                      </a:r>
                      <a:endParaRPr lang="fr-FR" b="0">
                        <a:solidFill>
                          <a:srgbClr val="393939"/>
                        </a:solidFill>
                        <a:effectLst/>
                        <a:latin typeface="wf_segoe-ui_semibold"/>
                      </a:endParaRPr>
                    </a:p>
                  </a:txBody>
                  <a:tcPr marL="47625" marR="95250" marT="38100" marB="38100">
                    <a:lnL>
                      <a:noFill/>
                    </a:lnL>
                    <a:lnR>
                      <a:noFill/>
                    </a:lnR>
                    <a:lnT>
                      <a:noFill/>
                    </a:lnT>
                    <a:lnB>
                      <a:noFill/>
                    </a:lnB>
                    <a:solidFill>
                      <a:srgbClr val="DADADA"/>
                    </a:solidFill>
                  </a:tcPr>
                </a:tc>
                <a:extLst>
                  <a:ext uri="{0D108BD9-81ED-4DB2-BD59-A6C34878D82A}">
                    <a16:rowId xmlns:a16="http://schemas.microsoft.com/office/drawing/2014/main" val="10000"/>
                  </a:ext>
                </a:extLst>
              </a:tr>
              <a:tr h="1491825">
                <a:tc>
                  <a:txBody>
                    <a:bodyPr/>
                    <a:lstStyle/>
                    <a:p>
                      <a:pPr fontAlgn="t"/>
                      <a:r>
                        <a:rPr lang="fr-FR">
                          <a:solidFill>
                            <a:srgbClr val="2F2F2F"/>
                          </a:solidFill>
                          <a:effectLst/>
                          <a:latin typeface="Segoe UI"/>
                        </a:rPr>
                        <a:t>=TEXTE(1234,567;</a:t>
                      </a:r>
                      <a:r>
                        <a:rPr lang="fr-FR" b="1">
                          <a:solidFill>
                            <a:srgbClr val="2F2F2F"/>
                          </a:solidFill>
                          <a:effectLst/>
                          <a:latin typeface="Segoe UI"/>
                        </a:rPr>
                        <a:t>"# ##0,00 €"</a:t>
                      </a:r>
                      <a:r>
                        <a:rPr lang="fr-FR">
                          <a:solidFill>
                            <a:srgbClr val="2F2F2F"/>
                          </a:solidFill>
                          <a:effectLst/>
                          <a:latin typeface="Segoe UI"/>
                        </a:rPr>
                        <a:t>)</a:t>
                      </a:r>
                    </a:p>
                  </a:txBody>
                  <a:tcPr marL="47625" marR="95250" marT="38100" marB="38100">
                    <a:lnL>
                      <a:noFill/>
                    </a:lnL>
                    <a:lnR>
                      <a:noFill/>
                    </a:lnR>
                    <a:lnT>
                      <a:noFill/>
                    </a:lnT>
                    <a:lnB>
                      <a:noFill/>
                    </a:lnB>
                    <a:solidFill>
                      <a:srgbClr val="F4F4F4"/>
                    </a:solidFill>
                  </a:tcPr>
                </a:tc>
                <a:tc>
                  <a:txBody>
                    <a:bodyPr/>
                    <a:lstStyle/>
                    <a:p>
                      <a:pPr fontAlgn="t"/>
                      <a:r>
                        <a:rPr lang="fr-FR" dirty="0">
                          <a:solidFill>
                            <a:srgbClr val="2F2F2F"/>
                          </a:solidFill>
                          <a:effectLst/>
                          <a:latin typeface="Segoe UI"/>
                        </a:rPr>
                        <a:t>Devise avec un séparateur des milliers et 2 décimales : 1 234,57 €. Notez qu’Excel arrondit la valeur à 2 décimales.</a:t>
                      </a:r>
                    </a:p>
                  </a:txBody>
                  <a:tcPr marL="47625" marR="95250" marT="38100" marB="38100">
                    <a:lnL>
                      <a:noFill/>
                    </a:lnL>
                    <a:lnR>
                      <a:noFill/>
                    </a:lnR>
                    <a:lnT>
                      <a:noFill/>
                    </a:lnT>
                    <a:lnB>
                      <a:noFill/>
                    </a:lnB>
                    <a:solidFill>
                      <a:srgbClr val="F4F4F4"/>
                    </a:solidFill>
                  </a:tcPr>
                </a:tc>
                <a:extLst>
                  <a:ext uri="{0D108BD9-81ED-4DB2-BD59-A6C34878D82A}">
                    <a16:rowId xmlns:a16="http://schemas.microsoft.com/office/drawing/2014/main" val="10001"/>
                  </a:ext>
                </a:extLst>
              </a:tr>
              <a:tr h="794349">
                <a:tc>
                  <a:txBody>
                    <a:bodyPr/>
                    <a:lstStyle/>
                    <a:p>
                      <a:pPr fontAlgn="t"/>
                      <a:r>
                        <a:rPr lang="fr-FR">
                          <a:solidFill>
                            <a:srgbClr val="2F2F2F"/>
                          </a:solidFill>
                          <a:effectLst/>
                          <a:latin typeface="Segoe UI"/>
                        </a:rPr>
                        <a:t>=TEXTE(AUJOURDHUI();</a:t>
                      </a:r>
                      <a:r>
                        <a:rPr lang="fr-FR" b="1">
                          <a:solidFill>
                            <a:srgbClr val="2F2F2F"/>
                          </a:solidFill>
                          <a:effectLst/>
                          <a:latin typeface="Segoe UI"/>
                        </a:rPr>
                        <a:t>"JJ/MM/AA"</a:t>
                      </a:r>
                      <a:r>
                        <a:rPr lang="fr-FR">
                          <a:solidFill>
                            <a:srgbClr val="2F2F2F"/>
                          </a:solidFill>
                          <a:effectLst/>
                          <a:latin typeface="Segoe UI"/>
                        </a:rPr>
                        <a:t>)</a:t>
                      </a:r>
                    </a:p>
                  </a:txBody>
                  <a:tcPr marL="47625" marR="95250" marT="38100" marB="38100">
                    <a:lnL>
                      <a:noFill/>
                    </a:lnL>
                    <a:lnR>
                      <a:noFill/>
                    </a:lnR>
                    <a:lnT>
                      <a:noFill/>
                    </a:lnT>
                    <a:lnB>
                      <a:noFill/>
                    </a:lnB>
                    <a:solidFill>
                      <a:srgbClr val="FFFFFF"/>
                    </a:solidFill>
                  </a:tcPr>
                </a:tc>
                <a:tc>
                  <a:txBody>
                    <a:bodyPr/>
                    <a:lstStyle/>
                    <a:p>
                      <a:pPr fontAlgn="t"/>
                      <a:r>
                        <a:rPr lang="fr-FR">
                          <a:solidFill>
                            <a:srgbClr val="2F2F2F"/>
                          </a:solidFill>
                          <a:effectLst/>
                          <a:latin typeface="Segoe UI"/>
                        </a:rPr>
                        <a:t>Date du jour au format JJ/MM/AA (par exemple, 14/03/12)</a:t>
                      </a:r>
                    </a:p>
                  </a:txBody>
                  <a:tcPr marL="47625" marR="95250" marT="38100" marB="38100">
                    <a:lnL>
                      <a:noFill/>
                    </a:lnL>
                    <a:lnR>
                      <a:noFill/>
                    </a:lnR>
                    <a:lnT>
                      <a:noFill/>
                    </a:lnT>
                    <a:lnB>
                      <a:noFill/>
                    </a:lnB>
                    <a:solidFill>
                      <a:srgbClr val="FFFFFF"/>
                    </a:solidFill>
                  </a:tcPr>
                </a:tc>
                <a:extLst>
                  <a:ext uri="{0D108BD9-81ED-4DB2-BD59-A6C34878D82A}">
                    <a16:rowId xmlns:a16="http://schemas.microsoft.com/office/drawing/2014/main" val="10002"/>
                  </a:ext>
                </a:extLst>
              </a:tr>
              <a:tr h="794349">
                <a:tc>
                  <a:txBody>
                    <a:bodyPr/>
                    <a:lstStyle/>
                    <a:p>
                      <a:pPr fontAlgn="t"/>
                      <a:r>
                        <a:rPr lang="fr-FR" dirty="0">
                          <a:solidFill>
                            <a:srgbClr val="2F2F2F"/>
                          </a:solidFill>
                          <a:effectLst/>
                          <a:latin typeface="Segoe UI"/>
                        </a:rPr>
                        <a:t>=TEXTE(AUJOURDHUI();</a:t>
                      </a:r>
                      <a:r>
                        <a:rPr lang="fr-FR" b="1" dirty="0">
                          <a:solidFill>
                            <a:srgbClr val="2F2F2F"/>
                          </a:solidFill>
                          <a:effectLst/>
                          <a:latin typeface="Segoe UI"/>
                        </a:rPr>
                        <a:t>"JJJJ"</a:t>
                      </a:r>
                      <a:r>
                        <a:rPr lang="fr-FR" dirty="0">
                          <a:solidFill>
                            <a:srgbClr val="2F2F2F"/>
                          </a:solidFill>
                          <a:effectLst/>
                          <a:latin typeface="Segoe UI"/>
                        </a:rPr>
                        <a:t>)</a:t>
                      </a:r>
                    </a:p>
                  </a:txBody>
                  <a:tcPr marL="47625" marR="95250" marT="38100" marB="38100">
                    <a:lnL>
                      <a:noFill/>
                    </a:lnL>
                    <a:lnR>
                      <a:noFill/>
                    </a:lnR>
                    <a:lnT>
                      <a:noFill/>
                    </a:lnT>
                    <a:lnB>
                      <a:noFill/>
                    </a:lnB>
                    <a:solidFill>
                      <a:srgbClr val="F4F4F4"/>
                    </a:solidFill>
                  </a:tcPr>
                </a:tc>
                <a:tc>
                  <a:txBody>
                    <a:bodyPr/>
                    <a:lstStyle/>
                    <a:p>
                      <a:pPr fontAlgn="t"/>
                      <a:r>
                        <a:rPr lang="fr-FR">
                          <a:solidFill>
                            <a:srgbClr val="2F2F2F"/>
                          </a:solidFill>
                          <a:effectLst/>
                          <a:latin typeface="Segoe UI"/>
                        </a:rPr>
                        <a:t>Date du jour de la semaine (par exemple, Lundi)</a:t>
                      </a:r>
                    </a:p>
                  </a:txBody>
                  <a:tcPr marL="47625" marR="95250" marT="38100" marB="38100">
                    <a:lnL>
                      <a:noFill/>
                    </a:lnL>
                    <a:lnR>
                      <a:noFill/>
                    </a:lnR>
                    <a:lnT>
                      <a:noFill/>
                    </a:lnT>
                    <a:lnB>
                      <a:noFill/>
                    </a:lnB>
                    <a:solidFill>
                      <a:srgbClr val="F4F4F4"/>
                    </a:solidFill>
                  </a:tcPr>
                </a:tc>
                <a:extLst>
                  <a:ext uri="{0D108BD9-81ED-4DB2-BD59-A6C34878D82A}">
                    <a16:rowId xmlns:a16="http://schemas.microsoft.com/office/drawing/2014/main" val="10003"/>
                  </a:ext>
                </a:extLst>
              </a:tr>
              <a:tr h="794349">
                <a:tc>
                  <a:txBody>
                    <a:bodyPr/>
                    <a:lstStyle/>
                    <a:p>
                      <a:pPr fontAlgn="t"/>
                      <a:r>
                        <a:rPr lang="fr-FR" dirty="0">
                          <a:solidFill>
                            <a:srgbClr val="2F2F2F"/>
                          </a:solidFill>
                          <a:effectLst/>
                          <a:latin typeface="Segoe UI"/>
                        </a:rPr>
                        <a:t>=TEXTE(MAINTENANT();</a:t>
                      </a:r>
                      <a:r>
                        <a:rPr lang="fr-FR" b="1" dirty="0">
                          <a:solidFill>
                            <a:srgbClr val="2F2F2F"/>
                          </a:solidFill>
                          <a:effectLst/>
                          <a:latin typeface="Segoe UI"/>
                        </a:rPr>
                        <a:t>"HH:MM"</a:t>
                      </a:r>
                      <a:r>
                        <a:rPr lang="fr-FR" dirty="0">
                          <a:solidFill>
                            <a:srgbClr val="2F2F2F"/>
                          </a:solidFill>
                          <a:effectLst/>
                          <a:latin typeface="Segoe UI"/>
                        </a:rPr>
                        <a:t>)</a:t>
                      </a:r>
                    </a:p>
                  </a:txBody>
                  <a:tcPr marL="47625" marR="95250" marT="38100" marB="38100">
                    <a:lnL>
                      <a:noFill/>
                    </a:lnL>
                    <a:lnR>
                      <a:noFill/>
                    </a:lnR>
                    <a:lnT>
                      <a:noFill/>
                    </a:lnT>
                    <a:lnB>
                      <a:noFill/>
                    </a:lnB>
                    <a:solidFill>
                      <a:srgbClr val="FFFFFF"/>
                    </a:solidFill>
                  </a:tcPr>
                </a:tc>
                <a:tc>
                  <a:txBody>
                    <a:bodyPr/>
                    <a:lstStyle/>
                    <a:p>
                      <a:pPr fontAlgn="t"/>
                      <a:r>
                        <a:rPr lang="fr-FR" dirty="0">
                          <a:solidFill>
                            <a:srgbClr val="2F2F2F"/>
                          </a:solidFill>
                          <a:effectLst/>
                          <a:latin typeface="Segoe UI"/>
                        </a:rPr>
                        <a:t>Heure actuelle (par exemple, 13:29)</a:t>
                      </a:r>
                    </a:p>
                  </a:txBody>
                  <a:tcPr marL="47625" marR="95250" marT="38100" marB="38100">
                    <a:lnL>
                      <a:noFill/>
                    </a:lnL>
                    <a:lnR>
                      <a:noFill/>
                    </a:lnR>
                    <a:lnT>
                      <a:noFill/>
                    </a:lnT>
                    <a:lnB>
                      <a:noFill/>
                    </a:lnB>
                    <a:solidFill>
                      <a:srgbClr val="FFFFFF"/>
                    </a:solidFill>
                  </a:tcPr>
                </a:tc>
                <a:extLst>
                  <a:ext uri="{0D108BD9-81ED-4DB2-BD59-A6C34878D82A}">
                    <a16:rowId xmlns:a16="http://schemas.microsoft.com/office/drawing/2014/main" val="10004"/>
                  </a:ext>
                </a:extLst>
              </a:tr>
            </a:tbl>
          </a:graphicData>
        </a:graphic>
      </p:graphicFrame>
      <p:sp>
        <p:nvSpPr>
          <p:cNvPr id="4" name="Espace réservé de la date 3"/>
          <p:cNvSpPr>
            <a:spLocks noGrp="1"/>
          </p:cNvSpPr>
          <p:nvPr>
            <p:ph type="dt" sz="half" idx="10"/>
          </p:nvPr>
        </p:nvSpPr>
        <p:spPr/>
        <p:txBody>
          <a:bodyPr/>
          <a:lstStyle/>
          <a:p>
            <a:fld id="{49788C87-D3CD-4BB6-ACB9-4699D5D45314}"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115</a:t>
            </a:fld>
            <a:endParaRPr lang="fr-FR"/>
          </a:p>
        </p:txBody>
      </p:sp>
    </p:spTree>
    <p:extLst>
      <p:ext uri="{BB962C8B-B14F-4D97-AF65-F5344CB8AC3E}">
        <p14:creationId xmlns:p14="http://schemas.microsoft.com/office/powerpoint/2010/main" val="3747028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B839A-C260-5E81-A22A-FAE767BABAF7}"/>
              </a:ext>
            </a:extLst>
          </p:cNvPr>
          <p:cNvSpPr>
            <a:spLocks noGrp="1"/>
          </p:cNvSpPr>
          <p:nvPr>
            <p:ph type="title"/>
          </p:nvPr>
        </p:nvSpPr>
        <p:spPr/>
        <p:txBody>
          <a:bodyPr>
            <a:normAutofit fontScale="90000"/>
          </a:bodyPr>
          <a:lstStyle/>
          <a:p>
            <a:r>
              <a:rPr lang="fr-FR" dirty="0"/>
              <a:t>Les fonctions statistiques</a:t>
            </a:r>
          </a:p>
        </p:txBody>
      </p:sp>
      <p:sp>
        <p:nvSpPr>
          <p:cNvPr id="3" name="Espace réservé de la date 2">
            <a:extLst>
              <a:ext uri="{FF2B5EF4-FFF2-40B4-BE49-F238E27FC236}">
                <a16:creationId xmlns:a16="http://schemas.microsoft.com/office/drawing/2014/main" id="{0F424047-B1C4-4496-2BD6-9CEEE07F97E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58940226-3FF1-D4FE-EA12-FAA66F9CBC48}"/>
              </a:ext>
            </a:extLst>
          </p:cNvPr>
          <p:cNvSpPr>
            <a:spLocks noGrp="1"/>
          </p:cNvSpPr>
          <p:nvPr>
            <p:ph sz="quarter" idx="1"/>
          </p:nvPr>
        </p:nvSpPr>
        <p:spPr/>
        <p:txBody>
          <a:bodyPr>
            <a:normAutofit/>
          </a:bodyPr>
          <a:lstStyle/>
          <a:p>
            <a:r>
              <a:rPr lang="fr-FR" dirty="0"/>
              <a:t>Les fonctions Somme, Moyenne, Nb et </a:t>
            </a:r>
            <a:r>
              <a:rPr lang="fr-FR" dirty="0" err="1"/>
              <a:t>NbVal</a:t>
            </a:r>
            <a:endParaRPr lang="fr-FR" dirty="0"/>
          </a:p>
          <a:p>
            <a:pPr lvl="1"/>
            <a:r>
              <a:rPr lang="fr-FR" sz="1600" b="0" i="0" u="none" strike="noStrike" baseline="0" dirty="0">
                <a:latin typeface="Arial" panose="020B0604020202020204" pitchFamily="34" charset="0"/>
              </a:rPr>
              <a:t>Syntaxe : FONCTION (plage1 ; [plage2] ; [plage3] ; etc…).</a:t>
            </a:r>
          </a:p>
          <a:p>
            <a:r>
              <a:rPr lang="fr-FR" sz="1800" dirty="0">
                <a:latin typeface="Arial" panose="020B0604020202020204" pitchFamily="34" charset="0"/>
              </a:rPr>
              <a:t>Les fonctions Minimum et Maximum</a:t>
            </a:r>
          </a:p>
          <a:p>
            <a:pPr lvl="1"/>
            <a:r>
              <a:rPr lang="fr-FR" sz="2000" dirty="0">
                <a:cs typeface="Calibri" panose="020F0502020204030204" pitchFamily="34" charset="0"/>
              </a:rPr>
              <a:t>Min:  </a:t>
            </a:r>
            <a:r>
              <a:rPr lang="fr-FR" sz="1600" dirty="0"/>
              <a:t>valeur minimum d’une série de valeurs numériques contenues dans une [ou plusieurs) plages de cellules.</a:t>
            </a:r>
          </a:p>
          <a:p>
            <a:pPr lvl="1"/>
            <a:r>
              <a:rPr lang="fr-FR" sz="2000" dirty="0">
                <a:cs typeface="Calibri" panose="020F0502020204030204" pitchFamily="34" charset="0"/>
              </a:rPr>
              <a:t>MAX: </a:t>
            </a:r>
            <a:r>
              <a:rPr lang="fr-FR" sz="1600" dirty="0"/>
              <a:t>  valeur minimum d’une série de valeurs numériques contenues dans une [ou plusieurs) plages de cellules.</a:t>
            </a:r>
          </a:p>
          <a:p>
            <a:pPr algn="l"/>
            <a:r>
              <a:rPr lang="fr-FR" dirty="0"/>
              <a:t>Les fonctions Moyenne, Variance et Écart type</a:t>
            </a:r>
          </a:p>
          <a:p>
            <a:pPr lvl="1"/>
            <a:r>
              <a:rPr lang="fr-FR" sz="1600" b="0" i="0" u="none" strike="noStrike" baseline="0" dirty="0">
                <a:latin typeface="Arial" panose="020B0604020202020204" pitchFamily="34" charset="0"/>
              </a:rPr>
              <a:t>L’</a:t>
            </a:r>
            <a:r>
              <a:rPr lang="fr-FR" sz="1600" b="0" i="1" u="none" strike="noStrike" baseline="0" dirty="0">
                <a:latin typeface="Arial,Italic"/>
              </a:rPr>
              <a:t>écart type </a:t>
            </a:r>
            <a:r>
              <a:rPr lang="fr-FR" sz="1600" b="0" i="0" u="none" strike="noStrike" baseline="0" dirty="0">
                <a:latin typeface="Arial" panose="020B0604020202020204" pitchFamily="34" charset="0"/>
              </a:rPr>
              <a:t>est un indicateur de dispersion ; il exprime l’écart </a:t>
            </a:r>
            <a:r>
              <a:rPr lang="fr-FR" sz="1600" b="0" i="1" u="none" strike="noStrike" baseline="0" dirty="0">
                <a:latin typeface="Arial,Italic"/>
              </a:rPr>
              <a:t>type </a:t>
            </a:r>
            <a:r>
              <a:rPr lang="fr-FR" sz="1600" b="0" i="0" u="none" strike="noStrike" baseline="0" dirty="0">
                <a:latin typeface="Arial" panose="020B0604020202020204" pitchFamily="34" charset="0"/>
              </a:rPr>
              <a:t>des valeurs d’une série par rapport</a:t>
            </a:r>
          </a:p>
          <a:p>
            <a:pPr lvl="1"/>
            <a:r>
              <a:rPr lang="fr-FR" sz="1600" b="0" i="0" u="none" strike="noStrike" baseline="0" dirty="0">
                <a:latin typeface="Arial" panose="020B0604020202020204" pitchFamily="34" charset="0"/>
              </a:rPr>
              <a:t>à la moyenne de ces valeurs : plus il est faible, plus la population est homogène – et plus il est élevé,</a:t>
            </a:r>
          </a:p>
          <a:p>
            <a:pPr lvl="1"/>
            <a:r>
              <a:rPr lang="fr-FR" sz="1600" b="0" i="0" u="none" strike="noStrike" baseline="0" dirty="0">
                <a:latin typeface="Arial" panose="020B0604020202020204" pitchFamily="34" charset="0"/>
              </a:rPr>
              <a:t>plus la population est hétérogène. L’</a:t>
            </a:r>
            <a:r>
              <a:rPr lang="fr-FR" sz="1600" b="0" i="1" u="none" strike="noStrike" baseline="0" dirty="0">
                <a:latin typeface="Arial,Italic"/>
              </a:rPr>
              <a:t>écart type </a:t>
            </a:r>
            <a:r>
              <a:rPr lang="fr-FR" sz="1600" b="0" i="0" u="none" strike="noStrike" baseline="0" dirty="0">
                <a:latin typeface="Arial" panose="020B0604020202020204" pitchFamily="34" charset="0"/>
              </a:rPr>
              <a:t>est défini comme étant égal à la racine carrée de la</a:t>
            </a:r>
          </a:p>
          <a:p>
            <a:pPr lvl="1"/>
            <a:r>
              <a:rPr lang="fr-FR" sz="1600" b="0" i="1" u="none" strike="noStrike" baseline="0" dirty="0">
                <a:latin typeface="Arial,Italic"/>
              </a:rPr>
              <a:t>variance</a:t>
            </a:r>
            <a:r>
              <a:rPr lang="fr-FR" sz="1600" b="0" i="0" u="none" strike="noStrike" baseline="0" dirty="0">
                <a:latin typeface="Arial" panose="020B0604020202020204" pitchFamily="34" charset="0"/>
              </a:rPr>
              <a:t>.</a:t>
            </a:r>
            <a:endParaRPr lang="fr-FR" dirty="0"/>
          </a:p>
        </p:txBody>
      </p:sp>
      <p:sp>
        <p:nvSpPr>
          <p:cNvPr id="5" name="Espace réservé du numéro de diapositive 4">
            <a:extLst>
              <a:ext uri="{FF2B5EF4-FFF2-40B4-BE49-F238E27FC236}">
                <a16:creationId xmlns:a16="http://schemas.microsoft.com/office/drawing/2014/main" id="{5146930F-7C94-570D-36A7-AFE840A8305F}"/>
              </a:ext>
            </a:extLst>
          </p:cNvPr>
          <p:cNvSpPr>
            <a:spLocks noGrp="1"/>
          </p:cNvSpPr>
          <p:nvPr>
            <p:ph type="sldNum" sz="quarter" idx="12"/>
          </p:nvPr>
        </p:nvSpPr>
        <p:spPr/>
        <p:txBody>
          <a:bodyPr/>
          <a:lstStyle/>
          <a:p>
            <a:fld id="{10A07726-B9A2-482C-A292-2DEB698D74B6}" type="slidenum">
              <a:rPr lang="fr-FR" smtClean="0"/>
              <a:t>116</a:t>
            </a:fld>
            <a:endParaRPr lang="fr-FR"/>
          </a:p>
        </p:txBody>
      </p:sp>
    </p:spTree>
    <p:extLst>
      <p:ext uri="{BB962C8B-B14F-4D97-AF65-F5344CB8AC3E}">
        <p14:creationId xmlns:p14="http://schemas.microsoft.com/office/powerpoint/2010/main" val="42152255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F3126-94A3-CF8E-B9FB-98D34DC90F97}"/>
              </a:ext>
            </a:extLst>
          </p:cNvPr>
          <p:cNvSpPr>
            <a:spLocks noGrp="1"/>
          </p:cNvSpPr>
          <p:nvPr>
            <p:ph type="title"/>
          </p:nvPr>
        </p:nvSpPr>
        <p:spPr/>
        <p:txBody>
          <a:bodyPr/>
          <a:lstStyle/>
          <a:p>
            <a:r>
              <a:rPr lang="fr-FR" sz="1800" b="1" i="0" u="none" strike="noStrike" baseline="0" dirty="0">
                <a:latin typeface="Arial,Bold"/>
              </a:rPr>
              <a:t>Les fonctions Moyenne, Variance et Écart type</a:t>
            </a:r>
            <a:endParaRPr lang="fr-FR" dirty="0"/>
          </a:p>
        </p:txBody>
      </p:sp>
      <p:sp>
        <p:nvSpPr>
          <p:cNvPr id="3" name="Espace réservé de la date 2">
            <a:extLst>
              <a:ext uri="{FF2B5EF4-FFF2-40B4-BE49-F238E27FC236}">
                <a16:creationId xmlns:a16="http://schemas.microsoft.com/office/drawing/2014/main" id="{7BCEE179-C57B-3600-382F-D977235C07F3}"/>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D079C588-A49C-7894-ACBA-E9781C1701B5}"/>
              </a:ext>
            </a:extLst>
          </p:cNvPr>
          <p:cNvSpPr>
            <a:spLocks noGrp="1"/>
          </p:cNvSpPr>
          <p:nvPr>
            <p:ph sz="quarter" idx="1"/>
          </p:nvPr>
        </p:nvSpPr>
        <p:spPr/>
        <p:txBody>
          <a:bodyPr>
            <a:normAutofit/>
          </a:bodyPr>
          <a:lstStyle/>
          <a:p>
            <a:pPr algn="l"/>
            <a:r>
              <a:rPr lang="fr-FR" sz="2000" b="0" i="0" u="none" strike="noStrike" baseline="0" dirty="0">
                <a:latin typeface="Arial" panose="020B0604020202020204" pitchFamily="34" charset="0"/>
              </a:rPr>
              <a:t>L’</a:t>
            </a:r>
            <a:r>
              <a:rPr lang="fr-FR" sz="2000" b="0" i="1" u="none" strike="noStrike" baseline="0" dirty="0">
                <a:latin typeface="Arial,Italic"/>
              </a:rPr>
              <a:t>écart type </a:t>
            </a:r>
            <a:r>
              <a:rPr lang="fr-FR" sz="2000" b="0" i="0" u="none" strike="noStrike" baseline="0" dirty="0">
                <a:latin typeface="Arial" panose="020B0604020202020204" pitchFamily="34" charset="0"/>
              </a:rPr>
              <a:t>est un indicateur de dispersion ; il exprime l’écart </a:t>
            </a:r>
            <a:r>
              <a:rPr lang="fr-FR" sz="2000" b="0" i="1" u="none" strike="noStrike" baseline="0" dirty="0">
                <a:latin typeface="Arial,Italic"/>
              </a:rPr>
              <a:t>type </a:t>
            </a:r>
            <a:r>
              <a:rPr lang="fr-FR" sz="2000" b="0" i="0" u="none" strike="noStrike" baseline="0" dirty="0">
                <a:latin typeface="Arial" panose="020B0604020202020204" pitchFamily="34" charset="0"/>
              </a:rPr>
              <a:t>des valeurs d’une série par rapport à la moyenne de ces valeurs : plus il est faible, plus la population est homogène – et plus il est élevé, plus la population est hétérogène. L’</a:t>
            </a:r>
            <a:r>
              <a:rPr lang="fr-FR" sz="2000" b="0" i="1" u="none" strike="noStrike" baseline="0" dirty="0">
                <a:latin typeface="Arial,Italic"/>
              </a:rPr>
              <a:t>écart type </a:t>
            </a:r>
            <a:r>
              <a:rPr lang="fr-FR" sz="2000" b="0" i="0" u="none" strike="noStrike" baseline="0" dirty="0">
                <a:latin typeface="Arial" panose="020B0604020202020204" pitchFamily="34" charset="0"/>
              </a:rPr>
              <a:t>est défini comme étant égal à la racine carrée de la </a:t>
            </a:r>
            <a:r>
              <a:rPr lang="fr-FR" sz="2000" b="0" i="1" u="none" strike="noStrike" baseline="0" dirty="0">
                <a:latin typeface="Arial,Italic"/>
              </a:rPr>
              <a:t>variance</a:t>
            </a:r>
            <a:r>
              <a:rPr lang="fr-FR" sz="2000" b="0" i="0" u="none" strike="noStrike" baseline="0" dirty="0">
                <a:latin typeface="Arial" panose="020B0604020202020204" pitchFamily="34" charset="0"/>
              </a:rPr>
              <a:t>.</a:t>
            </a:r>
            <a:endParaRPr lang="fr-FR" sz="2800" dirty="0"/>
          </a:p>
        </p:txBody>
      </p:sp>
      <p:sp>
        <p:nvSpPr>
          <p:cNvPr id="5" name="Espace réservé du numéro de diapositive 4">
            <a:extLst>
              <a:ext uri="{FF2B5EF4-FFF2-40B4-BE49-F238E27FC236}">
                <a16:creationId xmlns:a16="http://schemas.microsoft.com/office/drawing/2014/main" id="{782D2CE3-385B-6ED2-92B8-2591E0E50D12}"/>
              </a:ext>
            </a:extLst>
          </p:cNvPr>
          <p:cNvSpPr>
            <a:spLocks noGrp="1"/>
          </p:cNvSpPr>
          <p:nvPr>
            <p:ph type="sldNum" sz="quarter" idx="12"/>
          </p:nvPr>
        </p:nvSpPr>
        <p:spPr/>
        <p:txBody>
          <a:bodyPr/>
          <a:lstStyle/>
          <a:p>
            <a:fld id="{10A07726-B9A2-482C-A292-2DEB698D74B6}" type="slidenum">
              <a:rPr lang="fr-FR" smtClean="0"/>
              <a:t>117</a:t>
            </a:fld>
            <a:endParaRPr lang="fr-FR"/>
          </a:p>
        </p:txBody>
      </p:sp>
      <p:pic>
        <p:nvPicPr>
          <p:cNvPr id="7" name="Image 6">
            <a:extLst>
              <a:ext uri="{FF2B5EF4-FFF2-40B4-BE49-F238E27FC236}">
                <a16:creationId xmlns:a16="http://schemas.microsoft.com/office/drawing/2014/main" id="{C90913D5-AF40-36FA-C897-94E826A73057}"/>
              </a:ext>
            </a:extLst>
          </p:cNvPr>
          <p:cNvPicPr>
            <a:picLocks noChangeAspect="1"/>
          </p:cNvPicPr>
          <p:nvPr/>
        </p:nvPicPr>
        <p:blipFill>
          <a:blip r:embed="rId2"/>
          <a:stretch>
            <a:fillRect/>
          </a:stretch>
        </p:blipFill>
        <p:spPr>
          <a:xfrm>
            <a:off x="1922120" y="3404377"/>
            <a:ext cx="5238095" cy="1952381"/>
          </a:xfrm>
          <a:prstGeom prst="rect">
            <a:avLst/>
          </a:prstGeom>
        </p:spPr>
      </p:pic>
    </p:spTree>
    <p:extLst>
      <p:ext uri="{BB962C8B-B14F-4D97-AF65-F5344CB8AC3E}">
        <p14:creationId xmlns:p14="http://schemas.microsoft.com/office/powerpoint/2010/main" val="9614868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D257CE-19E7-CF8B-DE31-3E2314831668}"/>
              </a:ext>
            </a:extLst>
          </p:cNvPr>
          <p:cNvSpPr>
            <a:spLocks noGrp="1"/>
          </p:cNvSpPr>
          <p:nvPr>
            <p:ph type="title"/>
          </p:nvPr>
        </p:nvSpPr>
        <p:spPr/>
        <p:txBody>
          <a:bodyPr>
            <a:noAutofit/>
          </a:bodyPr>
          <a:lstStyle/>
          <a:p>
            <a:r>
              <a:rPr lang="fr-FR" sz="2400" b="1" i="0" u="none" strike="noStrike" baseline="0" dirty="0">
                <a:latin typeface="Arial,Bold"/>
              </a:rPr>
              <a:t>Les fonctions Moyenne, Variance et Écart type</a:t>
            </a:r>
            <a:endParaRPr lang="fr-FR" sz="2400" dirty="0"/>
          </a:p>
        </p:txBody>
      </p:sp>
      <p:sp>
        <p:nvSpPr>
          <p:cNvPr id="3" name="Espace réservé de la date 2">
            <a:extLst>
              <a:ext uri="{FF2B5EF4-FFF2-40B4-BE49-F238E27FC236}">
                <a16:creationId xmlns:a16="http://schemas.microsoft.com/office/drawing/2014/main" id="{27C095B3-428A-B8F5-4E94-6B3D1CC37A9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F9F10884-E4BD-9E6F-B8E3-1C74CC2D68E5}"/>
              </a:ext>
            </a:extLst>
          </p:cNvPr>
          <p:cNvSpPr>
            <a:spLocks noGrp="1"/>
          </p:cNvSpPr>
          <p:nvPr>
            <p:ph sz="quarter" idx="1"/>
          </p:nvPr>
        </p:nvSpPr>
        <p:spPr>
          <a:xfrm>
            <a:off x="395536" y="1196752"/>
            <a:ext cx="4248472" cy="4752528"/>
          </a:xfrm>
        </p:spPr>
        <p:txBody>
          <a:bodyPr>
            <a:normAutofit/>
          </a:bodyPr>
          <a:lstStyle/>
          <a:p>
            <a:pPr algn="l"/>
            <a:endParaRPr lang="fr-FR" sz="2800" b="0" i="0" u="none" strike="noStrike" baseline="0" dirty="0">
              <a:latin typeface="Arial" panose="020B0604020202020204" pitchFamily="34" charset="0"/>
            </a:endParaRPr>
          </a:p>
          <a:p>
            <a:pPr algn="l"/>
            <a:endParaRPr lang="fr-FR" sz="2800" dirty="0">
              <a:latin typeface="Arial" panose="020B0604020202020204" pitchFamily="34" charset="0"/>
            </a:endParaRPr>
          </a:p>
          <a:p>
            <a:pPr algn="l"/>
            <a:endParaRPr lang="fr-FR" sz="2800" b="0" i="0" u="none" strike="noStrike" baseline="0" dirty="0">
              <a:latin typeface="Arial" panose="020B0604020202020204" pitchFamily="34" charset="0"/>
            </a:endParaRPr>
          </a:p>
          <a:p>
            <a:pPr algn="l"/>
            <a:endParaRPr lang="fr-FR" sz="2800" dirty="0">
              <a:latin typeface="Arial" panose="020B0604020202020204" pitchFamily="34" charset="0"/>
            </a:endParaRPr>
          </a:p>
          <a:p>
            <a:pPr algn="l"/>
            <a:endParaRPr lang="fr-FR" sz="2800" b="0" i="0" u="none" strike="noStrike" baseline="0" dirty="0">
              <a:latin typeface="Arial" panose="020B0604020202020204" pitchFamily="34" charset="0"/>
            </a:endParaRPr>
          </a:p>
          <a:p>
            <a:pPr algn="l"/>
            <a:r>
              <a:rPr lang="fr-FR" sz="1400" b="0" i="0" u="none" strike="noStrike" baseline="0" dirty="0">
                <a:latin typeface="Arial" panose="020B0604020202020204" pitchFamily="34" charset="0"/>
              </a:rPr>
              <a:t>On dispose des fonctions intégrées VAR.P.N (variance) et ECARTYPE.PEARSON (écart type) ; soit la série suivante :</a:t>
            </a:r>
            <a:endParaRPr lang="fr-FR" sz="1400" dirty="0"/>
          </a:p>
          <a:p>
            <a:endParaRPr lang="fr-FR" dirty="0"/>
          </a:p>
        </p:txBody>
      </p:sp>
      <p:sp>
        <p:nvSpPr>
          <p:cNvPr id="5" name="Espace réservé du numéro de diapositive 4">
            <a:extLst>
              <a:ext uri="{FF2B5EF4-FFF2-40B4-BE49-F238E27FC236}">
                <a16:creationId xmlns:a16="http://schemas.microsoft.com/office/drawing/2014/main" id="{85A5C969-4061-7C96-E5DD-FB19672BC9A1}"/>
              </a:ext>
            </a:extLst>
          </p:cNvPr>
          <p:cNvSpPr>
            <a:spLocks noGrp="1"/>
          </p:cNvSpPr>
          <p:nvPr>
            <p:ph type="sldNum" sz="quarter" idx="12"/>
          </p:nvPr>
        </p:nvSpPr>
        <p:spPr/>
        <p:txBody>
          <a:bodyPr/>
          <a:lstStyle/>
          <a:p>
            <a:fld id="{10A07726-B9A2-482C-A292-2DEB698D74B6}" type="slidenum">
              <a:rPr lang="fr-FR" smtClean="0"/>
              <a:t>118</a:t>
            </a:fld>
            <a:endParaRPr lang="fr-FR"/>
          </a:p>
        </p:txBody>
      </p:sp>
      <p:pic>
        <p:nvPicPr>
          <p:cNvPr id="7" name="Image 6">
            <a:extLst>
              <a:ext uri="{FF2B5EF4-FFF2-40B4-BE49-F238E27FC236}">
                <a16:creationId xmlns:a16="http://schemas.microsoft.com/office/drawing/2014/main" id="{CDDEFAB6-5F42-A7B9-6C00-C40297122BF4}"/>
              </a:ext>
            </a:extLst>
          </p:cNvPr>
          <p:cNvPicPr>
            <a:picLocks noChangeAspect="1"/>
          </p:cNvPicPr>
          <p:nvPr/>
        </p:nvPicPr>
        <p:blipFill>
          <a:blip r:embed="rId2"/>
          <a:stretch>
            <a:fillRect/>
          </a:stretch>
        </p:blipFill>
        <p:spPr>
          <a:xfrm>
            <a:off x="1007604" y="940261"/>
            <a:ext cx="7272808" cy="2497573"/>
          </a:xfrm>
          <a:prstGeom prst="rect">
            <a:avLst/>
          </a:prstGeom>
        </p:spPr>
      </p:pic>
      <p:pic>
        <p:nvPicPr>
          <p:cNvPr id="9" name="Image 8">
            <a:extLst>
              <a:ext uri="{FF2B5EF4-FFF2-40B4-BE49-F238E27FC236}">
                <a16:creationId xmlns:a16="http://schemas.microsoft.com/office/drawing/2014/main" id="{DFEFBD0F-2293-D4CB-4EBC-3AB4941A6123}"/>
              </a:ext>
            </a:extLst>
          </p:cNvPr>
          <p:cNvPicPr>
            <a:picLocks noChangeAspect="1"/>
          </p:cNvPicPr>
          <p:nvPr/>
        </p:nvPicPr>
        <p:blipFill>
          <a:blip r:embed="rId3"/>
          <a:stretch>
            <a:fillRect/>
          </a:stretch>
        </p:blipFill>
        <p:spPr>
          <a:xfrm>
            <a:off x="4933950" y="3573016"/>
            <a:ext cx="2476500" cy="3237256"/>
          </a:xfrm>
          <a:prstGeom prst="rect">
            <a:avLst/>
          </a:prstGeom>
        </p:spPr>
      </p:pic>
    </p:spTree>
    <p:extLst>
      <p:ext uri="{BB962C8B-B14F-4D97-AF65-F5344CB8AC3E}">
        <p14:creationId xmlns:p14="http://schemas.microsoft.com/office/powerpoint/2010/main" val="24763738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210AF-1CC1-7E61-110E-3E1FA96CFAFF}"/>
              </a:ext>
            </a:extLst>
          </p:cNvPr>
          <p:cNvSpPr>
            <a:spLocks noGrp="1"/>
          </p:cNvSpPr>
          <p:nvPr>
            <p:ph type="title"/>
          </p:nvPr>
        </p:nvSpPr>
        <p:spPr/>
        <p:txBody>
          <a:bodyPr/>
          <a:lstStyle/>
          <a:p>
            <a:r>
              <a:rPr lang="fr-FR" sz="1800" b="1" i="0" u="none" strike="noStrike" baseline="0" dirty="0">
                <a:latin typeface="Arial,Bold"/>
              </a:rPr>
              <a:t>Les fonctions logiques</a:t>
            </a:r>
            <a:endParaRPr lang="fr-FR" dirty="0"/>
          </a:p>
        </p:txBody>
      </p:sp>
      <p:sp>
        <p:nvSpPr>
          <p:cNvPr id="3" name="Espace réservé de la date 2">
            <a:extLst>
              <a:ext uri="{FF2B5EF4-FFF2-40B4-BE49-F238E27FC236}">
                <a16:creationId xmlns:a16="http://schemas.microsoft.com/office/drawing/2014/main" id="{D7951425-CC5B-1CE9-8D22-6837B73DF4BE}"/>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890A7924-B880-7860-202A-BF66F31D494D}"/>
              </a:ext>
            </a:extLst>
          </p:cNvPr>
          <p:cNvSpPr>
            <a:spLocks noGrp="1"/>
          </p:cNvSpPr>
          <p:nvPr>
            <p:ph sz="quarter" idx="1"/>
          </p:nvPr>
        </p:nvSpPr>
        <p:spPr/>
        <p:txBody>
          <a:bodyPr/>
          <a:lstStyle/>
          <a:p>
            <a:pPr algn="l"/>
            <a:r>
              <a:rPr lang="fr-FR" sz="1800" b="0" i="0" u="none" strike="noStrike" baseline="0" dirty="0">
                <a:latin typeface="Arial" panose="020B0604020202020204" pitchFamily="34" charset="0"/>
              </a:rPr>
              <a:t>Excel reconnait les valeurs logiques VRAI et FAUX. On dispose également des opérateurs logiques ET, OU et NON sous la forme de fonctions.</a:t>
            </a:r>
          </a:p>
          <a:p>
            <a:pPr lvl="1"/>
            <a:r>
              <a:rPr lang="fr-FR" sz="1800" b="0" i="0" u="none" strike="noStrike" baseline="0" dirty="0">
                <a:latin typeface="Arial" panose="020B0604020202020204" pitchFamily="34" charset="0"/>
              </a:rPr>
              <a:t>Soient deux propositions P1 et P2, nous pouvons réaliser la table de vérité suivante :</a:t>
            </a:r>
            <a:endParaRPr lang="fr-FR" sz="1800" dirty="0">
              <a:latin typeface="Arial" panose="020B0604020202020204" pitchFamily="34" charset="0"/>
            </a:endParaRPr>
          </a:p>
          <a:p>
            <a:pPr lvl="1"/>
            <a:endParaRPr lang="fr-FR" sz="1800" dirty="0">
              <a:latin typeface="Arial" panose="020B0604020202020204" pitchFamily="34" charset="0"/>
            </a:endParaRPr>
          </a:p>
          <a:p>
            <a:pPr lvl="1"/>
            <a:endParaRPr lang="fr-FR" sz="1800" dirty="0">
              <a:latin typeface="Arial" panose="020B0604020202020204" pitchFamily="34" charset="0"/>
            </a:endParaRPr>
          </a:p>
          <a:p>
            <a:pPr lvl="1"/>
            <a:endParaRPr lang="fr-FR" sz="1800" dirty="0">
              <a:latin typeface="Arial" panose="020B0604020202020204" pitchFamily="34" charset="0"/>
            </a:endParaRPr>
          </a:p>
          <a:p>
            <a:pPr lvl="1"/>
            <a:endParaRPr lang="fr-FR" sz="1800" dirty="0">
              <a:latin typeface="Arial" panose="020B0604020202020204" pitchFamily="34" charset="0"/>
            </a:endParaRPr>
          </a:p>
          <a:p>
            <a:pPr lvl="1"/>
            <a:endParaRPr lang="fr-FR" sz="1800" dirty="0">
              <a:latin typeface="Arial" panose="020B0604020202020204" pitchFamily="34" charset="0"/>
            </a:endParaRPr>
          </a:p>
          <a:p>
            <a:pPr lvl="1"/>
            <a:endParaRPr lang="fr-FR" sz="1800" dirty="0">
              <a:latin typeface="Arial" panose="020B0604020202020204" pitchFamily="34" charset="0"/>
            </a:endParaRPr>
          </a:p>
          <a:p>
            <a:pPr lvl="1"/>
            <a:r>
              <a:rPr lang="fr-FR" sz="1800" b="0" i="0" u="none" strike="noStrike" baseline="0" dirty="0">
                <a:latin typeface="Arial" panose="020B0604020202020204" pitchFamily="34" charset="0"/>
              </a:rPr>
              <a:t>On obtient le résultat suivant :</a:t>
            </a:r>
            <a:endParaRPr lang="fr-FR" dirty="0"/>
          </a:p>
        </p:txBody>
      </p:sp>
      <p:sp>
        <p:nvSpPr>
          <p:cNvPr id="5" name="Espace réservé du numéro de diapositive 4">
            <a:extLst>
              <a:ext uri="{FF2B5EF4-FFF2-40B4-BE49-F238E27FC236}">
                <a16:creationId xmlns:a16="http://schemas.microsoft.com/office/drawing/2014/main" id="{D3C231F8-236E-8B65-B90A-1CA0DA50A899}"/>
              </a:ext>
            </a:extLst>
          </p:cNvPr>
          <p:cNvSpPr>
            <a:spLocks noGrp="1"/>
          </p:cNvSpPr>
          <p:nvPr>
            <p:ph type="sldNum" sz="quarter" idx="12"/>
          </p:nvPr>
        </p:nvSpPr>
        <p:spPr/>
        <p:txBody>
          <a:bodyPr/>
          <a:lstStyle/>
          <a:p>
            <a:fld id="{10A07726-B9A2-482C-A292-2DEB698D74B6}" type="slidenum">
              <a:rPr lang="fr-FR" smtClean="0"/>
              <a:t>119</a:t>
            </a:fld>
            <a:endParaRPr lang="fr-FR"/>
          </a:p>
        </p:txBody>
      </p:sp>
      <p:pic>
        <p:nvPicPr>
          <p:cNvPr id="7" name="Image 6">
            <a:extLst>
              <a:ext uri="{FF2B5EF4-FFF2-40B4-BE49-F238E27FC236}">
                <a16:creationId xmlns:a16="http://schemas.microsoft.com/office/drawing/2014/main" id="{C8ADF0C5-0A12-4616-B0A1-2F41953DDA5B}"/>
              </a:ext>
            </a:extLst>
          </p:cNvPr>
          <p:cNvPicPr>
            <a:picLocks noChangeAspect="1"/>
          </p:cNvPicPr>
          <p:nvPr/>
        </p:nvPicPr>
        <p:blipFill>
          <a:blip r:embed="rId2"/>
          <a:stretch>
            <a:fillRect/>
          </a:stretch>
        </p:blipFill>
        <p:spPr>
          <a:xfrm>
            <a:off x="948190" y="2638524"/>
            <a:ext cx="7247619" cy="1580952"/>
          </a:xfrm>
          <a:prstGeom prst="rect">
            <a:avLst/>
          </a:prstGeom>
        </p:spPr>
      </p:pic>
      <p:pic>
        <p:nvPicPr>
          <p:cNvPr id="9" name="Image 8">
            <a:extLst>
              <a:ext uri="{FF2B5EF4-FFF2-40B4-BE49-F238E27FC236}">
                <a16:creationId xmlns:a16="http://schemas.microsoft.com/office/drawing/2014/main" id="{47303EA5-E79F-5C92-5EBD-181744E2B7D1}"/>
              </a:ext>
            </a:extLst>
          </p:cNvPr>
          <p:cNvPicPr>
            <a:picLocks noChangeAspect="1"/>
          </p:cNvPicPr>
          <p:nvPr/>
        </p:nvPicPr>
        <p:blipFill>
          <a:blip r:embed="rId3"/>
          <a:stretch>
            <a:fillRect/>
          </a:stretch>
        </p:blipFill>
        <p:spPr>
          <a:xfrm>
            <a:off x="929142" y="4739629"/>
            <a:ext cx="7285714" cy="1609524"/>
          </a:xfrm>
          <a:prstGeom prst="rect">
            <a:avLst/>
          </a:prstGeom>
        </p:spPr>
      </p:pic>
    </p:spTree>
    <p:extLst>
      <p:ext uri="{BB962C8B-B14F-4D97-AF65-F5344CB8AC3E}">
        <p14:creationId xmlns:p14="http://schemas.microsoft.com/office/powerpoint/2010/main" val="388356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Présentation de l’interface</a:t>
            </a:r>
          </a:p>
        </p:txBody>
      </p:sp>
      <p:sp>
        <p:nvSpPr>
          <p:cNvPr id="4" name="Espace réservé du contenu 3"/>
          <p:cNvSpPr>
            <a:spLocks noGrp="1"/>
          </p:cNvSpPr>
          <p:nvPr>
            <p:ph sz="quarter" idx="1"/>
          </p:nvPr>
        </p:nvSpPr>
        <p:spPr/>
        <p:txBody>
          <a:bodyPr/>
          <a:lstStyle/>
          <a:p>
            <a:endParaRPr lang="fr-FR" dirty="0"/>
          </a:p>
        </p:txBody>
      </p:sp>
      <p:pic>
        <p:nvPicPr>
          <p:cNvPr id="5" name="Image 4"/>
          <p:cNvPicPr>
            <a:picLocks noChangeAspect="1"/>
          </p:cNvPicPr>
          <p:nvPr/>
        </p:nvPicPr>
        <p:blipFill>
          <a:blip r:embed="rId2"/>
          <a:stretch>
            <a:fillRect/>
          </a:stretch>
        </p:blipFill>
        <p:spPr>
          <a:xfrm>
            <a:off x="1043608" y="1208381"/>
            <a:ext cx="7483231" cy="5394888"/>
          </a:xfrm>
          <a:prstGeom prst="rect">
            <a:avLst/>
          </a:prstGeom>
        </p:spPr>
      </p:pic>
      <p:sp>
        <p:nvSpPr>
          <p:cNvPr id="17" name="Espace réservé du numéro de diapositive 16"/>
          <p:cNvSpPr>
            <a:spLocks noGrp="1"/>
          </p:cNvSpPr>
          <p:nvPr>
            <p:ph type="sldNum" sz="quarter" idx="12"/>
          </p:nvPr>
        </p:nvSpPr>
        <p:spPr/>
        <p:txBody>
          <a:bodyPr/>
          <a:lstStyle/>
          <a:p>
            <a:fld id="{10A07726-B9A2-482C-A292-2DEB698D74B6}" type="slidenum">
              <a:rPr lang="fr-FR" smtClean="0"/>
              <a:t>12</a:t>
            </a:fld>
            <a:endParaRPr lang="fr-FR"/>
          </a:p>
        </p:txBody>
      </p:sp>
    </p:spTree>
    <p:extLst>
      <p:ext uri="{BB962C8B-B14F-4D97-AF65-F5344CB8AC3E}">
        <p14:creationId xmlns:p14="http://schemas.microsoft.com/office/powerpoint/2010/main" val="25181184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3B22E-D9E8-7C20-64D2-7A9890F82078}"/>
              </a:ext>
            </a:extLst>
          </p:cNvPr>
          <p:cNvSpPr>
            <a:spLocks noGrp="1"/>
          </p:cNvSpPr>
          <p:nvPr>
            <p:ph type="title"/>
          </p:nvPr>
        </p:nvSpPr>
        <p:spPr/>
        <p:txBody>
          <a:bodyPr>
            <a:normAutofit fontScale="90000"/>
          </a:bodyPr>
          <a:lstStyle/>
          <a:p>
            <a:endParaRPr lang="fr-FR"/>
          </a:p>
        </p:txBody>
      </p:sp>
      <p:sp>
        <p:nvSpPr>
          <p:cNvPr id="3" name="Espace réservé de la date 2">
            <a:extLst>
              <a:ext uri="{FF2B5EF4-FFF2-40B4-BE49-F238E27FC236}">
                <a16:creationId xmlns:a16="http://schemas.microsoft.com/office/drawing/2014/main" id="{8ABDA23C-2D19-0F2A-76AE-05E708914DA2}"/>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167A4306-AFEA-4682-D395-80B8102B04C9}"/>
              </a:ext>
            </a:extLst>
          </p:cNvPr>
          <p:cNvSpPr>
            <a:spLocks noGrp="1"/>
          </p:cNvSpPr>
          <p:nvPr>
            <p:ph sz="quarter"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AC3A96BF-8250-2C4A-F52E-0DCBDF55BFA3}"/>
              </a:ext>
            </a:extLst>
          </p:cNvPr>
          <p:cNvSpPr>
            <a:spLocks noGrp="1"/>
          </p:cNvSpPr>
          <p:nvPr>
            <p:ph type="sldNum" sz="quarter" idx="12"/>
          </p:nvPr>
        </p:nvSpPr>
        <p:spPr/>
        <p:txBody>
          <a:bodyPr/>
          <a:lstStyle/>
          <a:p>
            <a:fld id="{10A07726-B9A2-482C-A292-2DEB698D74B6}" type="slidenum">
              <a:rPr lang="fr-FR" smtClean="0"/>
              <a:t>120</a:t>
            </a:fld>
            <a:endParaRPr lang="fr-FR"/>
          </a:p>
        </p:txBody>
      </p:sp>
    </p:spTree>
    <p:extLst>
      <p:ext uri="{BB962C8B-B14F-4D97-AF65-F5344CB8AC3E}">
        <p14:creationId xmlns:p14="http://schemas.microsoft.com/office/powerpoint/2010/main" val="29255490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6BB9B-810D-04EA-A30C-A94886DFFF0D}"/>
              </a:ext>
            </a:extLst>
          </p:cNvPr>
          <p:cNvSpPr>
            <a:spLocks noGrp="1"/>
          </p:cNvSpPr>
          <p:nvPr>
            <p:ph type="title"/>
          </p:nvPr>
        </p:nvSpPr>
        <p:spPr/>
        <p:txBody>
          <a:bodyPr>
            <a:normAutofit fontScale="90000"/>
          </a:bodyPr>
          <a:lstStyle/>
          <a:p>
            <a:endParaRPr lang="fr-FR"/>
          </a:p>
        </p:txBody>
      </p:sp>
      <p:sp>
        <p:nvSpPr>
          <p:cNvPr id="3" name="Espace réservé de la date 2">
            <a:extLst>
              <a:ext uri="{FF2B5EF4-FFF2-40B4-BE49-F238E27FC236}">
                <a16:creationId xmlns:a16="http://schemas.microsoft.com/office/drawing/2014/main" id="{1B2F18C9-574B-06FA-EFCB-41E8EDC6D36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B31C8BDF-9BF1-11F7-E457-9FC0EDD1F848}"/>
              </a:ext>
            </a:extLst>
          </p:cNvPr>
          <p:cNvSpPr>
            <a:spLocks noGrp="1"/>
          </p:cNvSpPr>
          <p:nvPr>
            <p:ph sz="quarter"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7000A38A-3741-D4ED-5EA1-B90EFB73E457}"/>
              </a:ext>
            </a:extLst>
          </p:cNvPr>
          <p:cNvSpPr>
            <a:spLocks noGrp="1"/>
          </p:cNvSpPr>
          <p:nvPr>
            <p:ph type="sldNum" sz="quarter" idx="12"/>
          </p:nvPr>
        </p:nvSpPr>
        <p:spPr/>
        <p:txBody>
          <a:bodyPr/>
          <a:lstStyle/>
          <a:p>
            <a:fld id="{10A07726-B9A2-482C-A292-2DEB698D74B6}" type="slidenum">
              <a:rPr lang="fr-FR" smtClean="0"/>
              <a:t>121</a:t>
            </a:fld>
            <a:endParaRPr lang="fr-FR"/>
          </a:p>
        </p:txBody>
      </p:sp>
    </p:spTree>
    <p:extLst>
      <p:ext uri="{BB962C8B-B14F-4D97-AF65-F5344CB8AC3E}">
        <p14:creationId xmlns:p14="http://schemas.microsoft.com/office/powerpoint/2010/main" val="9500040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9F25D1-152D-7ADA-9914-B9856E1B3CF8}"/>
              </a:ext>
            </a:extLst>
          </p:cNvPr>
          <p:cNvSpPr>
            <a:spLocks noGrp="1"/>
          </p:cNvSpPr>
          <p:nvPr>
            <p:ph type="title"/>
          </p:nvPr>
        </p:nvSpPr>
        <p:spPr/>
        <p:txBody>
          <a:bodyPr/>
          <a:lstStyle/>
          <a:p>
            <a:r>
              <a:rPr lang="fr-FR" sz="1800" b="1" i="0" u="none" strike="noStrike" baseline="0" dirty="0">
                <a:latin typeface="Arial,Bold"/>
              </a:rPr>
              <a:t>Les fonctions permettant de tester le type de contenu des cellules</a:t>
            </a:r>
            <a:endParaRPr lang="fr-FR" dirty="0"/>
          </a:p>
        </p:txBody>
      </p:sp>
      <p:sp>
        <p:nvSpPr>
          <p:cNvPr id="3" name="Espace réservé de la date 2">
            <a:extLst>
              <a:ext uri="{FF2B5EF4-FFF2-40B4-BE49-F238E27FC236}">
                <a16:creationId xmlns:a16="http://schemas.microsoft.com/office/drawing/2014/main" id="{8D55C91D-C8A9-1E3A-D32C-578CE88F2C8D}"/>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30E50D4B-257D-BC87-722D-E16C865C17F2}"/>
              </a:ext>
            </a:extLst>
          </p:cNvPr>
          <p:cNvSpPr>
            <a:spLocks noGrp="1"/>
          </p:cNvSpPr>
          <p:nvPr>
            <p:ph sz="quarter" idx="1"/>
          </p:nvPr>
        </p:nvSpPr>
        <p:spPr/>
        <p:txBody>
          <a:bodyPr>
            <a:normAutofit lnSpcReduction="10000"/>
          </a:bodyPr>
          <a:lstStyle/>
          <a:p>
            <a:pPr algn="l"/>
            <a:r>
              <a:rPr lang="fr-FR" sz="1800" b="0" i="0" u="none" strike="noStrike" baseline="0" dirty="0">
                <a:latin typeface="Arial" panose="020B0604020202020204" pitchFamily="34" charset="0"/>
              </a:rPr>
              <a:t>La fonction </a:t>
            </a:r>
            <a:r>
              <a:rPr lang="fr-FR" sz="1800" b="1" i="0" u="none" strike="noStrike" baseline="0" dirty="0">
                <a:solidFill>
                  <a:schemeClr val="accent2"/>
                </a:solidFill>
                <a:latin typeface="Arial" panose="020B0604020202020204" pitchFamily="34" charset="0"/>
              </a:rPr>
              <a:t>ESTVIDE</a:t>
            </a:r>
            <a:r>
              <a:rPr lang="fr-FR" sz="1800" b="0" i="0" u="none" strike="noStrike" baseline="0" dirty="0">
                <a:latin typeface="Arial" panose="020B0604020202020204" pitchFamily="34" charset="0"/>
              </a:rPr>
              <a:t> permet de savoir si une cellule est vide ou non.</a:t>
            </a:r>
          </a:p>
          <a:p>
            <a:pPr algn="l"/>
            <a:r>
              <a:rPr lang="fr-FR" sz="1800" b="0" i="0" u="none" strike="noStrike" baseline="0" dirty="0">
                <a:latin typeface="Arial" panose="020B0604020202020204" pitchFamily="34" charset="0"/>
              </a:rPr>
              <a:t>La fonction : 		permet de savoir si une cellule contient :</a:t>
            </a:r>
          </a:p>
          <a:p>
            <a:pPr algn="l"/>
            <a:r>
              <a:rPr lang="fr-FR" sz="1800" b="1" dirty="0">
                <a:solidFill>
                  <a:schemeClr val="accent2"/>
                </a:solidFill>
                <a:latin typeface="Arial" panose="020B0604020202020204" pitchFamily="34" charset="0"/>
              </a:rPr>
              <a:t>ESTTEXTE</a:t>
            </a:r>
            <a:r>
              <a:rPr lang="fr-FR" sz="1800" b="0" i="0" u="none" strike="noStrike" baseline="0" dirty="0">
                <a:latin typeface="Arial" panose="020B0604020202020204" pitchFamily="34" charset="0"/>
              </a:rPr>
              <a:t> ................... une chaîne de caractères</a:t>
            </a:r>
          </a:p>
          <a:p>
            <a:pPr algn="l"/>
            <a:r>
              <a:rPr lang="fr-FR" sz="1800" b="1" dirty="0">
                <a:solidFill>
                  <a:schemeClr val="accent2"/>
                </a:solidFill>
                <a:latin typeface="Arial" panose="020B0604020202020204" pitchFamily="34" charset="0"/>
              </a:rPr>
              <a:t>ESTNONTEXTE</a:t>
            </a:r>
            <a:r>
              <a:rPr lang="fr-FR" sz="1800" b="0" i="0" u="none" strike="noStrike" baseline="0" dirty="0">
                <a:latin typeface="Arial" panose="020B0604020202020204" pitchFamily="34" charset="0"/>
              </a:rPr>
              <a:t> ........... une autre valeur qu’une chaîne de caractères</a:t>
            </a:r>
          </a:p>
          <a:p>
            <a:pPr algn="l"/>
            <a:r>
              <a:rPr lang="fr-FR" sz="1800" b="1" dirty="0">
                <a:solidFill>
                  <a:schemeClr val="accent2"/>
                </a:solidFill>
                <a:latin typeface="Arial" panose="020B0604020202020204" pitchFamily="34" charset="0"/>
              </a:rPr>
              <a:t>ESTNUM</a:t>
            </a:r>
            <a:r>
              <a:rPr lang="fr-FR" sz="1800" b="0" i="0" u="none" strike="noStrike" baseline="0" dirty="0">
                <a:latin typeface="Arial" panose="020B0604020202020204" pitchFamily="34" charset="0"/>
              </a:rPr>
              <a:t> ...................... une valeur numérique</a:t>
            </a:r>
          </a:p>
          <a:p>
            <a:pPr algn="l"/>
            <a:r>
              <a:rPr lang="fr-FR" sz="1800" b="1" dirty="0">
                <a:solidFill>
                  <a:schemeClr val="accent2"/>
                </a:solidFill>
                <a:latin typeface="Arial" panose="020B0604020202020204" pitchFamily="34" charset="0"/>
              </a:rPr>
              <a:t>ESTLOGIQUE</a:t>
            </a:r>
            <a:r>
              <a:rPr lang="fr-FR" sz="1800" b="0" i="0" u="none" strike="noStrike" baseline="0" dirty="0">
                <a:latin typeface="Arial" panose="020B0604020202020204" pitchFamily="34" charset="0"/>
              </a:rPr>
              <a:t> .............. une valeur logique</a:t>
            </a:r>
          </a:p>
          <a:p>
            <a:pPr algn="l"/>
            <a:r>
              <a:rPr lang="fr-FR" sz="1800" b="0" i="0" u="none" strike="noStrike" baseline="0" dirty="0">
                <a:latin typeface="Arial" panose="020B0604020202020204" pitchFamily="34" charset="0"/>
              </a:rPr>
              <a:t>Ces fonctions renvoient la valeur VRAI ou FAUX.</a:t>
            </a:r>
          </a:p>
          <a:p>
            <a:pPr algn="l"/>
            <a:endParaRPr lang="fr-FR" sz="1800" b="0" i="0" u="none" strike="noStrike" baseline="0" dirty="0">
              <a:latin typeface="Arial" panose="020B0604020202020204" pitchFamily="34" charset="0"/>
            </a:endParaRPr>
          </a:p>
          <a:p>
            <a:pPr algn="l"/>
            <a:r>
              <a:rPr lang="fr-FR" sz="1800" b="0" i="0" u="none" strike="noStrike" baseline="0" dirty="0">
                <a:latin typeface="Arial" panose="020B0604020202020204" pitchFamily="34" charset="0"/>
              </a:rPr>
              <a:t>La fonction </a:t>
            </a:r>
            <a:r>
              <a:rPr lang="fr-FR" sz="1800" b="1" i="0" u="none" strike="noStrike" baseline="0" dirty="0">
                <a:solidFill>
                  <a:schemeClr val="accent2"/>
                </a:solidFill>
                <a:latin typeface="Arial" panose="020B0604020202020204" pitchFamily="34" charset="0"/>
              </a:rPr>
              <a:t>TYPE</a:t>
            </a:r>
            <a:r>
              <a:rPr lang="fr-FR" sz="1800" b="0" i="0" u="none" strike="noStrike" baseline="0" dirty="0">
                <a:latin typeface="Arial" panose="020B0604020202020204" pitchFamily="34" charset="0"/>
              </a:rPr>
              <a:t> renvoie un nombre correspondant au type de données contenu dans la cellule :</a:t>
            </a:r>
          </a:p>
          <a:p>
            <a:pPr lvl="1"/>
            <a:r>
              <a:rPr lang="fr-FR" sz="1600" b="0" i="0" u="none" strike="noStrike" baseline="0" dirty="0">
                <a:latin typeface="Arial" panose="020B0604020202020204" pitchFamily="34" charset="0"/>
              </a:rPr>
              <a:t>1 pour une valeur numérique</a:t>
            </a:r>
          </a:p>
          <a:p>
            <a:pPr lvl="1"/>
            <a:r>
              <a:rPr lang="fr-FR" sz="1600" b="0" i="0" u="none" strike="noStrike" baseline="0" dirty="0">
                <a:latin typeface="Arial" panose="020B0604020202020204" pitchFamily="34" charset="0"/>
              </a:rPr>
              <a:t>2 pour une chaîne de caractères</a:t>
            </a:r>
          </a:p>
          <a:p>
            <a:pPr lvl="1"/>
            <a:r>
              <a:rPr lang="fr-FR" sz="1600" b="0" i="0" u="none" strike="noStrike" baseline="0" dirty="0">
                <a:latin typeface="Arial" panose="020B0604020202020204" pitchFamily="34" charset="0"/>
              </a:rPr>
              <a:t>3 pour une valeur logique</a:t>
            </a:r>
          </a:p>
          <a:p>
            <a:pPr lvl="1"/>
            <a:r>
              <a:rPr lang="fr-FR" sz="1600" b="0" i="0" u="none" strike="noStrike" baseline="0" dirty="0">
                <a:latin typeface="Arial" panose="020B0604020202020204" pitchFamily="34" charset="0"/>
              </a:rPr>
              <a:t>4 pour une erreur</a:t>
            </a:r>
          </a:p>
          <a:p>
            <a:pPr lvl="1"/>
            <a:r>
              <a:rPr lang="fr-FR" sz="1600" b="0" i="0" u="none" strike="noStrike" baseline="0" dirty="0">
                <a:latin typeface="Arial" panose="020B0604020202020204" pitchFamily="34" charset="0"/>
              </a:rPr>
              <a:t>5 pour une matrice</a:t>
            </a:r>
            <a:endParaRPr lang="fr-FR" dirty="0"/>
          </a:p>
        </p:txBody>
      </p:sp>
      <p:sp>
        <p:nvSpPr>
          <p:cNvPr id="5" name="Espace réservé du numéro de diapositive 4">
            <a:extLst>
              <a:ext uri="{FF2B5EF4-FFF2-40B4-BE49-F238E27FC236}">
                <a16:creationId xmlns:a16="http://schemas.microsoft.com/office/drawing/2014/main" id="{54A48998-5380-8465-AF50-9872DEADC14B}"/>
              </a:ext>
            </a:extLst>
          </p:cNvPr>
          <p:cNvSpPr>
            <a:spLocks noGrp="1"/>
          </p:cNvSpPr>
          <p:nvPr>
            <p:ph type="sldNum" sz="quarter" idx="12"/>
          </p:nvPr>
        </p:nvSpPr>
        <p:spPr/>
        <p:txBody>
          <a:bodyPr/>
          <a:lstStyle/>
          <a:p>
            <a:fld id="{10A07726-B9A2-482C-A292-2DEB698D74B6}" type="slidenum">
              <a:rPr lang="fr-FR" smtClean="0"/>
              <a:t>122</a:t>
            </a:fld>
            <a:endParaRPr lang="fr-FR"/>
          </a:p>
        </p:txBody>
      </p:sp>
    </p:spTree>
    <p:extLst>
      <p:ext uri="{BB962C8B-B14F-4D97-AF65-F5344CB8AC3E}">
        <p14:creationId xmlns:p14="http://schemas.microsoft.com/office/powerpoint/2010/main" val="25716935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AD405-1469-EB59-5DED-E52A969813DB}"/>
              </a:ext>
            </a:extLst>
          </p:cNvPr>
          <p:cNvSpPr>
            <a:spLocks noGrp="1"/>
          </p:cNvSpPr>
          <p:nvPr>
            <p:ph type="title"/>
          </p:nvPr>
        </p:nvSpPr>
        <p:spPr/>
        <p:txBody>
          <a:bodyPr/>
          <a:lstStyle/>
          <a:p>
            <a:r>
              <a:rPr lang="fr-FR" sz="1800" b="1" i="0" u="none" strike="noStrike" baseline="0" dirty="0">
                <a:latin typeface="Arial,Bold"/>
              </a:rPr>
              <a:t>La gestion des erreurs</a:t>
            </a:r>
            <a:endParaRPr lang="fr-FR" dirty="0"/>
          </a:p>
        </p:txBody>
      </p:sp>
      <p:sp>
        <p:nvSpPr>
          <p:cNvPr id="3" name="Espace réservé de la date 2">
            <a:extLst>
              <a:ext uri="{FF2B5EF4-FFF2-40B4-BE49-F238E27FC236}">
                <a16:creationId xmlns:a16="http://schemas.microsoft.com/office/drawing/2014/main" id="{C71DFA48-0FF2-288C-0DC1-3C4AC0AD92FC}"/>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A8C2FC62-5CA2-C625-03F0-D43E643E3705}"/>
              </a:ext>
            </a:extLst>
          </p:cNvPr>
          <p:cNvSpPr>
            <a:spLocks noGrp="1"/>
          </p:cNvSpPr>
          <p:nvPr>
            <p:ph sz="quarter" idx="1"/>
          </p:nvPr>
        </p:nvSpPr>
        <p:spPr/>
        <p:txBody>
          <a:bodyPr>
            <a:normAutofit lnSpcReduction="10000"/>
          </a:bodyPr>
          <a:lstStyle/>
          <a:p>
            <a:pPr algn="l"/>
            <a:r>
              <a:rPr lang="fr-FR" sz="1800" b="0" i="0" u="none" strike="noStrike" baseline="0" dirty="0">
                <a:cs typeface="Calibri" panose="020F0502020204030204" pitchFamily="34" charset="0"/>
              </a:rPr>
              <a:t>En cas d’erreur dans une formule ou d’erreur de calcul, Excel renvoie un code d’erreur dans la cellule : </a:t>
            </a:r>
          </a:p>
          <a:p>
            <a:pPr marL="274320" lvl="1" indent="0">
              <a:buNone/>
            </a:pPr>
            <a:r>
              <a:rPr lang="fr-FR" sz="1600" b="0" i="0" u="none" strike="noStrike" baseline="0" dirty="0">
                <a:cs typeface="Calibri" panose="020F0502020204030204" pitchFamily="34" charset="0"/>
              </a:rPr>
              <a:t>N° 	Exemple 				Erreur</a:t>
            </a:r>
          </a:p>
          <a:p>
            <a:pPr marL="274320" lvl="1" indent="0">
              <a:buNone/>
            </a:pPr>
            <a:r>
              <a:rPr lang="fr-FR" sz="1600" b="0" i="0" u="none" strike="noStrike" baseline="0" dirty="0">
                <a:cs typeface="Calibri" panose="020F0502020204030204" pitchFamily="34" charset="0"/>
              </a:rPr>
              <a:t>1 	=SOMME($A$1 $A$2) 		#NUL!</a:t>
            </a:r>
          </a:p>
          <a:p>
            <a:pPr marL="274320" lvl="1" indent="0">
              <a:buNone/>
            </a:pPr>
            <a:r>
              <a:rPr lang="fr-FR" sz="1600" b="0" i="0" u="none" strike="noStrike" baseline="0" dirty="0">
                <a:cs typeface="Calibri" panose="020F0502020204030204" pitchFamily="34" charset="0"/>
              </a:rPr>
              <a:t>2 	=1/0 				#DIV/0!</a:t>
            </a:r>
          </a:p>
          <a:p>
            <a:pPr marL="274320" lvl="1" indent="0">
              <a:buNone/>
            </a:pPr>
            <a:r>
              <a:rPr lang="fr-FR" sz="1600" b="0" i="0" u="none" strike="noStrike" baseline="0" dirty="0">
                <a:cs typeface="Calibri" panose="020F0502020204030204" pitchFamily="34" charset="0"/>
              </a:rPr>
              <a:t>3 	=1+"Toto" 				#VALEUR!</a:t>
            </a:r>
          </a:p>
          <a:p>
            <a:pPr marL="274320" lvl="1" indent="0">
              <a:buNone/>
            </a:pPr>
            <a:r>
              <a:rPr lang="fr-FR" sz="1600" b="0" i="0" u="none" strike="noStrike" baseline="0" dirty="0">
                <a:cs typeface="Calibri" panose="020F0502020204030204" pitchFamily="34" charset="0"/>
              </a:rPr>
              <a:t>4 	=#REF! 				#REF!</a:t>
            </a:r>
          </a:p>
          <a:p>
            <a:pPr marL="274320" lvl="1" indent="0">
              <a:buNone/>
            </a:pPr>
            <a:r>
              <a:rPr lang="fr-FR" sz="1600" b="0" i="0" u="none" strike="noStrike" baseline="0" dirty="0">
                <a:cs typeface="Calibri" panose="020F0502020204030204" pitchFamily="34" charset="0"/>
              </a:rPr>
              <a:t>5 	=Toto 				#NOM?</a:t>
            </a:r>
          </a:p>
          <a:p>
            <a:pPr marL="274320" lvl="1" indent="0">
              <a:buNone/>
            </a:pPr>
            <a:r>
              <a:rPr lang="fr-FR" sz="1600" b="0" i="0" u="none" strike="noStrike" baseline="0" dirty="0">
                <a:cs typeface="Calibri" panose="020F0502020204030204" pitchFamily="34" charset="0"/>
              </a:rPr>
              <a:t>6 	=RACINE(-1) 			#NOMBRE!</a:t>
            </a:r>
          </a:p>
          <a:p>
            <a:pPr marL="274320" lvl="1" indent="0">
              <a:buNone/>
            </a:pPr>
            <a:r>
              <a:rPr lang="fr-FR" sz="1600" b="0" i="0" u="none" strike="noStrike" baseline="0" dirty="0">
                <a:cs typeface="Calibri" panose="020F0502020204030204" pitchFamily="34" charset="0"/>
              </a:rPr>
              <a:t>7 	=RECHERCHEV("Toto";$A$1;1;FAUX) 	#N/A</a:t>
            </a:r>
          </a:p>
          <a:p>
            <a:pPr algn="l"/>
            <a:r>
              <a:rPr lang="fr-FR" sz="1800" b="0" i="0" u="none" strike="noStrike" baseline="0" dirty="0">
                <a:cs typeface="Calibri" panose="020F0502020204030204" pitchFamily="34" charset="0"/>
              </a:rPr>
              <a:t>La fonction </a:t>
            </a:r>
            <a:r>
              <a:rPr lang="fr-FR" sz="1800" b="1" i="0" u="none" strike="noStrike" baseline="0" dirty="0">
                <a:solidFill>
                  <a:schemeClr val="accent2"/>
                </a:solidFill>
                <a:cs typeface="Calibri" panose="020F0502020204030204" pitchFamily="34" charset="0"/>
              </a:rPr>
              <a:t>TYPE.ERREUR </a:t>
            </a:r>
            <a:r>
              <a:rPr lang="fr-FR" sz="1800" b="0" i="0" u="none" strike="noStrike" baseline="0" dirty="0">
                <a:cs typeface="Calibri" panose="020F0502020204030204" pitchFamily="34" charset="0"/>
              </a:rPr>
              <a:t>renvoie un nombre correspondant à un numéro d’erreur (ou #N/A s’il n’y a pas d’erreur). </a:t>
            </a:r>
          </a:p>
          <a:p>
            <a:pPr algn="l"/>
            <a:r>
              <a:rPr lang="fr-FR" sz="1800" b="0" i="0" u="none" strike="noStrike" baseline="0" dirty="0">
                <a:cs typeface="Calibri" panose="020F0502020204030204" pitchFamily="34" charset="0"/>
              </a:rPr>
              <a:t>La fonction </a:t>
            </a:r>
            <a:r>
              <a:rPr lang="fr-FR" sz="1800" b="1" i="0" u="none" strike="noStrike" baseline="0" dirty="0">
                <a:solidFill>
                  <a:schemeClr val="accent2"/>
                </a:solidFill>
                <a:cs typeface="Calibri" panose="020F0502020204030204" pitchFamily="34" charset="0"/>
              </a:rPr>
              <a:t>ESTERREUR</a:t>
            </a:r>
            <a:r>
              <a:rPr lang="fr-FR" sz="1800" b="0" i="0" u="none" strike="noStrike" baseline="0" dirty="0">
                <a:cs typeface="Calibri" panose="020F0502020204030204" pitchFamily="34" charset="0"/>
              </a:rPr>
              <a:t> renvoie la valeur VRAI en cas d’erreur. </a:t>
            </a:r>
          </a:p>
          <a:p>
            <a:pPr algn="l"/>
            <a:r>
              <a:rPr lang="fr-FR" sz="1800" b="0" i="0" u="none" strike="noStrike" baseline="0" dirty="0">
                <a:cs typeface="Calibri" panose="020F0502020204030204" pitchFamily="34" charset="0"/>
              </a:rPr>
              <a:t>La fonction </a:t>
            </a:r>
            <a:r>
              <a:rPr lang="fr-FR" sz="1800" b="1" i="0" u="none" strike="noStrike" baseline="0" dirty="0">
                <a:solidFill>
                  <a:schemeClr val="accent2"/>
                </a:solidFill>
                <a:cs typeface="Calibri" panose="020F0502020204030204" pitchFamily="34" charset="0"/>
              </a:rPr>
              <a:t>ESTERR</a:t>
            </a:r>
            <a:r>
              <a:rPr lang="fr-FR" sz="1800" b="0" i="0" u="none" strike="noStrike" baseline="0" dirty="0">
                <a:cs typeface="Calibri" panose="020F0502020204030204" pitchFamily="34" charset="0"/>
              </a:rPr>
              <a:t> renvoie la valeur VRAI en cas d’erreur, sauf pour #N/A. </a:t>
            </a:r>
          </a:p>
          <a:p>
            <a:pPr algn="l"/>
            <a:r>
              <a:rPr lang="fr-FR" sz="1800" b="0" i="0" u="none" strike="noStrike" baseline="0" dirty="0">
                <a:cs typeface="Calibri" panose="020F0502020204030204" pitchFamily="34" charset="0"/>
              </a:rPr>
              <a:t>La fonction </a:t>
            </a:r>
            <a:r>
              <a:rPr lang="fr-FR" sz="1800" b="1" i="0" u="none" strike="noStrike" baseline="0" dirty="0">
                <a:solidFill>
                  <a:schemeClr val="accent2"/>
                </a:solidFill>
                <a:cs typeface="Calibri" panose="020F0502020204030204" pitchFamily="34" charset="0"/>
              </a:rPr>
              <a:t>ESTNA</a:t>
            </a:r>
            <a:r>
              <a:rPr lang="fr-FR" sz="1800" b="0" i="0" u="none" strike="noStrike" baseline="0" dirty="0">
                <a:cs typeface="Calibri" panose="020F0502020204030204" pitchFamily="34" charset="0"/>
              </a:rPr>
              <a:t> renvoie la valeur VRAI en cas d’erreur #N/A.</a:t>
            </a:r>
          </a:p>
          <a:p>
            <a:pPr algn="l"/>
            <a:r>
              <a:rPr lang="fr-FR" sz="1800" b="0" i="0" u="none" strike="noStrike" baseline="0" dirty="0">
                <a:cs typeface="Calibri" panose="020F0502020204030204" pitchFamily="34" charset="0"/>
              </a:rPr>
              <a:t>La fonction </a:t>
            </a:r>
            <a:r>
              <a:rPr lang="fr-FR" sz="1800" b="1" i="0" u="none" strike="noStrike" baseline="0" dirty="0">
                <a:solidFill>
                  <a:schemeClr val="accent2"/>
                </a:solidFill>
                <a:cs typeface="Calibri" panose="020F0502020204030204" pitchFamily="34" charset="0"/>
              </a:rPr>
              <a:t>SIERREUR</a:t>
            </a:r>
            <a:r>
              <a:rPr lang="fr-FR" sz="1800" b="0" i="0" u="none" strike="noStrike" baseline="0" dirty="0">
                <a:cs typeface="Calibri" panose="020F0502020204030204" pitchFamily="34" charset="0"/>
              </a:rPr>
              <a:t> permet d’afficher un message personnalisé en cas d’erreur.</a:t>
            </a:r>
            <a:endParaRPr lang="fr-FR" dirty="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06F685C7-DD45-60F7-DFC0-EF0B2FCBDACB}"/>
              </a:ext>
            </a:extLst>
          </p:cNvPr>
          <p:cNvSpPr>
            <a:spLocks noGrp="1"/>
          </p:cNvSpPr>
          <p:nvPr>
            <p:ph type="sldNum" sz="quarter" idx="12"/>
          </p:nvPr>
        </p:nvSpPr>
        <p:spPr/>
        <p:txBody>
          <a:bodyPr/>
          <a:lstStyle/>
          <a:p>
            <a:fld id="{10A07726-B9A2-482C-A292-2DEB698D74B6}" type="slidenum">
              <a:rPr lang="fr-FR" smtClean="0"/>
              <a:t>123</a:t>
            </a:fld>
            <a:endParaRPr lang="fr-FR"/>
          </a:p>
        </p:txBody>
      </p:sp>
    </p:spTree>
    <p:extLst>
      <p:ext uri="{BB962C8B-B14F-4D97-AF65-F5344CB8AC3E}">
        <p14:creationId xmlns:p14="http://schemas.microsoft.com/office/powerpoint/2010/main" val="5755015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850106"/>
          </a:xfrm>
        </p:spPr>
        <p:txBody>
          <a:bodyPr>
            <a:normAutofit/>
          </a:bodyPr>
          <a:lstStyle/>
          <a:p>
            <a:r>
              <a:rPr lang="fr-FR" sz="3200"/>
              <a:t>La Fonction </a:t>
            </a:r>
            <a:r>
              <a:rPr lang="fr-FR" sz="3200" b="1"/>
              <a:t>CONCATENER </a:t>
            </a:r>
            <a:r>
              <a:rPr lang="fr-FR" sz="3200"/>
              <a:t>() et l’opérateur </a:t>
            </a:r>
            <a:r>
              <a:rPr lang="fr-FR" sz="3200" b="1">
                <a:solidFill>
                  <a:srgbClr val="C00000"/>
                </a:solidFill>
              </a:rPr>
              <a:t>&amp;</a:t>
            </a:r>
          </a:p>
        </p:txBody>
      </p:sp>
      <p:sp>
        <p:nvSpPr>
          <p:cNvPr id="4" name="Espace réservé du contenu 3"/>
          <p:cNvSpPr>
            <a:spLocks noGrp="1"/>
          </p:cNvSpPr>
          <p:nvPr>
            <p:ph sz="quarter" idx="1"/>
          </p:nvPr>
        </p:nvSpPr>
        <p:spPr/>
        <p:txBody>
          <a:bodyPr>
            <a:normAutofit fontScale="92500" lnSpcReduction="20000"/>
          </a:bodyPr>
          <a:lstStyle/>
          <a:p>
            <a:r>
              <a:rPr lang="fr-FR" dirty="0"/>
              <a:t>Syntaxe : </a:t>
            </a:r>
            <a:r>
              <a:rPr lang="fr-FR" b="1" dirty="0"/>
              <a:t>CONCATENER(texte1; [texte2]; ...)</a:t>
            </a:r>
          </a:p>
          <a:p>
            <a:endParaRPr lang="fr-FR" b="1" dirty="0"/>
          </a:p>
          <a:p>
            <a:pPr lvl="1"/>
            <a:r>
              <a:rPr lang="fr-FR" dirty="0"/>
              <a:t>La fonction </a:t>
            </a:r>
            <a:r>
              <a:rPr lang="fr-FR" b="1" dirty="0"/>
              <a:t>CONCATENER</a:t>
            </a:r>
            <a:r>
              <a:rPr lang="fr-FR" dirty="0"/>
              <a:t>, qui fait partie des </a:t>
            </a:r>
            <a:r>
              <a:rPr lang="fr-FR" dirty="0">
                <a:hlinkClick r:id="rId2"/>
              </a:rPr>
              <a:t>fonctions de texte</a:t>
            </a:r>
            <a:r>
              <a:rPr lang="fr-FR" dirty="0"/>
              <a:t> permet de </a:t>
            </a:r>
            <a:r>
              <a:rPr lang="fr-FR" b="1" dirty="0"/>
              <a:t>joindre plusieurs chaînes au sein d’une seule chaîne</a:t>
            </a:r>
            <a:r>
              <a:rPr lang="fr-FR" dirty="0"/>
              <a:t>.</a:t>
            </a:r>
          </a:p>
          <a:p>
            <a:pPr lvl="1"/>
            <a:r>
              <a:rPr lang="fr-FR" dirty="0"/>
              <a:t>Exemple: </a:t>
            </a:r>
          </a:p>
          <a:p>
            <a:pPr lvl="2"/>
            <a:r>
              <a:rPr lang="fr-FR" b="1" dirty="0">
                <a:solidFill>
                  <a:srgbClr val="C00000"/>
                </a:solidFill>
                <a:effectLst>
                  <a:outerShdw blurRad="38100" dist="38100" dir="2700000" algn="tl">
                    <a:srgbClr val="000000">
                      <a:alpha val="43137"/>
                    </a:srgbClr>
                  </a:outerShdw>
                </a:effectLst>
              </a:rPr>
              <a:t>=CONCATENER(B2; " "; C2)</a:t>
            </a:r>
          </a:p>
          <a:p>
            <a:r>
              <a:rPr lang="fr-FR" dirty="0"/>
              <a:t>On peur utiliser l’opérateur de calcul esperluette (</a:t>
            </a:r>
            <a:r>
              <a:rPr lang="fr-FR" sz="3600" b="1" dirty="0">
                <a:solidFill>
                  <a:srgbClr val="C00000"/>
                </a:solidFill>
              </a:rPr>
              <a:t>&amp;</a:t>
            </a:r>
            <a:r>
              <a:rPr lang="fr-FR" dirty="0"/>
              <a:t>) au lieu de la fonction CONCATENER.</a:t>
            </a:r>
          </a:p>
          <a:p>
            <a:pPr lvl="1"/>
            <a:r>
              <a:rPr lang="fr-FR" dirty="0"/>
              <a:t>Exemple:</a:t>
            </a:r>
          </a:p>
          <a:p>
            <a:pPr lvl="2"/>
            <a:r>
              <a:rPr lang="fr-FR" dirty="0"/>
              <a:t> =</a:t>
            </a:r>
            <a:r>
              <a:rPr lang="fr-FR" b="1" dirty="0">
                <a:solidFill>
                  <a:srgbClr val="C00000"/>
                </a:solidFill>
                <a:effectLst>
                  <a:outerShdw blurRad="38100" dist="38100" dir="2700000" algn="tl">
                    <a:srgbClr val="000000">
                      <a:alpha val="43137"/>
                    </a:srgbClr>
                  </a:outerShdw>
                </a:effectLst>
              </a:rPr>
              <a:t>B2 &amp; " " &amp; C3</a:t>
            </a:r>
          </a:p>
          <a:p>
            <a:pPr lvl="2"/>
            <a:r>
              <a:rPr lang="fr-FR" b="1" dirty="0">
                <a:solidFill>
                  <a:srgbClr val="C00000"/>
                </a:solidFill>
                <a:effectLst>
                  <a:outerShdw blurRad="38100" dist="38100" dir="2700000" algn="tl">
                    <a:srgbClr val="000000">
                      <a:alpha val="43137"/>
                    </a:srgbClr>
                  </a:outerShdw>
                </a:effectLst>
              </a:rPr>
              <a:t>=GAUCHE(C11;2) &amp; NBCAR(C11) &amp; DROITE(D11;3)</a:t>
            </a:r>
          </a:p>
          <a:p>
            <a:pPr lvl="1"/>
            <a:r>
              <a:rPr lang="fr-FR" b="1" dirty="0">
                <a:effectLst>
                  <a:outerShdw blurRad="38100" dist="38100" dir="2700000" algn="tl">
                    <a:srgbClr val="000000">
                      <a:alpha val="43137"/>
                    </a:srgbClr>
                  </a:outerShdw>
                </a:effectLst>
              </a:rPr>
              <a:t>Autre écriture de la formule:</a:t>
            </a:r>
          </a:p>
          <a:p>
            <a:pPr lvl="2"/>
            <a:r>
              <a:rPr lang="fr-FR" b="1" dirty="0">
                <a:solidFill>
                  <a:srgbClr val="C00000"/>
                </a:solidFill>
                <a:effectLst>
                  <a:outerShdw blurRad="38100" dist="38100" dir="2700000" algn="tl">
                    <a:srgbClr val="000000">
                      <a:alpha val="43137"/>
                    </a:srgbClr>
                  </a:outerShdw>
                </a:effectLst>
              </a:rPr>
              <a:t>=CONCATENER(GAUCHE(C11;2); NBCAR(C11);DROITE(D11;3))</a:t>
            </a:r>
          </a:p>
          <a:p>
            <a:pPr lvl="2"/>
            <a:endParaRPr lang="fr-FR" b="1" dirty="0">
              <a:solidFill>
                <a:srgbClr val="C00000"/>
              </a:solidFill>
              <a:effectLst>
                <a:outerShdw blurRad="38100" dist="38100" dir="2700000" algn="tl">
                  <a:srgbClr val="000000">
                    <a:alpha val="43137"/>
                  </a:srgbClr>
                </a:outerShdw>
              </a:effectLst>
            </a:endParaRPr>
          </a:p>
        </p:txBody>
      </p:sp>
      <p:sp>
        <p:nvSpPr>
          <p:cNvPr id="5" name="Espace réservé de la date 4"/>
          <p:cNvSpPr>
            <a:spLocks noGrp="1"/>
          </p:cNvSpPr>
          <p:nvPr>
            <p:ph type="dt" sz="half" idx="10"/>
          </p:nvPr>
        </p:nvSpPr>
        <p:spPr/>
        <p:txBody>
          <a:bodyPr/>
          <a:lstStyle/>
          <a:p>
            <a:fld id="{EDB533CB-5DF9-4BEB-9FEF-95A18352E285}"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124</a:t>
            </a:fld>
            <a:endParaRPr lang="fr-FR"/>
          </a:p>
        </p:txBody>
      </p:sp>
    </p:spTree>
    <p:extLst>
      <p:ext uri="{BB962C8B-B14F-4D97-AF65-F5344CB8AC3E}">
        <p14:creationId xmlns:p14="http://schemas.microsoft.com/office/powerpoint/2010/main" val="43046851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851594"/>
          </a:xfrm>
        </p:spPr>
        <p:txBody>
          <a:bodyPr>
            <a:noAutofit/>
          </a:bodyPr>
          <a:lstStyle/>
          <a:p>
            <a:r>
              <a:rPr lang="fr-FR" sz="2800" dirty="0"/>
              <a:t>Les fonctions de dates et la gestion du temps pas les dattes …</a:t>
            </a:r>
          </a:p>
        </p:txBody>
      </p:sp>
      <p:sp>
        <p:nvSpPr>
          <p:cNvPr id="4" name="Espace réservé du contenu 3"/>
          <p:cNvSpPr>
            <a:spLocks noGrp="1"/>
          </p:cNvSpPr>
          <p:nvPr>
            <p:ph sz="quarter" idx="1"/>
          </p:nvPr>
        </p:nvSpPr>
        <p:spPr/>
        <p:txBody>
          <a:bodyPr/>
          <a:lstStyle/>
          <a:p>
            <a:r>
              <a:rPr lang="fr-FR" dirty="0"/>
              <a:t>Excel comprend un calendrier incorporé permettant de gérer les dates du 1er janvier 1900 au 31 décembre 9999. Chaque jour correspond à un numéro de série.</a:t>
            </a:r>
          </a:p>
          <a:p>
            <a:r>
              <a:rPr lang="fr-FR" dirty="0"/>
              <a:t>44740 est le nombre de jours depuis le 01/01/1900</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3510" y="3068960"/>
            <a:ext cx="5292215"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7963B973-F1C4-4B43-9AD8-AED7B72A533A}"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125</a:t>
            </a:fld>
            <a:endParaRPr lang="fr-FR"/>
          </a:p>
        </p:txBody>
      </p:sp>
      <p:pic>
        <p:nvPicPr>
          <p:cNvPr id="7" name="Image 6">
            <a:extLst>
              <a:ext uri="{FF2B5EF4-FFF2-40B4-BE49-F238E27FC236}">
                <a16:creationId xmlns:a16="http://schemas.microsoft.com/office/drawing/2014/main" id="{F9B9C221-A197-A797-5F6A-FC5F5DA4CC5F}"/>
              </a:ext>
            </a:extLst>
          </p:cNvPr>
          <p:cNvPicPr>
            <a:picLocks noChangeAspect="1"/>
          </p:cNvPicPr>
          <p:nvPr/>
        </p:nvPicPr>
        <p:blipFill>
          <a:blip r:embed="rId3"/>
          <a:stretch>
            <a:fillRect/>
          </a:stretch>
        </p:blipFill>
        <p:spPr>
          <a:xfrm>
            <a:off x="683568" y="2865808"/>
            <a:ext cx="2676718" cy="3224512"/>
          </a:xfrm>
          <a:prstGeom prst="rect">
            <a:avLst/>
          </a:prstGeom>
        </p:spPr>
      </p:pic>
    </p:spTree>
    <p:extLst>
      <p:ext uri="{BB962C8B-B14F-4D97-AF65-F5344CB8AC3E}">
        <p14:creationId xmlns:p14="http://schemas.microsoft.com/office/powerpoint/2010/main" val="12952099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85FBB5-12DB-2103-F825-013E9873489B}"/>
              </a:ext>
            </a:extLst>
          </p:cNvPr>
          <p:cNvSpPr>
            <a:spLocks noGrp="1"/>
          </p:cNvSpPr>
          <p:nvPr>
            <p:ph type="title"/>
          </p:nvPr>
        </p:nvSpPr>
        <p:spPr/>
        <p:txBody>
          <a:bodyPr>
            <a:noAutofit/>
          </a:bodyPr>
          <a:lstStyle/>
          <a:p>
            <a:r>
              <a:rPr lang="fr-FR" sz="2800" dirty="0"/>
              <a:t>Les fonctions de dates et la gestion du temps</a:t>
            </a:r>
          </a:p>
        </p:txBody>
      </p:sp>
      <p:sp>
        <p:nvSpPr>
          <p:cNvPr id="3" name="Espace réservé de la date 2">
            <a:extLst>
              <a:ext uri="{FF2B5EF4-FFF2-40B4-BE49-F238E27FC236}">
                <a16:creationId xmlns:a16="http://schemas.microsoft.com/office/drawing/2014/main" id="{B3DF41ED-DD53-1FC3-D3EF-266B7BD301BC}"/>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DAD295A8-C7CA-3993-3E07-4D22C8C397FB}"/>
              </a:ext>
            </a:extLst>
          </p:cNvPr>
          <p:cNvSpPr>
            <a:spLocks noGrp="1"/>
          </p:cNvSpPr>
          <p:nvPr>
            <p:ph sz="quarter" idx="1"/>
          </p:nvPr>
        </p:nvSpPr>
        <p:spPr/>
        <p:txBody>
          <a:bodyPr>
            <a:normAutofit/>
          </a:bodyPr>
          <a:lstStyle/>
          <a:p>
            <a:r>
              <a:rPr lang="fr-FR" dirty="0"/>
              <a:t>Pour calculer le nombre de jours écoulé entre deux dates, il suffit de calculer la différence entre ces dates :</a:t>
            </a:r>
          </a:p>
          <a:p>
            <a:endParaRPr lang="fr-FR" dirty="0"/>
          </a:p>
          <a:p>
            <a:endParaRPr lang="fr-FR" dirty="0"/>
          </a:p>
          <a:p>
            <a:endParaRPr lang="fr-FR" dirty="0"/>
          </a:p>
          <a:p>
            <a:endParaRPr lang="fr-FR" dirty="0"/>
          </a:p>
          <a:p>
            <a:endParaRPr lang="fr-FR" dirty="0"/>
          </a:p>
          <a:p>
            <a:endParaRPr lang="fr-FR" dirty="0"/>
          </a:p>
          <a:p>
            <a:endParaRPr lang="fr-FR" dirty="0"/>
          </a:p>
          <a:p>
            <a:pPr algn="l"/>
            <a:r>
              <a:rPr lang="fr-FR" sz="1800" b="0" i="0" u="none" strike="noStrike" baseline="0" dirty="0">
                <a:latin typeface="Arial" panose="020B0604020202020204" pitchFamily="34" charset="0"/>
              </a:rPr>
              <a:t>N.B. : Pour afficher correctement le nombre de jours, appliquer un format « # ##0 », ou, le cas échéant, un format « # ##0,00 ».</a:t>
            </a:r>
            <a:endParaRPr lang="fr-FR" dirty="0"/>
          </a:p>
          <a:p>
            <a:endParaRPr lang="fr-FR" dirty="0"/>
          </a:p>
          <a:p>
            <a:endParaRPr lang="fr-FR" dirty="0"/>
          </a:p>
        </p:txBody>
      </p:sp>
      <p:sp>
        <p:nvSpPr>
          <p:cNvPr id="5" name="Espace réservé du numéro de diapositive 4">
            <a:extLst>
              <a:ext uri="{FF2B5EF4-FFF2-40B4-BE49-F238E27FC236}">
                <a16:creationId xmlns:a16="http://schemas.microsoft.com/office/drawing/2014/main" id="{61A1C9C4-6CC4-22DA-A956-01E29307F93E}"/>
              </a:ext>
            </a:extLst>
          </p:cNvPr>
          <p:cNvSpPr>
            <a:spLocks noGrp="1"/>
          </p:cNvSpPr>
          <p:nvPr>
            <p:ph type="sldNum" sz="quarter" idx="12"/>
          </p:nvPr>
        </p:nvSpPr>
        <p:spPr/>
        <p:txBody>
          <a:bodyPr/>
          <a:lstStyle/>
          <a:p>
            <a:fld id="{10A07726-B9A2-482C-A292-2DEB698D74B6}" type="slidenum">
              <a:rPr lang="fr-FR" smtClean="0"/>
              <a:t>126</a:t>
            </a:fld>
            <a:endParaRPr lang="fr-FR"/>
          </a:p>
        </p:txBody>
      </p:sp>
      <p:pic>
        <p:nvPicPr>
          <p:cNvPr id="7" name="Image 6">
            <a:extLst>
              <a:ext uri="{FF2B5EF4-FFF2-40B4-BE49-F238E27FC236}">
                <a16:creationId xmlns:a16="http://schemas.microsoft.com/office/drawing/2014/main" id="{F62051C6-FD04-C4F5-6447-74DB9CC314FF}"/>
              </a:ext>
            </a:extLst>
          </p:cNvPr>
          <p:cNvPicPr>
            <a:picLocks noChangeAspect="1"/>
          </p:cNvPicPr>
          <p:nvPr/>
        </p:nvPicPr>
        <p:blipFill>
          <a:blip r:embed="rId2"/>
          <a:stretch>
            <a:fillRect/>
          </a:stretch>
        </p:blipFill>
        <p:spPr>
          <a:xfrm>
            <a:off x="251520" y="2276872"/>
            <a:ext cx="2889470" cy="1944216"/>
          </a:xfrm>
          <a:prstGeom prst="rect">
            <a:avLst/>
          </a:prstGeom>
        </p:spPr>
      </p:pic>
      <p:pic>
        <p:nvPicPr>
          <p:cNvPr id="9" name="Image 8">
            <a:extLst>
              <a:ext uri="{FF2B5EF4-FFF2-40B4-BE49-F238E27FC236}">
                <a16:creationId xmlns:a16="http://schemas.microsoft.com/office/drawing/2014/main" id="{D7CD7B0C-9884-719B-EE07-B1F9A7870342}"/>
              </a:ext>
            </a:extLst>
          </p:cNvPr>
          <p:cNvPicPr>
            <a:picLocks noChangeAspect="1"/>
          </p:cNvPicPr>
          <p:nvPr/>
        </p:nvPicPr>
        <p:blipFill>
          <a:blip r:embed="rId3"/>
          <a:stretch>
            <a:fillRect/>
          </a:stretch>
        </p:blipFill>
        <p:spPr>
          <a:xfrm>
            <a:off x="3140990" y="3162274"/>
            <a:ext cx="5917590" cy="2117627"/>
          </a:xfrm>
          <a:prstGeom prst="rect">
            <a:avLst/>
          </a:prstGeom>
        </p:spPr>
      </p:pic>
    </p:spTree>
    <p:extLst>
      <p:ext uri="{BB962C8B-B14F-4D97-AF65-F5344CB8AC3E}">
        <p14:creationId xmlns:p14="http://schemas.microsoft.com/office/powerpoint/2010/main" val="22254129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C38B2A-7CB5-5BAE-2061-CB1B194CFEBF}"/>
              </a:ext>
            </a:extLst>
          </p:cNvPr>
          <p:cNvSpPr>
            <a:spLocks noGrp="1"/>
          </p:cNvSpPr>
          <p:nvPr>
            <p:ph type="title"/>
          </p:nvPr>
        </p:nvSpPr>
        <p:spPr/>
        <p:txBody>
          <a:bodyPr/>
          <a:lstStyle/>
          <a:p>
            <a:r>
              <a:rPr lang="fr-FR" sz="1800" b="1" i="0" u="none" strike="noStrike" baseline="0" dirty="0">
                <a:latin typeface="Arial,Bold"/>
              </a:rPr>
              <a:t>Le format d’affichage des dates et des heures</a:t>
            </a:r>
            <a:endParaRPr lang="fr-FR" dirty="0"/>
          </a:p>
        </p:txBody>
      </p:sp>
      <p:sp>
        <p:nvSpPr>
          <p:cNvPr id="3" name="Espace réservé de la date 2">
            <a:extLst>
              <a:ext uri="{FF2B5EF4-FFF2-40B4-BE49-F238E27FC236}">
                <a16:creationId xmlns:a16="http://schemas.microsoft.com/office/drawing/2014/main" id="{EB11D583-F055-02C2-2DF1-02CFB8F0E20D}"/>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30A1EA03-D714-EBF8-DC28-97F56072DA3C}"/>
              </a:ext>
            </a:extLst>
          </p:cNvPr>
          <p:cNvSpPr>
            <a:spLocks noGrp="1"/>
          </p:cNvSpPr>
          <p:nvPr>
            <p:ph sz="quarter"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C40DA20-429E-8098-B846-039C19A889FB}"/>
              </a:ext>
            </a:extLst>
          </p:cNvPr>
          <p:cNvSpPr>
            <a:spLocks noGrp="1"/>
          </p:cNvSpPr>
          <p:nvPr>
            <p:ph type="sldNum" sz="quarter" idx="12"/>
          </p:nvPr>
        </p:nvSpPr>
        <p:spPr/>
        <p:txBody>
          <a:bodyPr/>
          <a:lstStyle/>
          <a:p>
            <a:fld id="{10A07726-B9A2-482C-A292-2DEB698D74B6}" type="slidenum">
              <a:rPr lang="fr-FR" smtClean="0"/>
              <a:t>127</a:t>
            </a:fld>
            <a:endParaRPr lang="fr-FR"/>
          </a:p>
        </p:txBody>
      </p:sp>
      <p:pic>
        <p:nvPicPr>
          <p:cNvPr id="7" name="Image 6">
            <a:extLst>
              <a:ext uri="{FF2B5EF4-FFF2-40B4-BE49-F238E27FC236}">
                <a16:creationId xmlns:a16="http://schemas.microsoft.com/office/drawing/2014/main" id="{87CF8500-5F29-8919-68DC-32695EB0AEE1}"/>
              </a:ext>
            </a:extLst>
          </p:cNvPr>
          <p:cNvPicPr>
            <a:picLocks noChangeAspect="1"/>
          </p:cNvPicPr>
          <p:nvPr/>
        </p:nvPicPr>
        <p:blipFill>
          <a:blip r:embed="rId2"/>
          <a:stretch>
            <a:fillRect/>
          </a:stretch>
        </p:blipFill>
        <p:spPr>
          <a:xfrm>
            <a:off x="1241680" y="960261"/>
            <a:ext cx="6948672" cy="3373026"/>
          </a:xfrm>
          <a:prstGeom prst="rect">
            <a:avLst/>
          </a:prstGeom>
        </p:spPr>
      </p:pic>
      <p:pic>
        <p:nvPicPr>
          <p:cNvPr id="9" name="Image 8">
            <a:extLst>
              <a:ext uri="{FF2B5EF4-FFF2-40B4-BE49-F238E27FC236}">
                <a16:creationId xmlns:a16="http://schemas.microsoft.com/office/drawing/2014/main" id="{3856D30B-8C78-D9D3-B2EA-FF2933C95CF9}"/>
              </a:ext>
            </a:extLst>
          </p:cNvPr>
          <p:cNvPicPr>
            <a:picLocks noChangeAspect="1"/>
          </p:cNvPicPr>
          <p:nvPr/>
        </p:nvPicPr>
        <p:blipFill>
          <a:blip r:embed="rId3"/>
          <a:stretch>
            <a:fillRect/>
          </a:stretch>
        </p:blipFill>
        <p:spPr>
          <a:xfrm>
            <a:off x="1241680" y="4265551"/>
            <a:ext cx="3816424" cy="2390877"/>
          </a:xfrm>
          <a:prstGeom prst="rect">
            <a:avLst/>
          </a:prstGeom>
        </p:spPr>
      </p:pic>
    </p:spTree>
    <p:extLst>
      <p:ext uri="{BB962C8B-B14F-4D97-AF65-F5344CB8AC3E}">
        <p14:creationId xmlns:p14="http://schemas.microsoft.com/office/powerpoint/2010/main" val="19870416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F1BB46-9427-0818-E29D-25BF02401306}"/>
              </a:ext>
            </a:extLst>
          </p:cNvPr>
          <p:cNvSpPr>
            <a:spLocks noGrp="1"/>
          </p:cNvSpPr>
          <p:nvPr>
            <p:ph type="title"/>
          </p:nvPr>
        </p:nvSpPr>
        <p:spPr/>
        <p:txBody>
          <a:bodyPr/>
          <a:lstStyle/>
          <a:p>
            <a:r>
              <a:rPr lang="fr-FR" sz="1800" b="1" i="0" u="none" strike="noStrike" baseline="0" dirty="0">
                <a:latin typeface="Arial,Bold"/>
              </a:rPr>
              <a:t>Les fonctions de date</a:t>
            </a:r>
            <a:endParaRPr lang="fr-FR" dirty="0"/>
          </a:p>
        </p:txBody>
      </p:sp>
      <p:sp>
        <p:nvSpPr>
          <p:cNvPr id="3" name="Espace réservé de la date 2">
            <a:extLst>
              <a:ext uri="{FF2B5EF4-FFF2-40B4-BE49-F238E27FC236}">
                <a16:creationId xmlns:a16="http://schemas.microsoft.com/office/drawing/2014/main" id="{3DBA500F-BB7A-8A39-A8D7-14F056955B92}"/>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A0FFE1D5-DEA2-E554-9BDC-9F6439C1841B}"/>
              </a:ext>
            </a:extLst>
          </p:cNvPr>
          <p:cNvSpPr>
            <a:spLocks noGrp="1"/>
          </p:cNvSpPr>
          <p:nvPr>
            <p:ph sz="quarter" idx="1"/>
          </p:nvPr>
        </p:nvSpPr>
        <p:spPr/>
        <p:txBody>
          <a:bodyPr/>
          <a:lstStyle/>
          <a:p>
            <a:pPr algn="l"/>
            <a:r>
              <a:rPr lang="fr-FR" sz="1800" b="1" i="1" u="none" strike="noStrike" baseline="0" dirty="0">
                <a:latin typeface="Arial,BoldItalic"/>
              </a:rPr>
              <a:t>Aujourd’hui et maintenant</a:t>
            </a:r>
          </a:p>
          <a:p>
            <a:pPr lvl="1"/>
            <a:r>
              <a:rPr lang="fr-FR" sz="1600" b="0" i="0" u="none" strike="noStrike" baseline="0" dirty="0">
                <a:latin typeface="Arial" panose="020B0604020202020204" pitchFamily="34" charset="0"/>
              </a:rPr>
              <a:t>=</a:t>
            </a:r>
            <a:r>
              <a:rPr lang="fr-FR" sz="1600" b="1" i="0" u="none" strike="noStrike" baseline="0" dirty="0">
                <a:solidFill>
                  <a:srgbClr val="C00000"/>
                </a:solidFill>
                <a:latin typeface="Arial" panose="020B0604020202020204" pitchFamily="34" charset="0"/>
              </a:rPr>
              <a:t>AUJOURDHUI() </a:t>
            </a:r>
            <a:r>
              <a:rPr lang="fr-FR" sz="1600" b="0" i="0" u="none" strike="noStrike" baseline="0" dirty="0">
                <a:latin typeface="Arial" panose="020B0604020202020204" pitchFamily="34" charset="0"/>
              </a:rPr>
              <a:t>Renvoie le nombre entier correspondant au jour actuel.</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MAINTENANT()</a:t>
            </a:r>
            <a:r>
              <a:rPr lang="fr-FR" sz="1600" b="0" i="0" u="none" strike="noStrike" baseline="0" dirty="0">
                <a:latin typeface="Arial" panose="020B0604020202020204" pitchFamily="34" charset="0"/>
              </a:rPr>
              <a:t> Renvoie le nombre décimal correspondant au jour et à l’heure actuels.</a:t>
            </a:r>
            <a:endParaRPr lang="fr-FR" dirty="0"/>
          </a:p>
        </p:txBody>
      </p:sp>
      <p:sp>
        <p:nvSpPr>
          <p:cNvPr id="5" name="Espace réservé du numéro de diapositive 4">
            <a:extLst>
              <a:ext uri="{FF2B5EF4-FFF2-40B4-BE49-F238E27FC236}">
                <a16:creationId xmlns:a16="http://schemas.microsoft.com/office/drawing/2014/main" id="{E192C4F0-C7FD-3AAE-B93D-DD466371F3FB}"/>
              </a:ext>
            </a:extLst>
          </p:cNvPr>
          <p:cNvSpPr>
            <a:spLocks noGrp="1"/>
          </p:cNvSpPr>
          <p:nvPr>
            <p:ph type="sldNum" sz="quarter" idx="12"/>
          </p:nvPr>
        </p:nvSpPr>
        <p:spPr/>
        <p:txBody>
          <a:bodyPr/>
          <a:lstStyle/>
          <a:p>
            <a:fld id="{10A07726-B9A2-482C-A292-2DEB698D74B6}" type="slidenum">
              <a:rPr lang="fr-FR" smtClean="0"/>
              <a:t>128</a:t>
            </a:fld>
            <a:endParaRPr lang="fr-FR"/>
          </a:p>
        </p:txBody>
      </p:sp>
      <p:pic>
        <p:nvPicPr>
          <p:cNvPr id="7" name="Image 6">
            <a:extLst>
              <a:ext uri="{FF2B5EF4-FFF2-40B4-BE49-F238E27FC236}">
                <a16:creationId xmlns:a16="http://schemas.microsoft.com/office/drawing/2014/main" id="{CEC52F63-7ED0-E125-AC4F-622D2C3D9FE8}"/>
              </a:ext>
            </a:extLst>
          </p:cNvPr>
          <p:cNvPicPr>
            <a:picLocks noChangeAspect="1"/>
          </p:cNvPicPr>
          <p:nvPr/>
        </p:nvPicPr>
        <p:blipFill>
          <a:blip r:embed="rId2"/>
          <a:stretch>
            <a:fillRect/>
          </a:stretch>
        </p:blipFill>
        <p:spPr>
          <a:xfrm>
            <a:off x="971600" y="2492896"/>
            <a:ext cx="6357796" cy="3314417"/>
          </a:xfrm>
          <a:prstGeom prst="rect">
            <a:avLst/>
          </a:prstGeom>
        </p:spPr>
      </p:pic>
    </p:spTree>
    <p:extLst>
      <p:ext uri="{BB962C8B-B14F-4D97-AF65-F5344CB8AC3E}">
        <p14:creationId xmlns:p14="http://schemas.microsoft.com/office/powerpoint/2010/main" val="11148211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B1CB64-B517-793F-BABC-79A31DD07335}"/>
              </a:ext>
            </a:extLst>
          </p:cNvPr>
          <p:cNvSpPr>
            <a:spLocks noGrp="1"/>
          </p:cNvSpPr>
          <p:nvPr>
            <p:ph type="title"/>
          </p:nvPr>
        </p:nvSpPr>
        <p:spPr/>
        <p:txBody>
          <a:bodyPr/>
          <a:lstStyle/>
          <a:p>
            <a:r>
              <a:rPr lang="fr-FR" sz="1800" b="1" i="1" u="none" strike="noStrike" baseline="0" dirty="0">
                <a:latin typeface="Arial,BoldItalic"/>
              </a:rPr>
              <a:t>Nombre de jours ouvrés</a:t>
            </a:r>
            <a:endParaRPr lang="fr-FR" dirty="0"/>
          </a:p>
        </p:txBody>
      </p:sp>
      <p:sp>
        <p:nvSpPr>
          <p:cNvPr id="3" name="Espace réservé de la date 2">
            <a:extLst>
              <a:ext uri="{FF2B5EF4-FFF2-40B4-BE49-F238E27FC236}">
                <a16:creationId xmlns:a16="http://schemas.microsoft.com/office/drawing/2014/main" id="{0A9EF542-E7B7-72FD-A5CE-019676A135A8}"/>
              </a:ext>
            </a:extLst>
          </p:cNvPr>
          <p:cNvSpPr>
            <a:spLocks noGrp="1"/>
          </p:cNvSpPr>
          <p:nvPr>
            <p:ph type="dt" sz="half" idx="10"/>
          </p:nvPr>
        </p:nvSpPr>
        <p:spPr/>
        <p:txBody>
          <a:bodyPr/>
          <a:lstStyle/>
          <a:p>
            <a:fld id="{022B8747-32E5-418D-8BE6-50A1E953C546}" type="datetime1">
              <a:rPr lang="fr-FR" smtClean="0"/>
              <a:t>03/10/2022</a:t>
            </a:fld>
            <a:endParaRPr lang="fr-FR" dirty="0"/>
          </a:p>
        </p:txBody>
      </p:sp>
      <p:sp>
        <p:nvSpPr>
          <p:cNvPr id="4" name="Espace réservé du contenu 3">
            <a:extLst>
              <a:ext uri="{FF2B5EF4-FFF2-40B4-BE49-F238E27FC236}">
                <a16:creationId xmlns:a16="http://schemas.microsoft.com/office/drawing/2014/main" id="{414E3A46-CD71-1EB2-6DA1-78CB599D0E56}"/>
              </a:ext>
            </a:extLst>
          </p:cNvPr>
          <p:cNvSpPr>
            <a:spLocks noGrp="1"/>
          </p:cNvSpPr>
          <p:nvPr>
            <p:ph sz="quarter" idx="1"/>
          </p:nvPr>
        </p:nvSpPr>
        <p:spPr/>
        <p:txBody>
          <a:bodyPr/>
          <a:lstStyle/>
          <a:p>
            <a:pPr algn="l"/>
            <a:r>
              <a:rPr lang="fr-FR" sz="1800" b="1" i="1" u="none" strike="noStrike" baseline="0" dirty="0">
                <a:latin typeface="Arial,BoldItalic"/>
              </a:rPr>
              <a:t>Nombre de jours ouvrés</a:t>
            </a:r>
          </a:p>
          <a:p>
            <a:pPr lvl="1"/>
            <a:r>
              <a:rPr lang="fr-FR" sz="1600" b="0" i="0" u="none" strike="noStrike" baseline="0" dirty="0">
                <a:latin typeface="Arial" panose="020B0604020202020204" pitchFamily="34" charset="0"/>
              </a:rPr>
              <a:t>=</a:t>
            </a:r>
            <a:r>
              <a:rPr lang="fr-FR" sz="1600" b="1" i="0" u="none" strike="noStrike" baseline="0" dirty="0">
                <a:solidFill>
                  <a:srgbClr val="C00000"/>
                </a:solidFill>
                <a:latin typeface="Arial" panose="020B0604020202020204" pitchFamily="34" charset="0"/>
              </a:rPr>
              <a:t>NB.JOURS.OUVRES</a:t>
            </a:r>
            <a:r>
              <a:rPr lang="fr-FR" sz="1600" b="0" i="0" u="none" strike="noStrike" baseline="0" dirty="0">
                <a:latin typeface="Arial" panose="020B0604020202020204" pitchFamily="34" charset="0"/>
              </a:rPr>
              <a:t>(date début ; date fin ; [jours fériés])</a:t>
            </a:r>
          </a:p>
          <a:p>
            <a:pPr lvl="1"/>
            <a:r>
              <a:rPr lang="fr-FR" sz="1600" b="0" i="0" u="none" strike="noStrike" baseline="0" dirty="0">
                <a:latin typeface="Arial" panose="020B0604020202020204" pitchFamily="34" charset="0"/>
              </a:rPr>
              <a:t>date début Obligatoire. Date qui représente la date de début.</a:t>
            </a:r>
          </a:p>
          <a:p>
            <a:pPr lvl="1"/>
            <a:r>
              <a:rPr lang="fr-FR" sz="1600" b="0" i="0" u="none" strike="noStrike" baseline="0" dirty="0">
                <a:latin typeface="Arial" panose="020B0604020202020204" pitchFamily="34" charset="0"/>
              </a:rPr>
              <a:t>date fin Obligatoire. Date qui représente la date de fin.</a:t>
            </a:r>
          </a:p>
          <a:p>
            <a:pPr lvl="1"/>
            <a:r>
              <a:rPr lang="fr-FR" sz="1600" b="0" i="0" u="none" strike="noStrike" baseline="0" dirty="0">
                <a:latin typeface="Arial" panose="020B0604020202020204" pitchFamily="34" charset="0"/>
              </a:rPr>
              <a:t>jours fériés Facultatif. Représente une plage facultative d’une ou de plusieurs dates à exclure du  calendrier des jours ouvrés, comme les jours fériés ou d’autres jours contractuellement chômés.</a:t>
            </a:r>
          </a:p>
          <a:p>
            <a:pPr algn="l"/>
            <a:r>
              <a:rPr lang="fr-FR" sz="1800" b="1" i="1" u="none" strike="noStrike" baseline="0" dirty="0">
                <a:latin typeface="Arial,BoldItalic"/>
              </a:rPr>
              <a:t>Jour de la semaine</a:t>
            </a:r>
          </a:p>
          <a:p>
            <a:pPr algn="l"/>
            <a:r>
              <a:rPr lang="fr-FR" sz="1800" b="0" i="0" u="none" strike="noStrike" baseline="0" dirty="0">
                <a:latin typeface="Arial" panose="020B0604020202020204" pitchFamily="34" charset="0"/>
              </a:rPr>
              <a:t>=</a:t>
            </a:r>
            <a:r>
              <a:rPr lang="fr-FR" sz="1800" b="1" i="0" u="none" strike="noStrike" baseline="0" dirty="0">
                <a:solidFill>
                  <a:srgbClr val="C00000"/>
                </a:solidFill>
                <a:latin typeface="Arial" panose="020B0604020202020204" pitchFamily="34" charset="0"/>
              </a:rPr>
              <a:t>JOURSEM</a:t>
            </a:r>
            <a:r>
              <a:rPr lang="fr-FR" sz="1800" b="0" i="0" u="none" strike="noStrike" baseline="0" dirty="0">
                <a:latin typeface="Arial" panose="020B0604020202020204" pitchFamily="34" charset="0"/>
              </a:rPr>
              <a:t>(date ; [type retour])</a:t>
            </a:r>
          </a:p>
          <a:p>
            <a:pPr lvl="1"/>
            <a:r>
              <a:rPr lang="fr-FR" sz="1600" b="0" i="0" u="none" strike="noStrike" baseline="0" dirty="0">
                <a:latin typeface="Arial" panose="020B0604020202020204" pitchFamily="34" charset="0"/>
              </a:rPr>
              <a:t>type retour : </a:t>
            </a:r>
          </a:p>
          <a:p>
            <a:pPr lvl="2"/>
            <a:r>
              <a:rPr lang="fr-FR" sz="1200" b="0" i="0" u="none" strike="noStrike" baseline="0" dirty="0">
                <a:latin typeface="Arial" panose="020B0604020202020204" pitchFamily="34" charset="0"/>
              </a:rPr>
              <a:t>1 ou omis Renvoie un chiffre compris entre 1 (dimanche) et 7 (samedi).</a:t>
            </a:r>
          </a:p>
          <a:p>
            <a:pPr lvl="2"/>
            <a:r>
              <a:rPr lang="fr-FR" sz="1200" b="0" i="0" u="none" strike="noStrike" baseline="0" dirty="0">
                <a:latin typeface="Arial" panose="020B0604020202020204" pitchFamily="34" charset="0"/>
              </a:rPr>
              <a:t>2 Renvoie un chiffre compris entre 1 (lundi) et 7 (dimanche).</a:t>
            </a:r>
            <a:endParaRPr lang="fr-FR" dirty="0"/>
          </a:p>
        </p:txBody>
      </p:sp>
      <p:sp>
        <p:nvSpPr>
          <p:cNvPr id="5" name="Espace réservé du numéro de diapositive 4">
            <a:extLst>
              <a:ext uri="{FF2B5EF4-FFF2-40B4-BE49-F238E27FC236}">
                <a16:creationId xmlns:a16="http://schemas.microsoft.com/office/drawing/2014/main" id="{A8FBE807-87B2-EE85-3A7B-31935A08DDC0}"/>
              </a:ext>
            </a:extLst>
          </p:cNvPr>
          <p:cNvSpPr>
            <a:spLocks noGrp="1"/>
          </p:cNvSpPr>
          <p:nvPr>
            <p:ph type="sldNum" sz="quarter" idx="12"/>
          </p:nvPr>
        </p:nvSpPr>
        <p:spPr/>
        <p:txBody>
          <a:bodyPr/>
          <a:lstStyle/>
          <a:p>
            <a:fld id="{10A07726-B9A2-482C-A292-2DEB698D74B6}" type="slidenum">
              <a:rPr lang="fr-FR" smtClean="0"/>
              <a:t>129</a:t>
            </a:fld>
            <a:endParaRPr lang="fr-FR"/>
          </a:p>
        </p:txBody>
      </p:sp>
    </p:spTree>
    <p:extLst>
      <p:ext uri="{BB962C8B-B14F-4D97-AF65-F5344CB8AC3E}">
        <p14:creationId xmlns:p14="http://schemas.microsoft.com/office/powerpoint/2010/main" val="3947412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B91EA-5119-82AD-ADD0-ABDC86D2CEE2}"/>
              </a:ext>
            </a:extLst>
          </p:cNvPr>
          <p:cNvSpPr>
            <a:spLocks noGrp="1"/>
          </p:cNvSpPr>
          <p:nvPr>
            <p:ph type="title"/>
          </p:nvPr>
        </p:nvSpPr>
        <p:spPr/>
        <p:txBody>
          <a:bodyPr>
            <a:normAutofit fontScale="90000"/>
          </a:bodyPr>
          <a:lstStyle/>
          <a:p>
            <a:r>
              <a:rPr lang="fr-FR" dirty="0"/>
              <a:t>La feuille de calcul</a:t>
            </a:r>
          </a:p>
        </p:txBody>
      </p:sp>
      <p:sp>
        <p:nvSpPr>
          <p:cNvPr id="3" name="Espace réservé de la date 2">
            <a:extLst>
              <a:ext uri="{FF2B5EF4-FFF2-40B4-BE49-F238E27FC236}">
                <a16:creationId xmlns:a16="http://schemas.microsoft.com/office/drawing/2014/main" id="{F1D100F3-883E-703B-AB19-57278CE9692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a:extLst>
              <a:ext uri="{FF2B5EF4-FFF2-40B4-BE49-F238E27FC236}">
                <a16:creationId xmlns:a16="http://schemas.microsoft.com/office/drawing/2014/main" id="{92F346B9-0E13-CB02-7257-B29015E427A8}"/>
              </a:ext>
            </a:extLst>
          </p:cNvPr>
          <p:cNvSpPr>
            <a:spLocks noGrp="1"/>
          </p:cNvSpPr>
          <p:nvPr>
            <p:ph type="sldNum" sz="quarter" idx="12"/>
          </p:nvPr>
        </p:nvSpPr>
        <p:spPr/>
        <p:txBody>
          <a:bodyPr/>
          <a:lstStyle/>
          <a:p>
            <a:fld id="{10A07726-B9A2-482C-A292-2DEB698D74B6}" type="slidenum">
              <a:rPr lang="fr-FR" smtClean="0"/>
              <a:t>13</a:t>
            </a:fld>
            <a:endParaRPr lang="fr-FR"/>
          </a:p>
        </p:txBody>
      </p:sp>
      <p:sp>
        <p:nvSpPr>
          <p:cNvPr id="8" name="Espace réservé du contenu 7">
            <a:extLst>
              <a:ext uri="{FF2B5EF4-FFF2-40B4-BE49-F238E27FC236}">
                <a16:creationId xmlns:a16="http://schemas.microsoft.com/office/drawing/2014/main" id="{3C843870-4EEA-0D75-5A9A-B7F637BC88A3}"/>
              </a:ext>
            </a:extLst>
          </p:cNvPr>
          <p:cNvSpPr>
            <a:spLocks noGrp="1"/>
          </p:cNvSpPr>
          <p:nvPr>
            <p:ph sz="quarter" idx="1"/>
          </p:nvPr>
        </p:nvSpPr>
        <p:spPr/>
        <p:txBody>
          <a:bodyPr>
            <a:normAutofit fontScale="47500" lnSpcReduction="20000"/>
          </a:bodyPr>
          <a:lstStyle/>
          <a:p>
            <a:r>
              <a:rPr lang="fr-FR" dirty="0"/>
              <a:t>Une feuille de calcul comprend :</a:t>
            </a:r>
          </a:p>
          <a:p>
            <a:pPr lvl="1"/>
            <a:r>
              <a:rPr lang="fr-FR" sz="2900" dirty="0"/>
              <a:t>16 384 (2</a:t>
            </a:r>
            <a:r>
              <a:rPr lang="fr-FR" sz="2900" baseline="30000" dirty="0"/>
              <a:t>14</a:t>
            </a:r>
            <a:r>
              <a:rPr lang="fr-FR" sz="2900" dirty="0"/>
              <a:t>) colonnes, numérotées de A à XFD ;</a:t>
            </a:r>
          </a:p>
          <a:p>
            <a:pPr lvl="1"/>
            <a:r>
              <a:rPr lang="fr-FR" sz="2900" dirty="0"/>
              <a:t>1 048 576 (2</a:t>
            </a:r>
            <a:r>
              <a:rPr lang="fr-FR" sz="2900" baseline="30000" dirty="0"/>
              <a:t>20</a:t>
            </a:r>
            <a:r>
              <a:rPr lang="fr-FR" sz="2900" dirty="0"/>
              <a:t>) colonnes, numérotées de 1 à 1 048 576.</a:t>
            </a:r>
          </a:p>
          <a:p>
            <a:pPr lvl="1"/>
            <a:r>
              <a:rPr lang="fr-FR" sz="2900" dirty="0"/>
              <a:t>Soit environ 17 milliards de cellules (17 179 869 184 exactement), de la cellule A1 à la cellule XFD1048576.</a:t>
            </a:r>
          </a:p>
          <a:p>
            <a:r>
              <a:rPr lang="fr-FR" sz="2300" b="0" i="0" u="none" strike="noStrike" dirty="0">
                <a:solidFill>
                  <a:srgbClr val="1E1E1E"/>
                </a:solidFill>
                <a:effectLst/>
                <a:latin typeface="Segoe UI" panose="020B0502040204020203" pitchFamily="34" charset="0"/>
              </a:rPr>
              <a:t>Largeur des colonnes</a:t>
            </a:r>
            <a:r>
              <a:rPr lang="fr-FR" sz="3800" dirty="0"/>
              <a:t> </a:t>
            </a:r>
            <a:r>
              <a:rPr lang="fr-FR" sz="2300" b="0" i="0" u="none" strike="noStrike" dirty="0">
                <a:solidFill>
                  <a:srgbClr val="1E1E1E"/>
                </a:solidFill>
                <a:effectLst/>
                <a:latin typeface="Segoe UI" panose="020B0502040204020203" pitchFamily="34" charset="0"/>
              </a:rPr>
              <a:t>255 caractères</a:t>
            </a:r>
            <a:r>
              <a:rPr lang="fr-FR" sz="3800" dirty="0"/>
              <a:t> </a:t>
            </a:r>
          </a:p>
          <a:p>
            <a:r>
              <a:rPr lang="fr-FR" sz="2300" b="0" i="0" u="none" strike="noStrike" dirty="0">
                <a:solidFill>
                  <a:srgbClr val="1E1E1E"/>
                </a:solidFill>
                <a:effectLst/>
                <a:latin typeface="Segoe UI" panose="020B0502040204020203" pitchFamily="34" charset="0"/>
              </a:rPr>
              <a:t>Nombre maximal de caractères qu’une cellule peut contenir</a:t>
            </a:r>
            <a:r>
              <a:rPr lang="fr-FR" sz="3800" dirty="0"/>
              <a:t> </a:t>
            </a:r>
            <a:r>
              <a:rPr lang="fr-FR" sz="2300" b="0" i="0" u="none" strike="noStrike" dirty="0">
                <a:solidFill>
                  <a:srgbClr val="1E1E1E"/>
                </a:solidFill>
                <a:effectLst/>
                <a:latin typeface="Segoe UI" panose="020B0502040204020203" pitchFamily="34" charset="0"/>
              </a:rPr>
              <a:t>32 767 caractères</a:t>
            </a:r>
            <a:r>
              <a:rPr lang="fr-FR" sz="3800" dirty="0"/>
              <a:t> </a:t>
            </a:r>
          </a:p>
          <a:p>
            <a:r>
              <a:rPr lang="fr-FR" sz="2300" b="1" i="0" u="none" strike="noStrike" dirty="0">
                <a:solidFill>
                  <a:srgbClr val="1E1E1E"/>
                </a:solidFill>
                <a:effectLst/>
                <a:latin typeface="Segoe UI" panose="020B0502040204020203" pitchFamily="34" charset="0"/>
              </a:rPr>
              <a:t>Nombre maximal de feuilles par classeur</a:t>
            </a:r>
            <a:r>
              <a:rPr lang="fr-FR" sz="3800" b="1" dirty="0"/>
              <a:t> </a:t>
            </a:r>
            <a:r>
              <a:rPr lang="fr-FR" sz="2300" b="1" i="0" u="none" strike="noStrike" dirty="0">
                <a:solidFill>
                  <a:srgbClr val="1E1E1E"/>
                </a:solidFill>
                <a:effectLst/>
                <a:latin typeface="Segoe UI" panose="020B0502040204020203" pitchFamily="34" charset="0"/>
              </a:rPr>
              <a:t>Limité par la quantité de mémoire disponible (valeur par défaut 1 feuille)</a:t>
            </a:r>
            <a:r>
              <a:rPr lang="fr-FR" sz="3800" b="1" dirty="0"/>
              <a:t> </a:t>
            </a:r>
          </a:p>
          <a:p>
            <a:r>
              <a:rPr lang="fr-FR" sz="2300" b="0" i="0" u="none" strike="noStrike" dirty="0">
                <a:solidFill>
                  <a:srgbClr val="1E1E1E"/>
                </a:solidFill>
                <a:effectLst/>
                <a:latin typeface="Segoe UI" panose="020B0502040204020203" pitchFamily="34" charset="0"/>
              </a:rPr>
              <a:t>Ouverture des classeurs</a:t>
            </a:r>
            <a:r>
              <a:rPr lang="fr-FR" sz="3800" dirty="0"/>
              <a:t> </a:t>
            </a:r>
            <a:r>
              <a:rPr lang="fr-FR" sz="2300" b="0" i="0" u="none" strike="noStrike" dirty="0">
                <a:solidFill>
                  <a:srgbClr val="1E1E1E"/>
                </a:solidFill>
                <a:effectLst/>
                <a:latin typeface="Segoe UI" panose="020B0502040204020203" pitchFamily="34" charset="0"/>
              </a:rPr>
              <a:t>Limité par la quantité de mémoire disponible et les ressources système</a:t>
            </a:r>
            <a:r>
              <a:rPr lang="fr-FR" sz="3800" dirty="0"/>
              <a:t> </a:t>
            </a:r>
          </a:p>
          <a:p>
            <a:r>
              <a:rPr lang="fr-FR" sz="2300" b="0" i="0" u="none" strike="noStrike" dirty="0">
                <a:solidFill>
                  <a:srgbClr val="1E1E1E"/>
                </a:solidFill>
                <a:effectLst/>
                <a:latin typeface="Segoe UI" panose="020B0502040204020203" pitchFamily="34" charset="0"/>
              </a:rPr>
              <a:t>Feuilles liées</a:t>
            </a:r>
            <a:r>
              <a:rPr lang="fr-FR" sz="3800" dirty="0"/>
              <a:t> </a:t>
            </a:r>
            <a:r>
              <a:rPr lang="fr-FR" sz="2300" b="0" i="0" u="none" strike="noStrike" dirty="0">
                <a:solidFill>
                  <a:srgbClr val="1E1E1E"/>
                </a:solidFill>
                <a:effectLst/>
                <a:latin typeface="Segoe UI" panose="020B0502040204020203" pitchFamily="34" charset="0"/>
              </a:rPr>
              <a:t>Limité par la quantité de mémoire disponible</a:t>
            </a:r>
            <a:r>
              <a:rPr lang="fr-FR" sz="3800" dirty="0"/>
              <a:t> </a:t>
            </a:r>
          </a:p>
          <a:p>
            <a:r>
              <a:rPr lang="fr-FR" sz="2300" b="0" i="0" u="none" strike="noStrike" dirty="0">
                <a:solidFill>
                  <a:srgbClr val="1E1E1E"/>
                </a:solidFill>
                <a:effectLst/>
                <a:latin typeface="Segoe UI" panose="020B0502040204020203" pitchFamily="34" charset="0"/>
              </a:rPr>
              <a:t>Cellules variables dans le Solveur</a:t>
            </a:r>
            <a:r>
              <a:rPr lang="fr-FR" sz="3800" dirty="0"/>
              <a:t> </a:t>
            </a:r>
            <a:r>
              <a:rPr lang="fr-FR" sz="2300" b="0" i="0" u="none" strike="noStrike" dirty="0">
                <a:solidFill>
                  <a:srgbClr val="1E1E1E"/>
                </a:solidFill>
                <a:effectLst/>
                <a:latin typeface="Segoe UI" panose="020B0502040204020203" pitchFamily="34" charset="0"/>
              </a:rPr>
              <a:t>200</a:t>
            </a:r>
            <a:r>
              <a:rPr lang="fr-FR" sz="3800" dirty="0"/>
              <a:t> </a:t>
            </a:r>
          </a:p>
          <a:p>
            <a:r>
              <a:rPr lang="fr-FR" sz="2300" b="0" i="0" u="none" strike="noStrike" dirty="0">
                <a:solidFill>
                  <a:srgbClr val="1E1E1E"/>
                </a:solidFill>
                <a:effectLst/>
                <a:latin typeface="Segoe UI" panose="020B0502040204020203" pitchFamily="34" charset="0"/>
              </a:rPr>
              <a:t>Plage de zoom</a:t>
            </a:r>
            <a:r>
              <a:rPr lang="fr-FR" sz="3800" dirty="0"/>
              <a:t> </a:t>
            </a:r>
            <a:r>
              <a:rPr lang="fr-FR" sz="2300" b="0" i="0" u="none" strike="noStrike" dirty="0">
                <a:solidFill>
                  <a:srgbClr val="1E1E1E"/>
                </a:solidFill>
                <a:effectLst/>
                <a:latin typeface="Segoe UI" panose="020B0502040204020203" pitchFamily="34" charset="0"/>
              </a:rPr>
              <a:t>De 10 pour cent à 400 pour cent</a:t>
            </a:r>
            <a:r>
              <a:rPr lang="fr-FR" sz="3800" dirty="0"/>
              <a:t> </a:t>
            </a:r>
          </a:p>
          <a:p>
            <a:r>
              <a:rPr lang="fr-FR" sz="2300" b="0" i="0" u="none" strike="noStrike" dirty="0">
                <a:solidFill>
                  <a:srgbClr val="1E1E1E"/>
                </a:solidFill>
                <a:effectLst/>
                <a:latin typeface="Segoe UI" panose="020B0502040204020203" pitchFamily="34" charset="0"/>
              </a:rPr>
              <a:t>Niveaux d’annulation</a:t>
            </a:r>
            <a:r>
              <a:rPr lang="fr-FR" sz="3800" dirty="0"/>
              <a:t> </a:t>
            </a:r>
            <a:r>
              <a:rPr lang="fr-FR" sz="2300" b="0" i="0" u="none" strike="noStrike" dirty="0">
                <a:solidFill>
                  <a:srgbClr val="1E1E1E"/>
                </a:solidFill>
                <a:effectLst/>
                <a:latin typeface="Segoe UI" panose="020B0502040204020203" pitchFamily="34" charset="0"/>
              </a:rPr>
              <a:t>100</a:t>
            </a:r>
            <a:r>
              <a:rPr lang="fr-FR" sz="3800" dirty="0"/>
              <a:t> </a:t>
            </a:r>
          </a:p>
          <a:p>
            <a:r>
              <a:rPr lang="fr-FR" sz="2300" b="0" i="0" u="none" strike="noStrike" dirty="0">
                <a:solidFill>
                  <a:srgbClr val="1E1E1E"/>
                </a:solidFill>
                <a:effectLst/>
                <a:latin typeface="Segoe UI" panose="020B0502040204020203" pitchFamily="34" charset="0"/>
              </a:rPr>
              <a:t>Champs dans un formulaire de données</a:t>
            </a:r>
            <a:r>
              <a:rPr lang="fr-FR" sz="3800" dirty="0"/>
              <a:t> </a:t>
            </a:r>
            <a:r>
              <a:rPr lang="fr-FR" sz="2300" b="0" i="0" u="none" strike="noStrike" dirty="0">
                <a:solidFill>
                  <a:srgbClr val="1E1E1E"/>
                </a:solidFill>
                <a:effectLst/>
                <a:latin typeface="Segoe UI" panose="020B0502040204020203" pitchFamily="34" charset="0"/>
              </a:rPr>
              <a:t>32</a:t>
            </a:r>
            <a:r>
              <a:rPr lang="fr-FR" sz="3800" dirty="0"/>
              <a:t> </a:t>
            </a:r>
          </a:p>
          <a:p>
            <a:r>
              <a:rPr lang="fr-FR" sz="2300" b="0" i="0" u="none" strike="noStrike" dirty="0">
                <a:solidFill>
                  <a:srgbClr val="1E1E1E"/>
                </a:solidFill>
                <a:effectLst/>
                <a:latin typeface="Segoe UI" panose="020B0502040204020203" pitchFamily="34" charset="0"/>
              </a:rPr>
              <a:t>Longueur du nom de fichier</a:t>
            </a:r>
            <a:r>
              <a:rPr lang="fr-FR" sz="3800" dirty="0"/>
              <a:t> </a:t>
            </a:r>
            <a:r>
              <a:rPr lang="fr-FR" sz="2300" b="0" i="0" u="none" strike="noStrike" dirty="0">
                <a:solidFill>
                  <a:srgbClr val="1E1E1E"/>
                </a:solidFill>
                <a:effectLst/>
                <a:latin typeface="Segoe UI" panose="020B0502040204020203" pitchFamily="34" charset="0"/>
              </a:rPr>
              <a:t>218 caractères – Cela inclut le chemin d’accès du fichier. Par exemple, C:\Username\Documents\FileName.xlsx.</a:t>
            </a:r>
            <a:r>
              <a:rPr lang="fr-FR" sz="3800" dirty="0"/>
              <a:t> </a:t>
            </a:r>
          </a:p>
          <a:p>
            <a:endParaRPr lang="fr-FR" dirty="0"/>
          </a:p>
          <a:p>
            <a:r>
              <a:rPr lang="fr-FR" dirty="0"/>
              <a:t>Excel pour Microsoft 365 Excel 2021 Excel 2019 Excel 2016 Excel 2013 Excel 2010 Excel 2007 </a:t>
            </a:r>
          </a:p>
          <a:p>
            <a:pPr lvl="1"/>
            <a:endParaRPr lang="fr-FR" dirty="0"/>
          </a:p>
          <a:p>
            <a:endParaRPr lang="fr-FR" dirty="0"/>
          </a:p>
          <a:p>
            <a:endParaRPr lang="fr-FR" dirty="0"/>
          </a:p>
        </p:txBody>
      </p:sp>
    </p:spTree>
    <p:extLst>
      <p:ext uri="{BB962C8B-B14F-4D97-AF65-F5344CB8AC3E}">
        <p14:creationId xmlns:p14="http://schemas.microsoft.com/office/powerpoint/2010/main" val="252635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Calcul de l’Age</a:t>
            </a:r>
          </a:p>
        </p:txBody>
      </p:sp>
      <p:sp>
        <p:nvSpPr>
          <p:cNvPr id="4" name="Espace réservé du contenu 3"/>
          <p:cNvSpPr>
            <a:spLocks noGrp="1"/>
          </p:cNvSpPr>
          <p:nvPr>
            <p:ph sz="quarter" idx="1"/>
          </p:nvPr>
        </p:nvSpPr>
        <p:spPr/>
        <p:txBody>
          <a:bodyPr/>
          <a:lstStyle/>
          <a:p>
            <a:endParaRPr lang="fr-F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020" y="2636912"/>
            <a:ext cx="3282702" cy="221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988839"/>
            <a:ext cx="6812083" cy="66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021" y="4378208"/>
            <a:ext cx="56007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F563AB3C-D162-4457-9B29-C5265C13FA34}"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130</a:t>
            </a:fld>
            <a:endParaRPr lang="fr-FR"/>
          </a:p>
        </p:txBody>
      </p:sp>
    </p:spTree>
    <p:extLst>
      <p:ext uri="{BB962C8B-B14F-4D97-AF65-F5344CB8AC3E}">
        <p14:creationId xmlns:p14="http://schemas.microsoft.com/office/powerpoint/2010/main" val="37037892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45A3B4-6788-44D4-B135-3B7CCBFDE1B9}"/>
              </a:ext>
            </a:extLst>
          </p:cNvPr>
          <p:cNvSpPr>
            <a:spLocks noGrp="1"/>
          </p:cNvSpPr>
          <p:nvPr>
            <p:ph type="title"/>
          </p:nvPr>
        </p:nvSpPr>
        <p:spPr/>
        <p:txBody>
          <a:bodyPr/>
          <a:lstStyle/>
          <a:p>
            <a:r>
              <a:rPr lang="fr-FR" sz="1800" b="1" i="0" u="none" strike="noStrike" baseline="0" dirty="0">
                <a:latin typeface="Arial,Bold"/>
              </a:rPr>
              <a:t>Les fonctions de texte</a:t>
            </a:r>
            <a:endParaRPr lang="fr-FR" dirty="0"/>
          </a:p>
        </p:txBody>
      </p:sp>
      <p:sp>
        <p:nvSpPr>
          <p:cNvPr id="3" name="Espace réservé de la date 2">
            <a:extLst>
              <a:ext uri="{FF2B5EF4-FFF2-40B4-BE49-F238E27FC236}">
                <a16:creationId xmlns:a16="http://schemas.microsoft.com/office/drawing/2014/main" id="{C377423D-DBB8-3473-AAAA-E8270A6647BC}"/>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C6A53239-8177-ECEA-0655-E242546B97C4}"/>
              </a:ext>
            </a:extLst>
          </p:cNvPr>
          <p:cNvSpPr>
            <a:spLocks noGrp="1"/>
          </p:cNvSpPr>
          <p:nvPr>
            <p:ph sz="quarter" idx="1"/>
          </p:nvPr>
        </p:nvSpPr>
        <p:spPr>
          <a:xfrm>
            <a:off x="395536" y="1196752"/>
            <a:ext cx="8291264" cy="5256584"/>
          </a:xfrm>
        </p:spPr>
        <p:txBody>
          <a:bodyPr>
            <a:normAutofit fontScale="92500" lnSpcReduction="20000"/>
          </a:bodyPr>
          <a:lstStyle/>
          <a:p>
            <a:pPr algn="l"/>
            <a:r>
              <a:rPr lang="fr-FR" sz="1600" b="1" i="0" u="none" strike="noStrike" baseline="0" dirty="0">
                <a:latin typeface="Arial,Bold"/>
              </a:rPr>
              <a:t>Codes de caractères</a:t>
            </a:r>
          </a:p>
          <a:p>
            <a:pPr lvl="1"/>
            <a:r>
              <a:rPr lang="fr-FR" sz="1400" b="1" i="0" u="none" strike="noStrike" baseline="0" dirty="0">
                <a:latin typeface="Arial" panose="020B0604020202020204" pitchFamily="34" charset="0"/>
              </a:rPr>
              <a:t>CODE</a:t>
            </a:r>
            <a:r>
              <a:rPr lang="fr-FR" sz="1400" b="0" i="0" u="none" strike="noStrike" baseline="0" dirty="0">
                <a:latin typeface="Arial" panose="020B0604020202020204" pitchFamily="34" charset="0"/>
              </a:rPr>
              <a:t> </a:t>
            </a:r>
          </a:p>
          <a:p>
            <a:pPr lvl="2"/>
            <a:r>
              <a:rPr lang="fr-FR" sz="1200" b="0" i="0" u="none" strike="noStrike" baseline="0" dirty="0">
                <a:latin typeface="Arial" panose="020B0604020202020204" pitchFamily="34" charset="0"/>
              </a:rPr>
              <a:t>Renvoie le code numérique du premier caractère de la chaîne de caractères spécifiée.</a:t>
            </a:r>
          </a:p>
          <a:p>
            <a:pPr lvl="2"/>
            <a:r>
              <a:rPr lang="fr-FR" sz="1200" b="0" i="0" u="none" strike="noStrike" baseline="0" dirty="0">
                <a:latin typeface="Arial" panose="020B0604020202020204" pitchFamily="34" charset="0"/>
              </a:rPr>
              <a:t>Exemple : =CODE("A") renvoie 65.</a:t>
            </a:r>
          </a:p>
          <a:p>
            <a:pPr lvl="1"/>
            <a:r>
              <a:rPr lang="fr-FR" sz="1400" b="1" i="0" u="none" strike="noStrike" baseline="0" dirty="0">
                <a:latin typeface="Arial" panose="020B0604020202020204" pitchFamily="34" charset="0"/>
              </a:rPr>
              <a:t>CAR</a:t>
            </a:r>
            <a:r>
              <a:rPr lang="fr-FR" sz="1400" b="0" i="0" u="none" strike="noStrike" baseline="0" dirty="0">
                <a:latin typeface="Arial" panose="020B0604020202020204" pitchFamily="34" charset="0"/>
              </a:rPr>
              <a:t> </a:t>
            </a:r>
          </a:p>
          <a:p>
            <a:pPr lvl="2"/>
            <a:r>
              <a:rPr lang="fr-FR" sz="1200" dirty="0">
                <a:latin typeface="Arial" panose="020B0604020202020204" pitchFamily="34" charset="0"/>
              </a:rPr>
              <a:t>Renvoie le caractère correspondant au code numérique spécifié.</a:t>
            </a:r>
          </a:p>
          <a:p>
            <a:pPr lvl="2"/>
            <a:r>
              <a:rPr lang="fr-FR" sz="1200" dirty="0">
                <a:latin typeface="Arial" panose="020B0604020202020204" pitchFamily="34" charset="0"/>
              </a:rPr>
              <a:t>Exemple : =CAR(65) renvoie « A ».</a:t>
            </a:r>
          </a:p>
          <a:p>
            <a:pPr algn="l"/>
            <a:r>
              <a:rPr lang="fr-FR" sz="1600" b="1" i="0" u="none" strike="noStrike" baseline="0" dirty="0">
                <a:latin typeface="Arial,Bold"/>
              </a:rPr>
              <a:t>Nombre de caractères d’une chaîne</a:t>
            </a:r>
          </a:p>
          <a:p>
            <a:pPr lvl="1"/>
            <a:r>
              <a:rPr lang="fr-FR" sz="1400" b="1" i="0" u="none" strike="noStrike" baseline="0" dirty="0">
                <a:latin typeface="Arial" panose="020B0604020202020204" pitchFamily="34" charset="0"/>
              </a:rPr>
              <a:t>NBCAR</a:t>
            </a:r>
            <a:r>
              <a:rPr lang="fr-FR" sz="1400" b="0" i="0" u="none" strike="noStrike" baseline="0" dirty="0">
                <a:latin typeface="Arial" panose="020B0604020202020204" pitchFamily="34" charset="0"/>
              </a:rPr>
              <a:t> </a:t>
            </a:r>
          </a:p>
          <a:p>
            <a:pPr lvl="2"/>
            <a:r>
              <a:rPr lang="fr-FR" sz="1200" b="0" i="0" u="none" strike="noStrike" baseline="0" dirty="0">
                <a:latin typeface="Arial" panose="020B0604020202020204" pitchFamily="34" charset="0"/>
              </a:rPr>
              <a:t>Renvoie le nombre de caractères de la chaîne de caractères spécifiée.</a:t>
            </a:r>
          </a:p>
          <a:p>
            <a:pPr lvl="2"/>
            <a:r>
              <a:rPr lang="fr-FR" sz="1200" b="0" i="0" u="none" strike="noStrike" baseline="0" dirty="0">
                <a:latin typeface="Arial" panose="020B0604020202020204" pitchFamily="34" charset="0"/>
              </a:rPr>
              <a:t>Exemple : =NBCAR("Bonjour") renvoie 7.</a:t>
            </a:r>
          </a:p>
          <a:p>
            <a:pPr algn="l"/>
            <a:r>
              <a:rPr lang="fr-FR" sz="1600" b="1" i="0" u="none" strike="noStrike" baseline="0" dirty="0">
                <a:latin typeface="Arial,Bold"/>
              </a:rPr>
              <a:t>Position d’un caractère dans une chaîne</a:t>
            </a:r>
          </a:p>
          <a:p>
            <a:pPr algn="l"/>
            <a:r>
              <a:rPr lang="fr-FR" sz="1600" b="1" i="0" u="none" strike="noStrike" baseline="0" dirty="0">
                <a:latin typeface="Arial" panose="020B0604020202020204" pitchFamily="34" charset="0"/>
              </a:rPr>
              <a:t>CHERCHE</a:t>
            </a:r>
            <a:r>
              <a:rPr lang="fr-FR" sz="1600" b="0" i="0" u="none" strike="noStrike" baseline="0" dirty="0">
                <a:latin typeface="Arial" panose="020B0604020202020204" pitchFamily="34" charset="0"/>
              </a:rPr>
              <a:t> et </a:t>
            </a:r>
            <a:r>
              <a:rPr lang="fr-FR" sz="1600" b="1" i="0" u="none" strike="noStrike" baseline="0" dirty="0">
                <a:latin typeface="Arial" panose="020B0604020202020204" pitchFamily="34" charset="0"/>
              </a:rPr>
              <a:t>TROUVE</a:t>
            </a:r>
          </a:p>
          <a:p>
            <a:pPr lvl="1"/>
            <a:r>
              <a:rPr lang="fr-FR" sz="1400" b="0" i="0" u="none" strike="noStrike" baseline="0" dirty="0">
                <a:latin typeface="Arial" panose="020B0604020202020204" pitchFamily="34" charset="0"/>
              </a:rPr>
              <a:t>Renvoient la position, dans un texte, du premier caractère du texte cherché, à partir de la position de début indiquée. La fonction CHERCHE est insensible à la casse (elle ne fait pas de distinction entre les majuscules et les minuscules) ; la fonction TROUVE est sensible à la casse.</a:t>
            </a:r>
          </a:p>
          <a:p>
            <a:pPr lvl="1"/>
            <a:r>
              <a:rPr lang="fr-FR" sz="1400" b="0" i="0" u="none" strike="noStrike" baseline="0" dirty="0">
                <a:latin typeface="Arial" panose="020B0604020202020204" pitchFamily="34" charset="0"/>
              </a:rPr>
              <a:t>Syntaxe :</a:t>
            </a:r>
          </a:p>
          <a:p>
            <a:pPr lvl="2"/>
            <a:r>
              <a:rPr lang="fr-FR" sz="1200" b="0" i="0" u="none" strike="noStrike" baseline="0" dirty="0">
                <a:latin typeface="Arial" panose="020B0604020202020204" pitchFamily="34" charset="0"/>
              </a:rPr>
              <a:t>=CHERCHE(texte cherché ; texte ; [début])</a:t>
            </a:r>
          </a:p>
          <a:p>
            <a:pPr lvl="2"/>
            <a:r>
              <a:rPr lang="fr-FR" sz="1200" b="0" i="0" u="none" strike="noStrike" baseline="0" dirty="0">
                <a:latin typeface="Arial" panose="020B0604020202020204" pitchFamily="34" charset="0"/>
              </a:rPr>
              <a:t>=TROUVE(texte cherché ; texte ; [début])</a:t>
            </a:r>
          </a:p>
          <a:p>
            <a:pPr lvl="1"/>
            <a:r>
              <a:rPr lang="fr-FR" sz="1400" b="0" i="0" u="none" strike="noStrike" baseline="0" dirty="0">
                <a:latin typeface="Arial" panose="020B0604020202020204" pitchFamily="34" charset="0"/>
              </a:rPr>
              <a:t>Exemple : soit le texte « </a:t>
            </a:r>
            <a:r>
              <a:rPr lang="fr-FR" sz="1400" b="0" i="0" u="none" strike="noStrike" baseline="0" dirty="0" err="1">
                <a:latin typeface="Arial" panose="020B0604020202020204" pitchFamily="34" charset="0"/>
              </a:rPr>
              <a:t>Argentine;Brésil;Venezuela</a:t>
            </a:r>
            <a:r>
              <a:rPr lang="fr-FR" sz="1400" b="0" i="0" u="none" strike="noStrike" baseline="0" dirty="0">
                <a:latin typeface="Arial" panose="020B0604020202020204" pitchFamily="34" charset="0"/>
              </a:rPr>
              <a:t> » dans la cellule A1 ; recherchons</a:t>
            </a:r>
          </a:p>
          <a:p>
            <a:pPr lvl="1"/>
            <a:r>
              <a:rPr lang="fr-FR" sz="1400" b="0" i="0" u="none" strike="noStrike" baseline="0" dirty="0">
                <a:latin typeface="Arial" panose="020B0604020202020204" pitchFamily="34" charset="0"/>
              </a:rPr>
              <a:t>les positions du caractère </a:t>
            </a:r>
            <a:r>
              <a:rPr lang="fr-FR" sz="1400" b="0" i="1" u="none" strike="noStrike" baseline="0" dirty="0">
                <a:latin typeface="Arial,Italic"/>
              </a:rPr>
              <a:t>point-virgule </a:t>
            </a:r>
            <a:r>
              <a:rPr lang="fr-FR" sz="1400" b="0" i="0" u="none" strike="noStrike" baseline="0" dirty="0">
                <a:latin typeface="Arial" panose="020B0604020202020204" pitchFamily="34" charset="0"/>
              </a:rPr>
              <a:t>dans ce texte :</a:t>
            </a:r>
          </a:p>
          <a:p>
            <a:pPr lvl="2"/>
            <a:r>
              <a:rPr lang="fr-FR" sz="1200" b="0" i="0" u="none" strike="noStrike" baseline="0" dirty="0">
                <a:latin typeface="Arial" panose="020B0604020202020204" pitchFamily="34" charset="0"/>
              </a:rPr>
              <a:t>=CHERCHE(";";A1) renvoie 10, soit la position de la première occurrence du </a:t>
            </a:r>
            <a:r>
              <a:rPr lang="fr-FR" sz="1600" b="0" i="0" u="none" strike="noStrike" baseline="0" dirty="0">
                <a:latin typeface="Arial" panose="020B0604020202020204" pitchFamily="34" charset="0"/>
              </a:rPr>
              <a:t>caractère </a:t>
            </a:r>
            <a:r>
              <a:rPr lang="fr-FR" sz="1600" b="0" i="1" u="none" strike="noStrike" baseline="0" dirty="0">
                <a:latin typeface="Arial,Italic"/>
              </a:rPr>
              <a:t>point-virgule </a:t>
            </a:r>
            <a:r>
              <a:rPr lang="fr-FR" sz="1600" b="0" i="0" u="none" strike="noStrike" baseline="0" dirty="0">
                <a:latin typeface="Arial" panose="020B0604020202020204" pitchFamily="34" charset="0"/>
              </a:rPr>
              <a:t>;</a:t>
            </a:r>
          </a:p>
          <a:p>
            <a:pPr lvl="2"/>
            <a:r>
              <a:rPr lang="fr-FR" sz="1200" b="0" i="0" u="none" strike="noStrike" baseline="0" dirty="0">
                <a:latin typeface="Arial" panose="020B0604020202020204" pitchFamily="34" charset="0"/>
              </a:rPr>
              <a:t>=CHERCHE(";";A1;CHERCHE(";";A1)+1) renvoie 17, soit la position de la deuxième </a:t>
            </a:r>
            <a:r>
              <a:rPr lang="fr-FR" sz="1600" b="0" i="0" u="none" strike="noStrike" baseline="0" dirty="0">
                <a:latin typeface="Arial" panose="020B0604020202020204" pitchFamily="34" charset="0"/>
              </a:rPr>
              <a:t>occurrence du caractère </a:t>
            </a:r>
            <a:r>
              <a:rPr lang="fr-FR" sz="1600" b="0" i="1" u="none" strike="noStrike" baseline="0" dirty="0">
                <a:latin typeface="Arial,Italic"/>
              </a:rPr>
              <a:t>point-virgule</a:t>
            </a:r>
            <a:r>
              <a:rPr lang="fr-FR" sz="1600" b="0" i="0" u="none" strike="noStrike" baseline="0" dirty="0">
                <a:latin typeface="Arial" panose="020B0604020202020204" pitchFamily="34" charset="0"/>
              </a:rPr>
              <a:t>.</a:t>
            </a:r>
            <a:endParaRPr lang="fr-FR" sz="2100" dirty="0"/>
          </a:p>
        </p:txBody>
      </p:sp>
      <p:sp>
        <p:nvSpPr>
          <p:cNvPr id="5" name="Espace réservé du numéro de diapositive 4">
            <a:extLst>
              <a:ext uri="{FF2B5EF4-FFF2-40B4-BE49-F238E27FC236}">
                <a16:creationId xmlns:a16="http://schemas.microsoft.com/office/drawing/2014/main" id="{0AF5A76A-32F8-FA3D-2C49-51EFDDA4C4DA}"/>
              </a:ext>
            </a:extLst>
          </p:cNvPr>
          <p:cNvSpPr>
            <a:spLocks noGrp="1"/>
          </p:cNvSpPr>
          <p:nvPr>
            <p:ph type="sldNum" sz="quarter" idx="12"/>
          </p:nvPr>
        </p:nvSpPr>
        <p:spPr/>
        <p:txBody>
          <a:bodyPr/>
          <a:lstStyle/>
          <a:p>
            <a:fld id="{10A07726-B9A2-482C-A292-2DEB698D74B6}" type="slidenum">
              <a:rPr lang="fr-FR" smtClean="0"/>
              <a:t>131</a:t>
            </a:fld>
            <a:endParaRPr lang="fr-FR"/>
          </a:p>
        </p:txBody>
      </p:sp>
    </p:spTree>
    <p:extLst>
      <p:ext uri="{BB962C8B-B14F-4D97-AF65-F5344CB8AC3E}">
        <p14:creationId xmlns:p14="http://schemas.microsoft.com/office/powerpoint/2010/main" val="25368918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FAFC6-E3B2-F0BC-A04B-8BA5D5B72516}"/>
              </a:ext>
            </a:extLst>
          </p:cNvPr>
          <p:cNvSpPr>
            <a:spLocks noGrp="1"/>
          </p:cNvSpPr>
          <p:nvPr>
            <p:ph type="title"/>
          </p:nvPr>
        </p:nvSpPr>
        <p:spPr/>
        <p:txBody>
          <a:bodyPr>
            <a:normAutofit fontScale="90000"/>
          </a:bodyPr>
          <a:lstStyle/>
          <a:p>
            <a:r>
              <a:rPr lang="fr-FR" sz="4000" b="1" i="0" u="none" strike="noStrike" baseline="0" dirty="0">
                <a:latin typeface="Arial,Bold"/>
              </a:rPr>
              <a:t>Les fonctions de texte</a:t>
            </a:r>
            <a:endParaRPr lang="fr-FR" dirty="0"/>
          </a:p>
        </p:txBody>
      </p:sp>
      <p:sp>
        <p:nvSpPr>
          <p:cNvPr id="3" name="Espace réservé de la date 2">
            <a:extLst>
              <a:ext uri="{FF2B5EF4-FFF2-40B4-BE49-F238E27FC236}">
                <a16:creationId xmlns:a16="http://schemas.microsoft.com/office/drawing/2014/main" id="{E15CD301-7420-F7EA-53CA-B894032F87FF}"/>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35B60B8F-6B6F-E715-E782-C7CCCD69F18B}"/>
              </a:ext>
            </a:extLst>
          </p:cNvPr>
          <p:cNvSpPr>
            <a:spLocks noGrp="1"/>
          </p:cNvSpPr>
          <p:nvPr>
            <p:ph sz="quarter" idx="1"/>
          </p:nvPr>
        </p:nvSpPr>
        <p:spPr>
          <a:xfrm>
            <a:off x="395536" y="1196752"/>
            <a:ext cx="8291264" cy="5184576"/>
          </a:xfrm>
        </p:spPr>
        <p:txBody>
          <a:bodyPr>
            <a:normAutofit lnSpcReduction="10000"/>
          </a:bodyPr>
          <a:lstStyle/>
          <a:p>
            <a:pPr algn="l"/>
            <a:r>
              <a:rPr lang="fr-FR" sz="2000" b="1" i="0" u="none" strike="noStrike" baseline="0" dirty="0">
                <a:latin typeface="Arial,Bold"/>
              </a:rPr>
              <a:t>Extraction d’une chaîne de caractères</a:t>
            </a:r>
          </a:p>
          <a:p>
            <a:pPr lvl="1"/>
            <a:r>
              <a:rPr lang="fr-FR" sz="1800" b="1" dirty="0">
                <a:solidFill>
                  <a:srgbClr val="C00000"/>
                </a:solidFill>
                <a:latin typeface="Arial" panose="020B0604020202020204" pitchFamily="34" charset="0"/>
              </a:rPr>
              <a:t>GAUCHE</a:t>
            </a:r>
            <a:r>
              <a:rPr lang="fr-FR" sz="1800" b="0" i="0" u="none" strike="noStrike" baseline="0" dirty="0">
                <a:latin typeface="Arial" panose="020B0604020202020204" pitchFamily="34" charset="0"/>
              </a:rPr>
              <a:t> et </a:t>
            </a:r>
            <a:r>
              <a:rPr lang="fr-FR" sz="1800" b="1" i="0" u="none" strike="noStrike" baseline="0" dirty="0">
                <a:solidFill>
                  <a:srgbClr val="C00000"/>
                </a:solidFill>
                <a:latin typeface="Arial" panose="020B0604020202020204" pitchFamily="34" charset="0"/>
              </a:rPr>
              <a:t>DROITE</a:t>
            </a:r>
          </a:p>
          <a:p>
            <a:pPr lvl="2"/>
            <a:r>
              <a:rPr lang="fr-FR" sz="1400" b="0" i="0" u="none" strike="noStrike" baseline="0" dirty="0">
                <a:latin typeface="Arial" panose="020B0604020202020204" pitchFamily="34" charset="0"/>
              </a:rPr>
              <a:t>Renvoient respectivement les </a:t>
            </a:r>
            <a:r>
              <a:rPr lang="fr-FR" sz="1400" b="0" i="1" u="none" strike="noStrike" baseline="0" dirty="0">
                <a:latin typeface="Arial,Italic"/>
              </a:rPr>
              <a:t>n </a:t>
            </a:r>
            <a:r>
              <a:rPr lang="fr-FR" sz="1400" b="0" i="0" u="none" strike="noStrike" baseline="0" dirty="0">
                <a:latin typeface="Arial" panose="020B0604020202020204" pitchFamily="34" charset="0"/>
              </a:rPr>
              <a:t>premiers caractères ou les </a:t>
            </a:r>
            <a:r>
              <a:rPr lang="fr-FR" sz="1400" b="0" i="1" u="none" strike="noStrike" baseline="0" dirty="0">
                <a:latin typeface="Arial,Italic"/>
              </a:rPr>
              <a:t>n </a:t>
            </a:r>
            <a:r>
              <a:rPr lang="fr-FR" sz="1400" b="0" i="0" u="none" strike="noStrike" baseline="0" dirty="0">
                <a:latin typeface="Arial" panose="020B0604020202020204" pitchFamily="34" charset="0"/>
              </a:rPr>
              <a:t>derniers caractères d’une chaîne de  caractères.</a:t>
            </a:r>
          </a:p>
          <a:p>
            <a:pPr lvl="2"/>
            <a:r>
              <a:rPr lang="fr-FR" sz="1400" b="0" i="0" u="none" strike="noStrike" baseline="0" dirty="0">
                <a:latin typeface="Arial" panose="020B0604020202020204" pitchFamily="34" charset="0"/>
              </a:rPr>
              <a:t>Exemples :</a:t>
            </a:r>
          </a:p>
          <a:p>
            <a:pPr lvl="3"/>
            <a:r>
              <a:rPr lang="fr-FR" sz="1400" b="0" i="0" u="none" strike="noStrike" baseline="0" dirty="0">
                <a:latin typeface="Arial" panose="020B0604020202020204" pitchFamily="34" charset="0"/>
              </a:rPr>
              <a:t>=GAUCHE("Bonjour";3) renvoie « Bon » ;</a:t>
            </a:r>
          </a:p>
          <a:p>
            <a:pPr lvl="3"/>
            <a:r>
              <a:rPr lang="fr-FR" sz="1400" b="0" i="0" u="none" strike="noStrike" baseline="0" dirty="0">
                <a:latin typeface="Arial" panose="020B0604020202020204" pitchFamily="34" charset="0"/>
              </a:rPr>
              <a:t>=DROITE ("Bonjour";4) renvoie « jour ».</a:t>
            </a:r>
          </a:p>
          <a:p>
            <a:pPr lvl="2"/>
            <a:r>
              <a:rPr lang="fr-FR" sz="1400" b="0" i="0" u="none" strike="noStrike" baseline="0" dirty="0">
                <a:latin typeface="Arial" panose="020B0604020202020204" pitchFamily="34" charset="0"/>
              </a:rPr>
              <a:t>Soit le texte « </a:t>
            </a:r>
            <a:r>
              <a:rPr lang="fr-FR" sz="1400" b="0" i="0" u="none" strike="noStrike" baseline="0" dirty="0" err="1">
                <a:latin typeface="Arial" panose="020B0604020202020204" pitchFamily="34" charset="0"/>
              </a:rPr>
              <a:t>Argentine;Brésil;Venezuela</a:t>
            </a:r>
            <a:r>
              <a:rPr lang="fr-FR" sz="1400" b="0" i="0" u="none" strike="noStrike" baseline="0" dirty="0">
                <a:latin typeface="Arial" panose="020B0604020202020204" pitchFamily="34" charset="0"/>
              </a:rPr>
              <a:t> » dans la cellule A1 :</a:t>
            </a:r>
          </a:p>
          <a:p>
            <a:pPr lvl="2"/>
            <a:r>
              <a:rPr lang="fr-FR" sz="1400" b="0" i="0" u="none" strike="noStrike" baseline="0" dirty="0">
                <a:latin typeface="Arial" panose="020B0604020202020204" pitchFamily="34" charset="0"/>
              </a:rPr>
              <a:t>=GAUCHE(A1;CHERCHE(";";A1)-1) renvoie « Argentine » ;</a:t>
            </a:r>
          </a:p>
          <a:p>
            <a:pPr lvl="2"/>
            <a:r>
              <a:rPr lang="fr-FR" sz="1400" b="0" i="0" u="none" strike="noStrike" baseline="0" dirty="0">
                <a:latin typeface="Arial" panose="020B0604020202020204" pitchFamily="34" charset="0"/>
              </a:rPr>
              <a:t>=DROITE(A1;NBCAR(A1)-CHERCHE(";";A1;CHERCHE(";";A1)+1)) renvoie « Venezuela ».</a:t>
            </a:r>
          </a:p>
          <a:p>
            <a:pPr lvl="1"/>
            <a:r>
              <a:rPr lang="fr-FR" sz="1800" b="1" dirty="0">
                <a:solidFill>
                  <a:srgbClr val="C00000"/>
                </a:solidFill>
                <a:latin typeface="Arial" panose="020B0604020202020204" pitchFamily="34" charset="0"/>
              </a:rPr>
              <a:t>STXT</a:t>
            </a:r>
            <a:r>
              <a:rPr lang="fr-FR" sz="1800" b="0" i="0" u="none" strike="noStrike" baseline="0" dirty="0">
                <a:latin typeface="Arial" panose="020B0604020202020204" pitchFamily="34" charset="0"/>
              </a:rPr>
              <a:t> Permet d’extraire une sous-chaîne de caractères à partir de la position de début indiquée.</a:t>
            </a:r>
          </a:p>
          <a:p>
            <a:pPr lvl="2"/>
            <a:r>
              <a:rPr lang="fr-FR" sz="1400" b="0" i="0" u="none" strike="noStrike" baseline="0" dirty="0">
                <a:latin typeface="Arial" panose="020B0604020202020204" pitchFamily="34" charset="0"/>
              </a:rPr>
              <a:t>Syntaxe : STXT(texte ; début ; nombre de caractères à extraire)</a:t>
            </a:r>
          </a:p>
          <a:p>
            <a:pPr lvl="2"/>
            <a:r>
              <a:rPr lang="fr-FR" sz="1400" b="0" i="0" u="none" strike="noStrike" baseline="0" dirty="0">
                <a:latin typeface="Arial" panose="020B0604020202020204" pitchFamily="34" charset="0"/>
              </a:rPr>
              <a:t>Exemple : soit le texte « </a:t>
            </a:r>
            <a:r>
              <a:rPr lang="fr-FR" sz="1400" b="0" i="0" u="none" strike="noStrike" baseline="0" dirty="0" err="1">
                <a:latin typeface="Arial" panose="020B0604020202020204" pitchFamily="34" charset="0"/>
              </a:rPr>
              <a:t>Argentine;Brésil;Venezuela</a:t>
            </a:r>
            <a:r>
              <a:rPr lang="fr-FR" sz="1400" b="0" i="0" u="none" strike="noStrike" baseline="0" dirty="0">
                <a:latin typeface="Arial" panose="020B0604020202020204" pitchFamily="34" charset="0"/>
              </a:rPr>
              <a:t> » dans la cellule A1, la formule suivante permet d’extraire « Brésil » : </a:t>
            </a:r>
          </a:p>
          <a:p>
            <a:pPr lvl="3"/>
            <a:r>
              <a:rPr lang="fr-FR" sz="1400" b="0" i="0" u="none" strike="noStrike" baseline="0" dirty="0">
                <a:latin typeface="Arial" panose="020B0604020202020204" pitchFamily="34" charset="0"/>
              </a:rPr>
              <a:t>=STXT(A1;11;6)</a:t>
            </a:r>
          </a:p>
          <a:p>
            <a:pPr lvl="1"/>
            <a:r>
              <a:rPr lang="fr-FR" sz="1800" b="0" i="0" u="none" strike="noStrike" baseline="0" dirty="0">
                <a:latin typeface="Arial" panose="020B0604020202020204" pitchFamily="34" charset="0"/>
              </a:rPr>
              <a:t>ou bien, en recherchant la position des séparateurs « ; » :</a:t>
            </a:r>
          </a:p>
          <a:p>
            <a:pPr lvl="3"/>
            <a:r>
              <a:rPr lang="fr-FR" sz="1400" b="0" i="0" u="none" strike="noStrike" baseline="0" dirty="0">
                <a:latin typeface="Arial" panose="020B0604020202020204" pitchFamily="34" charset="0"/>
              </a:rPr>
              <a:t>=STXT(A1;CHERCHE(";";A1)+1;CHERCHE(";";A1;CHERCHE(";";A1)+1)- </a:t>
            </a:r>
            <a:r>
              <a:rPr lang="fr-FR" sz="1800" b="0" i="0" u="none" strike="noStrike" baseline="0" dirty="0">
                <a:latin typeface="Arial" panose="020B0604020202020204" pitchFamily="34" charset="0"/>
              </a:rPr>
              <a:t>CHERCHE(";";A1)-1)</a:t>
            </a:r>
            <a:endParaRPr lang="fr-FR" sz="2400" dirty="0"/>
          </a:p>
        </p:txBody>
      </p:sp>
      <p:sp>
        <p:nvSpPr>
          <p:cNvPr id="5" name="Espace réservé du numéro de diapositive 4">
            <a:extLst>
              <a:ext uri="{FF2B5EF4-FFF2-40B4-BE49-F238E27FC236}">
                <a16:creationId xmlns:a16="http://schemas.microsoft.com/office/drawing/2014/main" id="{FC141D90-0002-2192-2023-177322C8CE25}"/>
              </a:ext>
            </a:extLst>
          </p:cNvPr>
          <p:cNvSpPr>
            <a:spLocks noGrp="1"/>
          </p:cNvSpPr>
          <p:nvPr>
            <p:ph type="sldNum" sz="quarter" idx="12"/>
          </p:nvPr>
        </p:nvSpPr>
        <p:spPr/>
        <p:txBody>
          <a:bodyPr/>
          <a:lstStyle/>
          <a:p>
            <a:fld id="{10A07726-B9A2-482C-A292-2DEB698D74B6}" type="slidenum">
              <a:rPr lang="fr-FR" smtClean="0"/>
              <a:t>132</a:t>
            </a:fld>
            <a:endParaRPr lang="fr-FR"/>
          </a:p>
        </p:txBody>
      </p:sp>
    </p:spTree>
    <p:extLst>
      <p:ext uri="{BB962C8B-B14F-4D97-AF65-F5344CB8AC3E}">
        <p14:creationId xmlns:p14="http://schemas.microsoft.com/office/powerpoint/2010/main" val="27756455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9195D-2CD7-5254-51FF-AE3A6C38874D}"/>
              </a:ext>
            </a:extLst>
          </p:cNvPr>
          <p:cNvSpPr>
            <a:spLocks noGrp="1"/>
          </p:cNvSpPr>
          <p:nvPr>
            <p:ph type="title"/>
          </p:nvPr>
        </p:nvSpPr>
        <p:spPr/>
        <p:txBody>
          <a:bodyPr>
            <a:normAutofit fontScale="90000"/>
          </a:bodyPr>
          <a:lstStyle/>
          <a:p>
            <a:r>
              <a:rPr lang="fr-FR" sz="4000" b="1" i="0" u="none" strike="noStrike" baseline="0" dirty="0">
                <a:latin typeface="Arial,Bold"/>
              </a:rPr>
              <a:t>Les fonctions de texte</a:t>
            </a:r>
            <a:endParaRPr lang="fr-FR" dirty="0"/>
          </a:p>
        </p:txBody>
      </p:sp>
      <p:sp>
        <p:nvSpPr>
          <p:cNvPr id="3" name="Espace réservé de la date 2">
            <a:extLst>
              <a:ext uri="{FF2B5EF4-FFF2-40B4-BE49-F238E27FC236}">
                <a16:creationId xmlns:a16="http://schemas.microsoft.com/office/drawing/2014/main" id="{0CFB8DA0-695A-040C-AAE3-B289D8CE379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F14197CF-97D3-3809-BA3B-9E2211C6C72B}"/>
              </a:ext>
            </a:extLst>
          </p:cNvPr>
          <p:cNvSpPr>
            <a:spLocks noGrp="1"/>
          </p:cNvSpPr>
          <p:nvPr>
            <p:ph sz="quarter" idx="1"/>
          </p:nvPr>
        </p:nvSpPr>
        <p:spPr/>
        <p:txBody>
          <a:bodyPr>
            <a:normAutofit lnSpcReduction="10000"/>
          </a:bodyPr>
          <a:lstStyle/>
          <a:p>
            <a:r>
              <a:rPr lang="fr-FR" sz="1800" b="1" i="0" u="none" strike="noStrike" baseline="0" dirty="0">
                <a:latin typeface="Arial,Bold"/>
              </a:rPr>
              <a:t>Concaténation de chaînes de caractères</a:t>
            </a:r>
          </a:p>
          <a:p>
            <a:pPr lvl="1"/>
            <a:r>
              <a:rPr lang="fr-FR" sz="1600" b="0" i="0" u="none" strike="noStrike" baseline="0" dirty="0">
                <a:latin typeface="Arial" panose="020B0604020202020204" pitchFamily="34" charset="0"/>
              </a:rPr>
              <a:t>=</a:t>
            </a:r>
            <a:r>
              <a:rPr lang="fr-FR" sz="1600" b="1" i="0" u="none" strike="noStrike" baseline="0" dirty="0">
                <a:solidFill>
                  <a:srgbClr val="C00000"/>
                </a:solidFill>
                <a:latin typeface="Arial" panose="020B0604020202020204" pitchFamily="34" charset="0"/>
              </a:rPr>
              <a:t>CONCATENER</a:t>
            </a:r>
            <a:r>
              <a:rPr lang="fr-FR" sz="1600" b="0" i="0" u="none" strike="noStrike" baseline="0" dirty="0">
                <a:latin typeface="Arial" panose="020B0604020202020204" pitchFamily="34" charset="0"/>
              </a:rPr>
              <a:t>("Dupont";", ";"Pierre") renvoie « Pierre, Dupont ».</a:t>
            </a:r>
          </a:p>
          <a:p>
            <a:pPr lvl="2"/>
            <a:r>
              <a:rPr lang="fr-FR" sz="1200" b="0" i="0" u="none" strike="noStrike" baseline="0" dirty="0">
                <a:latin typeface="Arial" panose="020B0604020202020204" pitchFamily="34" charset="0"/>
              </a:rPr>
              <a:t>On peut aussi utiliser le caractère « &amp; » : ="Dupont"&amp;", "&amp;"Pierre" renvoie « Dupont, Pierre ».</a:t>
            </a:r>
          </a:p>
          <a:p>
            <a:r>
              <a:rPr lang="fr-FR" sz="1800" b="1" i="0" u="none" strike="noStrike" baseline="0" dirty="0">
                <a:latin typeface="Arial,Bold"/>
              </a:rPr>
              <a:t>Conversion en majuscules et en minuscules</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MAJUSCULE</a:t>
            </a:r>
            <a:r>
              <a:rPr lang="fr-FR" sz="1600" b="0" i="0" u="none" strike="noStrike" baseline="0" dirty="0">
                <a:latin typeface="Arial" panose="020B0604020202020204" pitchFamily="34" charset="0"/>
              </a:rPr>
              <a:t>("Argentine, Brésil, Venezuela")</a:t>
            </a:r>
          </a:p>
          <a:p>
            <a:pPr lvl="2"/>
            <a:r>
              <a:rPr lang="fr-FR" sz="1200" b="0" i="0" u="none" strike="noStrike" baseline="0" dirty="0">
                <a:latin typeface="Arial" panose="020B0604020202020204" pitchFamily="34" charset="0"/>
              </a:rPr>
              <a:t>renvoie « ARGENTINE, BRÉSIL, VENEZUELA » ;</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MINUSCULE</a:t>
            </a:r>
            <a:r>
              <a:rPr lang="fr-FR" sz="1600" b="0" i="0" u="none" strike="noStrike" baseline="0" dirty="0">
                <a:latin typeface="Arial" panose="020B0604020202020204" pitchFamily="34" charset="0"/>
              </a:rPr>
              <a:t>("ARGENTINE, BRÉSIL, VENEZUELA")</a:t>
            </a:r>
          </a:p>
          <a:p>
            <a:pPr lvl="2"/>
            <a:r>
              <a:rPr lang="fr-FR" sz="1200" b="0" i="0" u="none" strike="noStrike" baseline="0" dirty="0">
                <a:latin typeface="Arial" panose="020B0604020202020204" pitchFamily="34" charset="0"/>
              </a:rPr>
              <a:t>renvoie « argentine, brésil, </a:t>
            </a:r>
            <a:r>
              <a:rPr lang="fr-FR" sz="1200" b="0" i="0" u="none" strike="noStrike" baseline="0" dirty="0" err="1">
                <a:latin typeface="Arial" panose="020B0604020202020204" pitchFamily="34" charset="0"/>
              </a:rPr>
              <a:t>venezuela</a:t>
            </a:r>
            <a:r>
              <a:rPr lang="fr-FR" sz="1200" b="0" i="0" u="none" strike="noStrike" baseline="0" dirty="0">
                <a:latin typeface="Arial" panose="020B0604020202020204" pitchFamily="34" charset="0"/>
              </a:rPr>
              <a:t> » ;</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NOMPROPRE</a:t>
            </a:r>
            <a:r>
              <a:rPr lang="fr-FR" sz="1600" b="0" i="0" u="none" strike="noStrike" baseline="0" dirty="0">
                <a:latin typeface="Arial" panose="020B0604020202020204" pitchFamily="34" charset="0"/>
              </a:rPr>
              <a:t>("ARGENTINE, BRÉSIL, VENEZUELA") ou</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NOMPROPRE</a:t>
            </a:r>
            <a:r>
              <a:rPr lang="fr-FR" sz="1600" b="0" i="0" u="none" strike="noStrike" baseline="0" dirty="0">
                <a:latin typeface="Arial" panose="020B0604020202020204" pitchFamily="34" charset="0"/>
              </a:rPr>
              <a:t>("argentine, brésil, </a:t>
            </a:r>
            <a:r>
              <a:rPr lang="fr-FR" sz="1600" b="0" i="0" u="none" strike="noStrike" baseline="0" dirty="0" err="1">
                <a:latin typeface="Arial" panose="020B0604020202020204" pitchFamily="34" charset="0"/>
              </a:rPr>
              <a:t>venezuela</a:t>
            </a:r>
            <a:r>
              <a:rPr lang="fr-FR" sz="1600" b="0" i="0" u="none" strike="noStrike" baseline="0" dirty="0">
                <a:latin typeface="Arial" panose="020B0604020202020204" pitchFamily="34" charset="0"/>
              </a:rPr>
              <a:t>")</a:t>
            </a:r>
          </a:p>
          <a:p>
            <a:pPr lvl="2"/>
            <a:r>
              <a:rPr lang="fr-FR" sz="1200" b="0" i="0" u="none" strike="noStrike" baseline="0" dirty="0">
                <a:latin typeface="Arial" panose="020B0604020202020204" pitchFamily="34" charset="0"/>
              </a:rPr>
              <a:t>renvoient « Argentine, Brésil, Venezuela ».</a:t>
            </a:r>
          </a:p>
          <a:p>
            <a:pPr algn="l"/>
            <a:r>
              <a:rPr lang="fr-FR" sz="1800" b="1" i="0" u="none" strike="noStrike" baseline="0" dirty="0">
                <a:latin typeface="Arial,Bold"/>
              </a:rPr>
              <a:t>Nettoyage de texte</a:t>
            </a:r>
          </a:p>
          <a:p>
            <a:pPr lvl="1"/>
            <a:r>
              <a:rPr lang="fr-FR" sz="1600" b="1" dirty="0">
                <a:solidFill>
                  <a:srgbClr val="C00000"/>
                </a:solidFill>
                <a:latin typeface="Arial" panose="020B0604020202020204" pitchFamily="34" charset="0"/>
              </a:rPr>
              <a:t>EPURAGE</a:t>
            </a:r>
            <a:r>
              <a:rPr lang="fr-FR" sz="1600" b="0" i="0" u="none" strike="noStrike" baseline="0" dirty="0">
                <a:latin typeface="Arial" panose="020B0604020202020204" pitchFamily="34" charset="0"/>
              </a:rPr>
              <a:t> </a:t>
            </a:r>
          </a:p>
          <a:p>
            <a:pPr lvl="2"/>
            <a:r>
              <a:rPr lang="fr-FR" sz="1200" b="0" i="0" u="none" strike="noStrike" baseline="0" dirty="0">
                <a:latin typeface="Arial" panose="020B0604020202020204" pitchFamily="34" charset="0"/>
              </a:rPr>
              <a:t>Supprime les caractères de contrôle éventuellement présents dans une chaîne de caractères : retour-chariot, saut de ligne, etc.</a:t>
            </a:r>
          </a:p>
          <a:p>
            <a:pPr lvl="1"/>
            <a:r>
              <a:rPr lang="fr-FR" sz="1600" b="1" dirty="0">
                <a:solidFill>
                  <a:srgbClr val="C00000"/>
                </a:solidFill>
                <a:latin typeface="Arial" panose="020B0604020202020204" pitchFamily="34" charset="0"/>
              </a:rPr>
              <a:t>SUPPRESPACE</a:t>
            </a:r>
            <a:r>
              <a:rPr lang="fr-FR" sz="1600" b="0" i="0" u="none" strike="noStrike" baseline="0" dirty="0">
                <a:latin typeface="Arial" panose="020B0604020202020204" pitchFamily="34" charset="0"/>
              </a:rPr>
              <a:t> </a:t>
            </a:r>
          </a:p>
          <a:p>
            <a:pPr lvl="2"/>
            <a:r>
              <a:rPr lang="fr-FR" sz="1400" b="0" i="0" u="none" strike="noStrike" baseline="0" dirty="0">
                <a:latin typeface="Arial" panose="020B0604020202020204" pitchFamily="34" charset="0"/>
              </a:rPr>
              <a:t>Supprime les espaces multiples à l’intérieur d’un texte, ainsi que les espaces en début et en fin de texte.</a:t>
            </a:r>
            <a:endParaRPr lang="fr-FR" dirty="0"/>
          </a:p>
        </p:txBody>
      </p:sp>
      <p:sp>
        <p:nvSpPr>
          <p:cNvPr id="5" name="Espace réservé du numéro de diapositive 4">
            <a:extLst>
              <a:ext uri="{FF2B5EF4-FFF2-40B4-BE49-F238E27FC236}">
                <a16:creationId xmlns:a16="http://schemas.microsoft.com/office/drawing/2014/main" id="{C6BCB489-EE8A-77AB-CECD-3EC5FDC99F8D}"/>
              </a:ext>
            </a:extLst>
          </p:cNvPr>
          <p:cNvSpPr>
            <a:spLocks noGrp="1"/>
          </p:cNvSpPr>
          <p:nvPr>
            <p:ph type="sldNum" sz="quarter" idx="12"/>
          </p:nvPr>
        </p:nvSpPr>
        <p:spPr/>
        <p:txBody>
          <a:bodyPr/>
          <a:lstStyle/>
          <a:p>
            <a:fld id="{10A07726-B9A2-482C-A292-2DEB698D74B6}" type="slidenum">
              <a:rPr lang="fr-FR" smtClean="0"/>
              <a:t>133</a:t>
            </a:fld>
            <a:endParaRPr lang="fr-FR"/>
          </a:p>
        </p:txBody>
      </p:sp>
    </p:spTree>
    <p:extLst>
      <p:ext uri="{BB962C8B-B14F-4D97-AF65-F5344CB8AC3E}">
        <p14:creationId xmlns:p14="http://schemas.microsoft.com/office/powerpoint/2010/main" val="33405959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1719D-6715-4988-8970-7042D8487414}"/>
              </a:ext>
            </a:extLst>
          </p:cNvPr>
          <p:cNvSpPr>
            <a:spLocks noGrp="1"/>
          </p:cNvSpPr>
          <p:nvPr>
            <p:ph type="title"/>
          </p:nvPr>
        </p:nvSpPr>
        <p:spPr/>
        <p:txBody>
          <a:bodyPr>
            <a:normAutofit fontScale="90000"/>
          </a:bodyPr>
          <a:lstStyle/>
          <a:p>
            <a:r>
              <a:rPr lang="fr-FR" sz="4000" b="1" i="0" u="none" strike="noStrike" baseline="0" dirty="0">
                <a:latin typeface="Arial,Bold"/>
              </a:rPr>
              <a:t>Les fonctions de texte</a:t>
            </a:r>
            <a:endParaRPr lang="fr-FR" dirty="0"/>
          </a:p>
        </p:txBody>
      </p:sp>
      <p:sp>
        <p:nvSpPr>
          <p:cNvPr id="3" name="Espace réservé de la date 2">
            <a:extLst>
              <a:ext uri="{FF2B5EF4-FFF2-40B4-BE49-F238E27FC236}">
                <a16:creationId xmlns:a16="http://schemas.microsoft.com/office/drawing/2014/main" id="{C83213F8-237C-E148-2C7B-702BFB55FD06}"/>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A328C692-E857-280B-BBB4-880276FC8EF6}"/>
              </a:ext>
            </a:extLst>
          </p:cNvPr>
          <p:cNvSpPr>
            <a:spLocks noGrp="1"/>
          </p:cNvSpPr>
          <p:nvPr>
            <p:ph sz="quarter" idx="1"/>
          </p:nvPr>
        </p:nvSpPr>
        <p:spPr/>
        <p:txBody>
          <a:bodyPr>
            <a:normAutofit/>
          </a:bodyPr>
          <a:lstStyle/>
          <a:p>
            <a:pPr algn="l"/>
            <a:r>
              <a:rPr lang="fr-FR" sz="1800" b="1" i="0" u="none" strike="noStrike" baseline="0" dirty="0">
                <a:latin typeface="Arial,Bold"/>
              </a:rPr>
              <a:t>Recherche et remplacement de chaînes de caractères</a:t>
            </a:r>
          </a:p>
          <a:p>
            <a:pPr lvl="1"/>
            <a:r>
              <a:rPr lang="fr-FR" sz="1600" b="1" i="0" u="none" strike="noStrike" baseline="0" dirty="0">
                <a:solidFill>
                  <a:srgbClr val="C00000"/>
                </a:solidFill>
                <a:latin typeface="Arial" panose="020B0604020202020204" pitchFamily="34" charset="0"/>
              </a:rPr>
              <a:t>SUBSTITUE</a:t>
            </a:r>
          </a:p>
          <a:p>
            <a:pPr lvl="2"/>
            <a:r>
              <a:rPr lang="fr-FR" sz="1600" dirty="0">
                <a:latin typeface="Arial" panose="020B0604020202020204" pitchFamily="34" charset="0"/>
              </a:rPr>
              <a:t>Permet rechercher toutes les occurrences d’une chaîne de caractères dans un texte et de les remplacer par une autre ; il est possible d’indiquer la position de départ.</a:t>
            </a:r>
          </a:p>
          <a:p>
            <a:pPr lvl="1"/>
            <a:r>
              <a:rPr lang="fr-FR" sz="1600" b="1" dirty="0">
                <a:solidFill>
                  <a:srgbClr val="C00000"/>
                </a:solidFill>
                <a:latin typeface="Arial" panose="020B0604020202020204" pitchFamily="34" charset="0"/>
              </a:rPr>
              <a:t>RECHERCHER</a:t>
            </a:r>
          </a:p>
          <a:p>
            <a:pPr lvl="2"/>
            <a:r>
              <a:rPr lang="fr-FR" sz="1600" dirty="0">
                <a:latin typeface="Arial" panose="020B0604020202020204" pitchFamily="34" charset="0"/>
              </a:rPr>
              <a:t>Permet de remplacer une chaîne de caractère par une autre en indiquant la position de départ et le </a:t>
            </a:r>
            <a:r>
              <a:rPr lang="fr-FR" sz="1600" b="0" i="0" u="none" strike="noStrike" baseline="0" dirty="0">
                <a:latin typeface="Arial" panose="020B0604020202020204" pitchFamily="34" charset="0"/>
              </a:rPr>
              <a:t>nombre de caractères à remplacer.</a:t>
            </a:r>
          </a:p>
          <a:p>
            <a:r>
              <a:rPr lang="fr-FR" sz="1800" b="0" i="0" u="none" strike="noStrike" baseline="0" dirty="0">
                <a:latin typeface="Arial" panose="020B0604020202020204" pitchFamily="34" charset="0"/>
              </a:rPr>
              <a:t>Exemple : soit le texte « Nous vous prions d’agréer, Monsieur, l’expression de nos salutations les plus </a:t>
            </a:r>
            <a:r>
              <a:rPr lang="fr-FR" sz="2200" b="0" i="0" u="none" strike="noStrike" baseline="0" dirty="0">
                <a:latin typeface="Arial" panose="020B0604020202020204" pitchFamily="34" charset="0"/>
              </a:rPr>
              <a:t>distinguées » dans la cellule A1 :</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SUBSTITUE</a:t>
            </a:r>
            <a:r>
              <a:rPr lang="fr-FR" sz="1600" b="0" i="0" u="none" strike="noStrike" baseline="0" dirty="0">
                <a:latin typeface="Arial" panose="020B0604020202020204" pitchFamily="34" charset="0"/>
              </a:rPr>
              <a:t>(A1;"Monsieur";"Madame")</a:t>
            </a:r>
          </a:p>
          <a:p>
            <a:pPr lvl="2"/>
            <a:r>
              <a:rPr lang="fr-FR" sz="1200" b="0" i="0" u="none" strike="noStrike" baseline="0" dirty="0">
                <a:latin typeface="Arial" panose="020B0604020202020204" pitchFamily="34" charset="0"/>
              </a:rPr>
              <a:t>permet de remplacer toutes les occurrences de « Monsieur » par « Madame » ;</a:t>
            </a:r>
          </a:p>
          <a:p>
            <a:pPr lvl="1"/>
            <a:r>
              <a:rPr lang="fr-FR" sz="1600" b="0" i="0" u="none" strike="noStrike" baseline="0" dirty="0">
                <a:latin typeface="Arial" panose="020B0604020202020204" pitchFamily="34" charset="0"/>
              </a:rPr>
              <a:t>=</a:t>
            </a:r>
            <a:r>
              <a:rPr lang="fr-FR" sz="1600" b="1" dirty="0">
                <a:solidFill>
                  <a:srgbClr val="C00000"/>
                </a:solidFill>
                <a:latin typeface="Arial" panose="020B0604020202020204" pitchFamily="34" charset="0"/>
              </a:rPr>
              <a:t>REMPLACER</a:t>
            </a:r>
            <a:r>
              <a:rPr lang="fr-FR" sz="1600" b="0" i="0" u="none" strike="noStrike" baseline="0" dirty="0">
                <a:latin typeface="Arial" panose="020B0604020202020204" pitchFamily="34" charset="0"/>
              </a:rPr>
              <a:t>(Q1;CHERCHE("Monsieur";A1);NBCAR("Monsieur");"Madame")</a:t>
            </a:r>
          </a:p>
          <a:p>
            <a:pPr lvl="2"/>
            <a:r>
              <a:rPr lang="fr-FR" sz="1200" b="0" i="0" u="none" strike="noStrike" baseline="0" dirty="0">
                <a:latin typeface="Arial" panose="020B0604020202020204" pitchFamily="34" charset="0"/>
              </a:rPr>
              <a:t>permet de remplacer la première occurrence de « Monsieur » par « Madame ».</a:t>
            </a:r>
            <a:endParaRPr lang="fr-FR" dirty="0"/>
          </a:p>
        </p:txBody>
      </p:sp>
      <p:sp>
        <p:nvSpPr>
          <p:cNvPr id="5" name="Espace réservé du numéro de diapositive 4">
            <a:extLst>
              <a:ext uri="{FF2B5EF4-FFF2-40B4-BE49-F238E27FC236}">
                <a16:creationId xmlns:a16="http://schemas.microsoft.com/office/drawing/2014/main" id="{E9E9D20C-9EA6-68BB-F0FE-278C3A14BF09}"/>
              </a:ext>
            </a:extLst>
          </p:cNvPr>
          <p:cNvSpPr>
            <a:spLocks noGrp="1"/>
          </p:cNvSpPr>
          <p:nvPr>
            <p:ph type="sldNum" sz="quarter" idx="12"/>
          </p:nvPr>
        </p:nvSpPr>
        <p:spPr/>
        <p:txBody>
          <a:bodyPr/>
          <a:lstStyle/>
          <a:p>
            <a:fld id="{10A07726-B9A2-482C-A292-2DEB698D74B6}" type="slidenum">
              <a:rPr lang="fr-FR" smtClean="0"/>
              <a:t>134</a:t>
            </a:fld>
            <a:endParaRPr lang="fr-FR"/>
          </a:p>
        </p:txBody>
      </p:sp>
    </p:spTree>
    <p:extLst>
      <p:ext uri="{BB962C8B-B14F-4D97-AF65-F5344CB8AC3E}">
        <p14:creationId xmlns:p14="http://schemas.microsoft.com/office/powerpoint/2010/main" val="6669529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46D3A-EAEB-1848-8BC3-6953D2CF0E54}"/>
              </a:ext>
            </a:extLst>
          </p:cNvPr>
          <p:cNvSpPr>
            <a:spLocks noGrp="1"/>
          </p:cNvSpPr>
          <p:nvPr>
            <p:ph type="title"/>
          </p:nvPr>
        </p:nvSpPr>
        <p:spPr/>
        <p:txBody>
          <a:bodyPr>
            <a:normAutofit fontScale="90000"/>
          </a:bodyPr>
          <a:lstStyle/>
          <a:p>
            <a:r>
              <a:rPr lang="fr-FR" sz="4000" b="1" i="0" u="none" strike="noStrike" baseline="0" dirty="0">
                <a:latin typeface="Arial,Bold"/>
              </a:rPr>
              <a:t>Les fonctions de texte</a:t>
            </a:r>
            <a:endParaRPr lang="fr-FR" dirty="0"/>
          </a:p>
        </p:txBody>
      </p:sp>
      <p:sp>
        <p:nvSpPr>
          <p:cNvPr id="3" name="Espace réservé de la date 2">
            <a:extLst>
              <a:ext uri="{FF2B5EF4-FFF2-40B4-BE49-F238E27FC236}">
                <a16:creationId xmlns:a16="http://schemas.microsoft.com/office/drawing/2014/main" id="{0CB55A74-8BA1-76C3-C173-EF09942750B5}"/>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1F2387AD-C60F-5E28-6643-E95F05DD4DD5}"/>
              </a:ext>
            </a:extLst>
          </p:cNvPr>
          <p:cNvSpPr>
            <a:spLocks noGrp="1"/>
          </p:cNvSpPr>
          <p:nvPr>
            <p:ph sz="quarter" idx="1"/>
          </p:nvPr>
        </p:nvSpPr>
        <p:spPr>
          <a:xfrm>
            <a:off x="395536" y="1196752"/>
            <a:ext cx="8291264" cy="5184576"/>
          </a:xfrm>
        </p:spPr>
        <p:txBody>
          <a:bodyPr>
            <a:normAutofit fontScale="92500" lnSpcReduction="20000"/>
          </a:bodyPr>
          <a:lstStyle/>
          <a:p>
            <a:pPr algn="l"/>
            <a:r>
              <a:rPr lang="fr-FR" sz="1600" b="1" i="0" u="none" strike="noStrike" baseline="0" dirty="0">
                <a:latin typeface="Arial,Bold"/>
              </a:rPr>
              <a:t>Conversion d’un nombre en texte</a:t>
            </a:r>
          </a:p>
          <a:p>
            <a:pPr lvl="1"/>
            <a:r>
              <a:rPr lang="fr-FR" sz="1400" b="1" i="0" u="none" strike="noStrike" baseline="0" dirty="0">
                <a:solidFill>
                  <a:srgbClr val="C00000"/>
                </a:solidFill>
                <a:latin typeface="Arial" panose="020B0604020202020204" pitchFamily="34" charset="0"/>
              </a:rPr>
              <a:t>CTXT</a:t>
            </a:r>
            <a:r>
              <a:rPr lang="fr-FR" sz="1400" b="0" i="0" u="none" strike="noStrike" baseline="0" dirty="0">
                <a:latin typeface="Arial" panose="020B0604020202020204" pitchFamily="34" charset="0"/>
              </a:rPr>
              <a:t>  Arrondit un nombre au nombre de décimales spécifié et renvoie le résultat sous la forme de texte, avec ou sans séparateur de milliers.</a:t>
            </a:r>
          </a:p>
          <a:p>
            <a:pPr lvl="2"/>
            <a:r>
              <a:rPr lang="fr-FR" sz="1000" b="0" i="0" u="none" strike="noStrike" baseline="0" dirty="0">
                <a:latin typeface="Arial" panose="020B0604020202020204" pitchFamily="34" charset="0"/>
              </a:rPr>
              <a:t>Exemples :</a:t>
            </a:r>
          </a:p>
          <a:p>
            <a:pPr lvl="2"/>
            <a:r>
              <a:rPr lang="fr-FR" sz="1000" b="0" i="0" u="none" strike="noStrike" baseline="0" dirty="0">
                <a:latin typeface="Arial" panose="020B0604020202020204" pitchFamily="34" charset="0"/>
              </a:rPr>
              <a:t>=CTXT(1234,56789;2) ou CTXT(1234,56789;2;FAUX) renvoient 1 234,57 (avec séparateur de milliers) ;</a:t>
            </a:r>
          </a:p>
          <a:p>
            <a:pPr lvl="2"/>
            <a:r>
              <a:rPr lang="fr-FR" sz="1000" b="0" i="0" u="none" strike="noStrike" baseline="0" dirty="0">
                <a:latin typeface="Arial" panose="020B0604020202020204" pitchFamily="34" charset="0"/>
              </a:rPr>
              <a:t>=CTXT($A36;$B36;VRAI) renvoie 1234,57 (sans séparateur de milliers).</a:t>
            </a:r>
          </a:p>
          <a:p>
            <a:pPr lvl="1"/>
            <a:r>
              <a:rPr lang="fr-FR" sz="1200" b="1" dirty="0">
                <a:solidFill>
                  <a:srgbClr val="C00000"/>
                </a:solidFill>
                <a:latin typeface="Arial" panose="020B0604020202020204" pitchFamily="34" charset="0"/>
              </a:rPr>
              <a:t>TEXTE</a:t>
            </a:r>
            <a:r>
              <a:rPr lang="fr-FR" sz="1400" b="0" i="0" u="none" strike="noStrike" baseline="0" dirty="0">
                <a:latin typeface="Arial" panose="020B0604020202020204" pitchFamily="34" charset="0"/>
              </a:rPr>
              <a:t> Permet de convertir un nombre en texte, dans le format spécifié.</a:t>
            </a:r>
          </a:p>
          <a:p>
            <a:pPr lvl="2"/>
            <a:r>
              <a:rPr lang="fr-FR" sz="1000" b="0" i="0" u="none" strike="noStrike" baseline="0" dirty="0">
                <a:latin typeface="Arial" panose="020B0604020202020204" pitchFamily="34" charset="0"/>
              </a:rPr>
              <a:t>Exemple : =TEXTE(1234,56789;"# ##0,00") renvoie 1 234,57.</a:t>
            </a:r>
          </a:p>
          <a:p>
            <a:pPr lvl="1"/>
            <a:r>
              <a:rPr lang="fr-FR" sz="1200" b="1" dirty="0">
                <a:solidFill>
                  <a:srgbClr val="C00000"/>
                </a:solidFill>
                <a:latin typeface="Arial" panose="020B0604020202020204" pitchFamily="34" charset="0"/>
              </a:rPr>
              <a:t>DEVISE</a:t>
            </a:r>
            <a:r>
              <a:rPr lang="fr-FR" sz="1400" b="0" i="0" u="none" strike="noStrike" baseline="0" dirty="0">
                <a:latin typeface="Arial" panose="020B0604020202020204" pitchFamily="34" charset="0"/>
              </a:rPr>
              <a:t> Permet de convertir un nombre en texte, au format monétaire, avec le nombre de décimales spécifié.</a:t>
            </a:r>
          </a:p>
          <a:p>
            <a:pPr lvl="2"/>
            <a:r>
              <a:rPr lang="fr-FR" sz="1000" b="0" i="0" u="none" strike="noStrike" baseline="0" dirty="0">
                <a:latin typeface="Arial" panose="020B0604020202020204" pitchFamily="34" charset="0"/>
              </a:rPr>
              <a:t>Exemple : =DEVISE (1234,56789;2) renvoie « 1 234,57 € ».</a:t>
            </a:r>
          </a:p>
          <a:p>
            <a:pPr algn="l"/>
            <a:r>
              <a:rPr lang="fr-FR" sz="1600" b="1" i="0" u="none" strike="noStrike" baseline="0" dirty="0">
                <a:latin typeface="Arial,Bold"/>
              </a:rPr>
              <a:t>Conversion d’un texte en nombre</a:t>
            </a:r>
          </a:p>
          <a:p>
            <a:pPr lvl="1"/>
            <a:r>
              <a:rPr lang="fr-FR" sz="1200" b="1" dirty="0">
                <a:solidFill>
                  <a:srgbClr val="C00000"/>
                </a:solidFill>
                <a:latin typeface="Arial" panose="020B0604020202020204" pitchFamily="34" charset="0"/>
              </a:rPr>
              <a:t>CNUM</a:t>
            </a:r>
            <a:r>
              <a:rPr lang="fr-FR" sz="1400" b="0" i="0" u="none" strike="noStrike" baseline="0" dirty="0">
                <a:latin typeface="Arial" panose="020B0604020202020204" pitchFamily="34" charset="0"/>
              </a:rPr>
              <a:t> Permet de convertir une chaine de caractères, représentant un nombre, en valeur </a:t>
            </a:r>
            <a:r>
              <a:rPr lang="fr-FR" sz="1600" b="0" i="0" u="none" strike="noStrike" baseline="0" dirty="0">
                <a:latin typeface="Arial" panose="020B0604020202020204" pitchFamily="34" charset="0"/>
              </a:rPr>
              <a:t>numérique.</a:t>
            </a:r>
          </a:p>
          <a:p>
            <a:pPr lvl="2"/>
            <a:r>
              <a:rPr lang="fr-FR" sz="1000" b="0" i="0" u="none" strike="noStrike" baseline="0" dirty="0">
                <a:latin typeface="Arial" panose="020B0604020202020204" pitchFamily="34" charset="0"/>
              </a:rPr>
              <a:t>Exemple : CNUM("1 234,56 €") renvoie 1234,56.</a:t>
            </a:r>
          </a:p>
          <a:p>
            <a:pPr algn="l"/>
            <a:r>
              <a:rPr lang="fr-FR" sz="1600" b="1" i="0" u="none" strike="noStrike" baseline="0" dirty="0">
                <a:latin typeface="Arial,Bold"/>
              </a:rPr>
              <a:t>Comparaison de chaînes de caractères</a:t>
            </a:r>
          </a:p>
          <a:p>
            <a:pPr lvl="1"/>
            <a:r>
              <a:rPr lang="fr-FR" sz="1200" b="1" dirty="0">
                <a:solidFill>
                  <a:srgbClr val="C00000"/>
                </a:solidFill>
                <a:latin typeface="Arial" panose="020B0604020202020204" pitchFamily="34" charset="0"/>
              </a:rPr>
              <a:t>EXACT</a:t>
            </a:r>
            <a:r>
              <a:rPr lang="fr-FR" sz="1400" b="0" i="0" u="none" strike="noStrike" baseline="0" dirty="0">
                <a:latin typeface="Arial" panose="020B0604020202020204" pitchFamily="34" charset="0"/>
              </a:rPr>
              <a:t> Permet de comparer deux chaînes de caractères ; elle renvoie la valeur logique VRAI lorsque les deux chaînes de caractères sont identiques, et FAUX dans le cas contraire.</a:t>
            </a:r>
          </a:p>
          <a:p>
            <a:pPr lvl="1"/>
            <a:r>
              <a:rPr lang="fr-FR" sz="1200" b="1" dirty="0">
                <a:solidFill>
                  <a:srgbClr val="C00000"/>
                </a:solidFill>
                <a:latin typeface="Arial" panose="020B0604020202020204" pitchFamily="34" charset="0"/>
              </a:rPr>
              <a:t>N.B. </a:t>
            </a:r>
            <a:r>
              <a:rPr lang="fr-FR" sz="1400" b="0" i="0" u="none" strike="noStrike" baseline="0" dirty="0">
                <a:latin typeface="Arial" panose="020B0604020202020204" pitchFamily="34" charset="0"/>
              </a:rPr>
              <a:t>: On peut aussi employer l’opérateur de comparaison « = ».</a:t>
            </a:r>
          </a:p>
          <a:p>
            <a:pPr algn="l"/>
            <a:r>
              <a:rPr lang="fr-FR" sz="1600" b="1" i="0" u="none" strike="noStrike" baseline="0" dirty="0">
                <a:latin typeface="Arial,Bold"/>
              </a:rPr>
              <a:t>La fonction « T »</a:t>
            </a:r>
          </a:p>
          <a:p>
            <a:pPr lvl="1"/>
            <a:r>
              <a:rPr lang="fr-FR" sz="1000" b="1" dirty="0">
                <a:solidFill>
                  <a:srgbClr val="C00000"/>
                </a:solidFill>
                <a:latin typeface="Arial" panose="020B0604020202020204" pitchFamily="34" charset="0"/>
              </a:rPr>
              <a:t>T</a:t>
            </a:r>
            <a:r>
              <a:rPr lang="fr-FR" sz="1400" b="0" i="0" u="none" strike="noStrike" baseline="0" dirty="0">
                <a:latin typeface="Arial" panose="020B0604020202020204" pitchFamily="34" charset="0"/>
              </a:rPr>
              <a:t> Renvoie le contenu d’une cellule lorsque celle-ci contient du texte (et rien dans le cas contraire).</a:t>
            </a:r>
          </a:p>
          <a:p>
            <a:pPr algn="l"/>
            <a:r>
              <a:rPr lang="fr-FR" sz="1600" b="1" i="0" u="none" strike="noStrike" baseline="0" dirty="0">
                <a:latin typeface="Arial,Bold"/>
              </a:rPr>
              <a:t>La fonction « répéter »</a:t>
            </a:r>
          </a:p>
          <a:p>
            <a:pPr lvl="1"/>
            <a:r>
              <a:rPr lang="fr-FR" sz="1200" b="1" dirty="0">
                <a:solidFill>
                  <a:srgbClr val="C00000"/>
                </a:solidFill>
                <a:latin typeface="Arial" panose="020B0604020202020204" pitchFamily="34" charset="0"/>
              </a:rPr>
              <a:t>REPT</a:t>
            </a:r>
            <a:r>
              <a:rPr lang="fr-FR" sz="1400" b="0" i="0" u="none" strike="noStrike" baseline="0" dirty="0">
                <a:latin typeface="Arial" panose="020B0604020202020204" pitchFamily="34" charset="0"/>
              </a:rPr>
              <a:t> Peut être utilisée pour répéter un texte (ou un caractère) le nombre de fois indiqué.</a:t>
            </a:r>
          </a:p>
          <a:p>
            <a:pPr lvl="2"/>
            <a:r>
              <a:rPr lang="fr-FR" sz="1400" b="0" i="0" u="none" strike="noStrike" baseline="0" dirty="0">
                <a:latin typeface="Arial" panose="020B0604020202020204" pitchFamily="34" charset="0"/>
              </a:rPr>
              <a:t>Exemple : =REPT("Je serai toujours sage. ";10) renvoie « Je serai toujours sage. Je serai toujours sage. Je serai toujours sage. Je serai toujours sage. Je serai toujours sage. Je serai toujours sage. Je serai toujours sage. Je serai toujours sage. Je serai toujours sage. Je serai toujours sage. »</a:t>
            </a:r>
          </a:p>
          <a:p>
            <a:pPr lvl="1"/>
            <a:endParaRPr lang="fr-FR" sz="2000" dirty="0"/>
          </a:p>
        </p:txBody>
      </p:sp>
      <p:sp>
        <p:nvSpPr>
          <p:cNvPr id="5" name="Espace réservé du numéro de diapositive 4">
            <a:extLst>
              <a:ext uri="{FF2B5EF4-FFF2-40B4-BE49-F238E27FC236}">
                <a16:creationId xmlns:a16="http://schemas.microsoft.com/office/drawing/2014/main" id="{DA0EC47B-F9F6-E32D-1374-EA7B2879C3B5}"/>
              </a:ext>
            </a:extLst>
          </p:cNvPr>
          <p:cNvSpPr>
            <a:spLocks noGrp="1"/>
          </p:cNvSpPr>
          <p:nvPr>
            <p:ph type="sldNum" sz="quarter" idx="12"/>
          </p:nvPr>
        </p:nvSpPr>
        <p:spPr/>
        <p:txBody>
          <a:bodyPr/>
          <a:lstStyle/>
          <a:p>
            <a:fld id="{10A07726-B9A2-482C-A292-2DEB698D74B6}" type="slidenum">
              <a:rPr lang="fr-FR" smtClean="0"/>
              <a:t>135</a:t>
            </a:fld>
            <a:endParaRPr lang="fr-FR"/>
          </a:p>
        </p:txBody>
      </p:sp>
    </p:spTree>
    <p:extLst>
      <p:ext uri="{BB962C8B-B14F-4D97-AF65-F5344CB8AC3E}">
        <p14:creationId xmlns:p14="http://schemas.microsoft.com/office/powerpoint/2010/main" val="346827671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Calcul de la moyenne avec Coefficients</a:t>
            </a:r>
          </a:p>
        </p:txBody>
      </p:sp>
      <p:sp>
        <p:nvSpPr>
          <p:cNvPr id="4" name="Espace réservé du contenu 3"/>
          <p:cNvSpPr>
            <a:spLocks noGrp="1"/>
          </p:cNvSpPr>
          <p:nvPr>
            <p:ph sz="quarter" idx="1"/>
          </p:nvPr>
        </p:nvSpPr>
        <p:spPr/>
        <p:txBody>
          <a:bodyPr/>
          <a:lstStyle/>
          <a:p>
            <a:r>
              <a:rPr lang="fr-FR"/>
              <a:t>Utiliser le F4 pour les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682" y="2564904"/>
            <a:ext cx="8031435" cy="338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45" t="12338" b="13863"/>
          <a:stretch/>
        </p:blipFill>
        <p:spPr bwMode="auto">
          <a:xfrm>
            <a:off x="750682" y="1926455"/>
            <a:ext cx="8259660" cy="48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49F36588-DD82-4928-981A-95919846B6DA}"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136</a:t>
            </a:fld>
            <a:endParaRPr lang="fr-FR"/>
          </a:p>
        </p:txBody>
      </p:sp>
    </p:spTree>
    <p:extLst>
      <p:ext uri="{BB962C8B-B14F-4D97-AF65-F5344CB8AC3E}">
        <p14:creationId xmlns:p14="http://schemas.microsoft.com/office/powerpoint/2010/main" val="40613550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Calcul du rang de l’élève ou classement</a:t>
            </a:r>
          </a:p>
        </p:txBody>
      </p:sp>
      <p:sp>
        <p:nvSpPr>
          <p:cNvPr id="4" name="Espace réservé du contenu 3"/>
          <p:cNvSpPr>
            <a:spLocks noGrp="1"/>
          </p:cNvSpPr>
          <p:nvPr>
            <p:ph sz="quarter" idx="1"/>
          </p:nvPr>
        </p:nvSpPr>
        <p:spPr/>
        <p:txBody>
          <a:bodyPr/>
          <a:lstStyle/>
          <a:p>
            <a:endParaRPr lang="fr-F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20888"/>
            <a:ext cx="7421835" cy="3592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0" t="19788"/>
          <a:stretch/>
        </p:blipFill>
        <p:spPr bwMode="auto">
          <a:xfrm>
            <a:off x="2987824" y="1556792"/>
            <a:ext cx="3754443" cy="452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E9A4AFD9-8D2B-416D-A496-0F256C6F30ED}"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137</a:t>
            </a:fld>
            <a:endParaRPr lang="fr-FR"/>
          </a:p>
        </p:txBody>
      </p:sp>
    </p:spTree>
    <p:extLst>
      <p:ext uri="{BB962C8B-B14F-4D97-AF65-F5344CB8AC3E}">
        <p14:creationId xmlns:p14="http://schemas.microsoft.com/office/powerpoint/2010/main" val="13204413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Les dates pas les dattes …</a:t>
            </a:r>
          </a:p>
        </p:txBody>
      </p:sp>
      <p:sp>
        <p:nvSpPr>
          <p:cNvPr id="4" name="Espace réservé du contenu 3"/>
          <p:cNvSpPr>
            <a:spLocks noGrp="1"/>
          </p:cNvSpPr>
          <p:nvPr>
            <p:ph sz="quarter" idx="1"/>
          </p:nvPr>
        </p:nvSpPr>
        <p:spPr/>
        <p:txBody>
          <a:bodyPr>
            <a:normAutofit fontScale="92500" lnSpcReduction="10000"/>
          </a:bodyPr>
          <a:lstStyle/>
          <a:p>
            <a:r>
              <a:rPr lang="fr-FR" dirty="0"/>
              <a:t>Microsoft Excel enregistre les dates sous la forme de numéros de série séquentiels afin qu’elles puissent être utilisées dans des calculs. Par défaut, le 1er janvier 1900 correspond au numéro de série 1, et le 1er janvier 2008 correspond au numéro de série 39448 parce que 39 448 jours se sont écoulés depuis le 1er janvier 1900.</a:t>
            </a:r>
          </a:p>
          <a:p>
            <a:r>
              <a:rPr lang="fr-FR" dirty="0"/>
              <a:t>Tous les arguments sont tronqués de façon à être convertis en nombres entiers.</a:t>
            </a:r>
          </a:p>
          <a:p>
            <a:r>
              <a:rPr lang="fr-FR" dirty="0"/>
              <a:t>Si les arguments </a:t>
            </a:r>
            <a:r>
              <a:rPr lang="fr-FR" dirty="0" err="1"/>
              <a:t>date_début</a:t>
            </a:r>
            <a:r>
              <a:rPr lang="fr-FR" dirty="0"/>
              <a:t> ou </a:t>
            </a:r>
            <a:r>
              <a:rPr lang="fr-FR" dirty="0" err="1"/>
              <a:t>date_fin</a:t>
            </a:r>
            <a:r>
              <a:rPr lang="fr-FR" dirty="0"/>
              <a:t> ne sont pas des dates valides, la fonction FRACTION.ANNEE renvoie la valeur d’erreur #VALEUR!.</a:t>
            </a:r>
          </a:p>
          <a:p>
            <a:r>
              <a:rPr lang="fr-FR" dirty="0"/>
              <a:t>Si l’argument base &lt; 0 ou si l’argument base &gt; 4, la fonction FRACTION.ANNEE renvoie la valeur d’erreur #NOMBRE!.</a:t>
            </a:r>
          </a:p>
          <a:p>
            <a:endParaRPr lang="fr-FR" dirty="0"/>
          </a:p>
          <a:p>
            <a:endParaRPr lang="fr-FR" dirty="0"/>
          </a:p>
        </p:txBody>
      </p:sp>
      <p:sp>
        <p:nvSpPr>
          <p:cNvPr id="5" name="Espace réservé de la date 4"/>
          <p:cNvSpPr>
            <a:spLocks noGrp="1"/>
          </p:cNvSpPr>
          <p:nvPr>
            <p:ph type="dt" sz="half" idx="10"/>
          </p:nvPr>
        </p:nvSpPr>
        <p:spPr/>
        <p:txBody>
          <a:bodyPr/>
          <a:lstStyle/>
          <a:p>
            <a:fld id="{7963B973-F1C4-4B43-9AD8-AED7B72A533A}"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138</a:t>
            </a:fld>
            <a:endParaRPr lang="fr-FR"/>
          </a:p>
        </p:txBody>
      </p:sp>
    </p:spTree>
    <p:extLst>
      <p:ext uri="{BB962C8B-B14F-4D97-AF65-F5344CB8AC3E}">
        <p14:creationId xmlns:p14="http://schemas.microsoft.com/office/powerpoint/2010/main" val="17840334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424936" cy="1138138"/>
          </a:xfrm>
        </p:spPr>
        <p:txBody>
          <a:bodyPr>
            <a:normAutofit fontScale="90000"/>
          </a:bodyPr>
          <a:lstStyle/>
          <a:p>
            <a:r>
              <a:rPr lang="fr-FR" dirty="0"/>
              <a:t>Les Formules et fonctions utilisées dans notre TD de manipulation de texte et dates</a:t>
            </a:r>
          </a:p>
        </p:txBody>
      </p:sp>
      <p:graphicFrame>
        <p:nvGraphicFramePr>
          <p:cNvPr id="5" name="Espace réservé du contenu 4"/>
          <p:cNvGraphicFramePr>
            <a:graphicFrameLocks noGrp="1"/>
          </p:cNvGraphicFramePr>
          <p:nvPr>
            <p:ph sz="quarter" idx="1"/>
            <p:extLst>
              <p:ext uri="{D42A27DB-BD31-4B8C-83A1-F6EECF244321}">
                <p14:modId xmlns:p14="http://schemas.microsoft.com/office/powerpoint/2010/main" val="68204629"/>
              </p:ext>
            </p:extLst>
          </p:nvPr>
        </p:nvGraphicFramePr>
        <p:xfrm>
          <a:off x="539552" y="1556792"/>
          <a:ext cx="7992886" cy="4104456"/>
        </p:xfrm>
        <a:graphic>
          <a:graphicData uri="http://schemas.openxmlformats.org/drawingml/2006/table">
            <a:tbl>
              <a:tblPr>
                <a:tableStyleId>{5C22544A-7EE6-4342-B048-85BDC9FD1C3A}</a:tableStyleId>
              </a:tblPr>
              <a:tblGrid>
                <a:gridCol w="1819190">
                  <a:extLst>
                    <a:ext uri="{9D8B030D-6E8A-4147-A177-3AD203B41FA5}">
                      <a16:colId xmlns:a16="http://schemas.microsoft.com/office/drawing/2014/main" val="20000"/>
                    </a:ext>
                  </a:extLst>
                </a:gridCol>
                <a:gridCol w="2754774">
                  <a:extLst>
                    <a:ext uri="{9D8B030D-6E8A-4147-A177-3AD203B41FA5}">
                      <a16:colId xmlns:a16="http://schemas.microsoft.com/office/drawing/2014/main" val="20001"/>
                    </a:ext>
                  </a:extLst>
                </a:gridCol>
                <a:gridCol w="3418922">
                  <a:extLst>
                    <a:ext uri="{9D8B030D-6E8A-4147-A177-3AD203B41FA5}">
                      <a16:colId xmlns:a16="http://schemas.microsoft.com/office/drawing/2014/main" val="20002"/>
                    </a:ext>
                  </a:extLst>
                </a:gridCol>
              </a:tblGrid>
              <a:tr h="513057">
                <a:tc gridSpan="2">
                  <a:txBody>
                    <a:bodyPr/>
                    <a:lstStyle/>
                    <a:p>
                      <a:pPr algn="l" fontAlgn="b"/>
                      <a:r>
                        <a:rPr lang="fr-FR" sz="2800" b="1" u="none" strike="noStrike" dirty="0">
                          <a:effectLst/>
                          <a:latin typeface="Calibri" panose="020F0502020204030204" pitchFamily="34" charset="0"/>
                        </a:rPr>
                        <a:t> =NOMPROPRE(A11)</a:t>
                      </a:r>
                      <a:endParaRPr lang="fr-FR" sz="28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fr-FR"/>
                    </a:p>
                  </a:txBody>
                  <a:tcPr/>
                </a:tc>
                <a:tc>
                  <a:txBody>
                    <a:bodyPr/>
                    <a:lstStyle/>
                    <a:p>
                      <a:pPr algn="l" fontAlgn="b"/>
                      <a:r>
                        <a:rPr lang="fr-FR" sz="1800" b="1" u="none" strike="noStrike">
                          <a:effectLst/>
                          <a:latin typeface="Calibri" panose="020F0502020204030204" pitchFamily="34" charset="0"/>
                        </a:rPr>
                        <a:t> </a:t>
                      </a:r>
                      <a:endParaRPr lang="fr-FR" sz="1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0"/>
                  </a:ext>
                </a:extLst>
              </a:tr>
              <a:tr h="513057">
                <a:tc gridSpan="2">
                  <a:txBody>
                    <a:bodyPr/>
                    <a:lstStyle/>
                    <a:p>
                      <a:pPr algn="l" fontAlgn="b"/>
                      <a:r>
                        <a:rPr lang="fr-FR" sz="2800" b="1" u="none" strike="noStrike">
                          <a:effectLst/>
                          <a:latin typeface="Calibri" panose="020F0502020204030204" pitchFamily="34" charset="0"/>
                        </a:rPr>
                        <a:t> =MAJUSCULE(B11)</a:t>
                      </a:r>
                      <a:endParaRPr lang="fr-FR" sz="2800" b="1"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tc>
                  <a:txBody>
                    <a:bodyPr/>
                    <a:lstStyle/>
                    <a:p>
                      <a:pPr algn="l" fontAlgn="b"/>
                      <a:r>
                        <a:rPr lang="fr-FR" sz="1800" b="1" u="none" strike="noStrike">
                          <a:effectLst/>
                          <a:latin typeface="Calibri" panose="020F0502020204030204" pitchFamily="34" charset="0"/>
                        </a:rPr>
                        <a:t> </a:t>
                      </a:r>
                      <a:endParaRPr lang="fr-FR" sz="1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1"/>
                  </a:ext>
                </a:extLst>
              </a:tr>
              <a:tr h="513057">
                <a:tc gridSpan="3">
                  <a:txBody>
                    <a:bodyPr/>
                    <a:lstStyle/>
                    <a:p>
                      <a:pPr algn="l" fontAlgn="b"/>
                      <a:r>
                        <a:rPr lang="fr-FR" sz="2800" b="1" u="none" strike="noStrike">
                          <a:effectLst/>
                          <a:latin typeface="Calibri" panose="020F0502020204030204" pitchFamily="34" charset="0"/>
                        </a:rPr>
                        <a:t> =NOMPROPRE(A11&amp;" "&amp;B11)</a:t>
                      </a:r>
                      <a:endParaRPr lang="fr-FR" sz="2800" b="1"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513057">
                <a:tc gridSpan="3">
                  <a:txBody>
                    <a:bodyPr/>
                    <a:lstStyle/>
                    <a:p>
                      <a:pPr algn="l" fontAlgn="b"/>
                      <a:r>
                        <a:rPr lang="fr-FR" sz="2800" b="1" u="none" strike="noStrike">
                          <a:effectLst/>
                          <a:latin typeface="Calibri" panose="020F0502020204030204" pitchFamily="34" charset="0"/>
                        </a:rPr>
                        <a:t> =GAUCHE(A11;2)&amp;NBCAR(A11)&amp;DROITE(B11;3)</a:t>
                      </a:r>
                      <a:endParaRPr lang="fr-FR" sz="2800" b="1"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r h="513057">
                <a:tc>
                  <a:txBody>
                    <a:bodyPr/>
                    <a:lstStyle/>
                    <a:p>
                      <a:pPr algn="l" fontAlgn="b"/>
                      <a:r>
                        <a:rPr lang="fr-FR" sz="2800" b="1" u="none" strike="noStrike">
                          <a:effectLst/>
                          <a:latin typeface="Calibri" panose="020F0502020204030204" pitchFamily="34" charset="0"/>
                        </a:rPr>
                        <a:t> </a:t>
                      </a:r>
                      <a:endParaRPr lang="fr-FR" sz="2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800" b="1" u="none" strike="noStrike">
                          <a:effectLst/>
                          <a:latin typeface="Calibri" panose="020F0502020204030204" pitchFamily="34" charset="0"/>
                        </a:rPr>
                        <a:t> </a:t>
                      </a:r>
                      <a:endParaRPr lang="fr-FR" sz="18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1800" b="1" u="none" strike="noStrike">
                          <a:effectLst/>
                          <a:latin typeface="Calibri" panose="020F0502020204030204" pitchFamily="34" charset="0"/>
                        </a:rPr>
                        <a:t> </a:t>
                      </a:r>
                      <a:endParaRPr lang="fr-FR" sz="1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4"/>
                  </a:ext>
                </a:extLst>
              </a:tr>
              <a:tr h="513057">
                <a:tc gridSpan="2">
                  <a:txBody>
                    <a:bodyPr/>
                    <a:lstStyle/>
                    <a:p>
                      <a:pPr algn="l" fontAlgn="b"/>
                      <a:r>
                        <a:rPr lang="fr-FR" sz="2800" b="1" u="none" strike="noStrike">
                          <a:effectLst/>
                          <a:latin typeface="Calibri" panose="020F0502020204030204" pitchFamily="34" charset="0"/>
                        </a:rPr>
                        <a:t>  =TEXTE(C21;"jjjj")</a:t>
                      </a:r>
                      <a:endParaRPr lang="fr-FR" sz="2800" b="1"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tc>
                  <a:txBody>
                    <a:bodyPr/>
                    <a:lstStyle/>
                    <a:p>
                      <a:pPr algn="l" fontAlgn="b"/>
                      <a:r>
                        <a:rPr lang="fr-FR" sz="1800" b="1" u="none" strike="noStrike">
                          <a:effectLst/>
                          <a:latin typeface="Calibri" panose="020F0502020204030204" pitchFamily="34" charset="0"/>
                        </a:rPr>
                        <a:t> </a:t>
                      </a:r>
                      <a:endParaRPr lang="fr-FR" sz="18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5"/>
                  </a:ext>
                </a:extLst>
              </a:tr>
              <a:tr h="513057">
                <a:tc gridSpan="3">
                  <a:txBody>
                    <a:bodyPr/>
                    <a:lstStyle/>
                    <a:p>
                      <a:pPr algn="l" fontAlgn="b"/>
                      <a:r>
                        <a:rPr lang="fr-FR" sz="2800" b="1" u="none" strike="noStrike">
                          <a:effectLst/>
                          <a:latin typeface="Calibri" panose="020F0502020204030204" pitchFamily="34" charset="0"/>
                        </a:rPr>
                        <a:t> =FRACTION.ANNEE(C21;AUJOURDHUI();3)</a:t>
                      </a:r>
                      <a:endParaRPr lang="fr-FR" sz="2800" b="1"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6"/>
                  </a:ext>
                </a:extLst>
              </a:tr>
              <a:tr h="513057">
                <a:tc gridSpan="2">
                  <a:txBody>
                    <a:bodyPr/>
                    <a:lstStyle/>
                    <a:p>
                      <a:pPr algn="l" fontAlgn="b"/>
                      <a:r>
                        <a:rPr lang="fr-FR" sz="2800" b="1" u="none" strike="noStrike">
                          <a:effectLst/>
                          <a:latin typeface="Calibri" panose="020F0502020204030204" pitchFamily="34" charset="0"/>
                        </a:rPr>
                        <a:t> =RANG(I43;$I$43:$I$50)</a:t>
                      </a:r>
                      <a:endParaRPr lang="fr-FR" sz="2800" b="1"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tc>
                  <a:txBody>
                    <a:bodyPr/>
                    <a:lstStyle/>
                    <a:p>
                      <a:pPr algn="l" fontAlgn="b"/>
                      <a:r>
                        <a:rPr lang="fr-FR" sz="1800" b="1" u="none" strike="noStrike" dirty="0">
                          <a:effectLst/>
                          <a:latin typeface="Calibri" panose="020F0502020204030204" pitchFamily="34" charset="0"/>
                        </a:rPr>
                        <a:t> </a:t>
                      </a:r>
                      <a:endParaRPr lang="fr-FR" sz="18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0007"/>
                  </a:ext>
                </a:extLst>
              </a:tr>
            </a:tbl>
          </a:graphicData>
        </a:graphic>
      </p:graphicFrame>
      <p:sp>
        <p:nvSpPr>
          <p:cNvPr id="4" name="Espace réservé de la date 3"/>
          <p:cNvSpPr>
            <a:spLocks noGrp="1"/>
          </p:cNvSpPr>
          <p:nvPr>
            <p:ph type="dt" sz="half" idx="10"/>
          </p:nvPr>
        </p:nvSpPr>
        <p:spPr/>
        <p:txBody>
          <a:bodyPr/>
          <a:lstStyle/>
          <a:p>
            <a:fld id="{46D59586-FB24-4312-A366-29364B471EF0}"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139</a:t>
            </a:fld>
            <a:endParaRPr lang="fr-FR"/>
          </a:p>
        </p:txBody>
      </p:sp>
    </p:spTree>
    <p:extLst>
      <p:ext uri="{BB962C8B-B14F-4D97-AF65-F5344CB8AC3E}">
        <p14:creationId xmlns:p14="http://schemas.microsoft.com/office/powerpoint/2010/main" val="194442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0A3F08-FA1F-C351-28B4-361DD13929C1}"/>
              </a:ext>
            </a:extLst>
          </p:cNvPr>
          <p:cNvSpPr>
            <a:spLocks noGrp="1"/>
          </p:cNvSpPr>
          <p:nvPr>
            <p:ph type="title"/>
          </p:nvPr>
        </p:nvSpPr>
        <p:spPr/>
        <p:txBody>
          <a:bodyPr>
            <a:normAutofit fontScale="90000"/>
          </a:bodyPr>
          <a:lstStyle/>
          <a:p>
            <a:r>
              <a:rPr lang="fr-FR" dirty="0"/>
              <a:t>Notion de classeur</a:t>
            </a:r>
          </a:p>
        </p:txBody>
      </p:sp>
      <p:sp>
        <p:nvSpPr>
          <p:cNvPr id="3" name="Espace réservé de la date 2">
            <a:extLst>
              <a:ext uri="{FF2B5EF4-FFF2-40B4-BE49-F238E27FC236}">
                <a16:creationId xmlns:a16="http://schemas.microsoft.com/office/drawing/2014/main" id="{EDFA5952-E727-DA54-8A61-9DBE1CE96B8C}"/>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7949ED86-A7E1-5BEC-5268-A95815BB94A4}"/>
              </a:ext>
            </a:extLst>
          </p:cNvPr>
          <p:cNvSpPr>
            <a:spLocks noGrp="1"/>
          </p:cNvSpPr>
          <p:nvPr>
            <p:ph sz="quarter" idx="1"/>
          </p:nvPr>
        </p:nvSpPr>
        <p:spPr/>
        <p:txBody>
          <a:bodyPr>
            <a:normAutofit fontScale="92500" lnSpcReduction="10000"/>
          </a:bodyPr>
          <a:lstStyle/>
          <a:p>
            <a:r>
              <a:rPr lang="fr-FR" dirty="0"/>
              <a:t>Un même fichier Excel peut comprendre plusieurs feuilles de calcul réunies dans un même « classeur ». </a:t>
            </a:r>
          </a:p>
          <a:p>
            <a:r>
              <a:rPr lang="fr-FR" dirty="0"/>
              <a:t>Les contrôles permettant de gérer les feuilles sont regroupés en bas à gauche. </a:t>
            </a:r>
          </a:p>
          <a:p>
            <a:r>
              <a:rPr lang="fr-FR" dirty="0"/>
              <a:t>Un bouton permet de créer une nouvelle feuille. </a:t>
            </a:r>
          </a:p>
          <a:p>
            <a:r>
              <a:rPr lang="fr-FR" dirty="0"/>
              <a:t>Les feuilles (nommées Feuil1, Feuil2, Feuil3, etc. par défaut) peuvent être renommées (clic secondaire). </a:t>
            </a:r>
          </a:p>
          <a:p>
            <a:r>
              <a:rPr lang="fr-FR" dirty="0"/>
              <a:t>Les feuilles sont accessibles au moyen d’un onglet. </a:t>
            </a:r>
          </a:p>
          <a:p>
            <a:r>
              <a:rPr lang="fr-FR" dirty="0"/>
              <a:t>On peut réorganiser les feuilles en faisant glisser les onglets. Lorsqu’un classeur comprend un grand nombre de feuilles, on peut faire défiler les onglets au moyen des « boutons de magnétoscope ».</a:t>
            </a:r>
          </a:p>
        </p:txBody>
      </p:sp>
      <p:sp>
        <p:nvSpPr>
          <p:cNvPr id="5" name="Espace réservé du numéro de diapositive 4">
            <a:extLst>
              <a:ext uri="{FF2B5EF4-FFF2-40B4-BE49-F238E27FC236}">
                <a16:creationId xmlns:a16="http://schemas.microsoft.com/office/drawing/2014/main" id="{F97536B5-0620-F2CB-21E6-C0AE20EE6709}"/>
              </a:ext>
            </a:extLst>
          </p:cNvPr>
          <p:cNvSpPr>
            <a:spLocks noGrp="1"/>
          </p:cNvSpPr>
          <p:nvPr>
            <p:ph type="sldNum" sz="quarter" idx="12"/>
          </p:nvPr>
        </p:nvSpPr>
        <p:spPr/>
        <p:txBody>
          <a:bodyPr/>
          <a:lstStyle/>
          <a:p>
            <a:fld id="{10A07726-B9A2-482C-A292-2DEB698D74B6}" type="slidenum">
              <a:rPr lang="fr-FR" smtClean="0"/>
              <a:t>14</a:t>
            </a:fld>
            <a:endParaRPr lang="fr-FR"/>
          </a:p>
        </p:txBody>
      </p:sp>
    </p:spTree>
    <p:extLst>
      <p:ext uri="{BB962C8B-B14F-4D97-AF65-F5344CB8AC3E}">
        <p14:creationId xmlns:p14="http://schemas.microsoft.com/office/powerpoint/2010/main" val="2734197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Exemple de fonction de test:</a:t>
            </a:r>
          </a:p>
        </p:txBody>
      </p:sp>
      <p:sp>
        <p:nvSpPr>
          <p:cNvPr id="4" name="Espace réservé du contenu 3"/>
          <p:cNvSpPr>
            <a:spLocks noGrp="1"/>
          </p:cNvSpPr>
          <p:nvPr>
            <p:ph sz="quarter" idx="1"/>
          </p:nvPr>
        </p:nvSpPr>
        <p:spPr/>
        <p:txBody>
          <a:bodyPr/>
          <a:lstStyle/>
          <a:p>
            <a:pPr marL="514350" indent="-514350">
              <a:buFont typeface="+mj-lt"/>
              <a:buAutoNum type="arabicPeriod"/>
            </a:pPr>
            <a:r>
              <a:rPr lang="fr-FR" dirty="0"/>
              <a:t>Nom</a:t>
            </a:r>
          </a:p>
          <a:p>
            <a:pPr marL="514350" indent="-514350">
              <a:buFont typeface="+mj-lt"/>
              <a:buAutoNum type="arabicPeriod"/>
            </a:pPr>
            <a:r>
              <a:rPr lang="fr-FR" b="1" dirty="0">
                <a:solidFill>
                  <a:srgbClr val="C00000"/>
                </a:solidFill>
                <a:effectLst>
                  <a:outerShdw blurRad="38100" dist="38100" dir="2700000" algn="tl">
                    <a:srgbClr val="000000">
                      <a:alpha val="43137"/>
                    </a:srgbClr>
                  </a:outerShdw>
                </a:effectLst>
              </a:rPr>
              <a:t>Argument(s)</a:t>
            </a:r>
          </a:p>
          <a:p>
            <a:pPr marL="274320" lvl="1" indent="0">
              <a:buNone/>
            </a:pPr>
            <a:r>
              <a:rPr lang="fr-FR" b="1" dirty="0">
                <a:solidFill>
                  <a:srgbClr val="C00000"/>
                </a:solidFill>
                <a:effectLst>
                  <a:outerShdw blurRad="38100" dist="38100" dir="2700000" algn="tl">
                    <a:srgbClr val="000000">
                      <a:alpha val="43137"/>
                    </a:srgbClr>
                  </a:outerShdw>
                </a:effectLst>
              </a:rPr>
              <a:t>	Exemple de la fonction de test:</a:t>
            </a:r>
          </a:p>
          <a:p>
            <a:pPr marL="274320" lvl="1" indent="0">
              <a:buNone/>
            </a:pPr>
            <a:r>
              <a:rPr lang="fr-FR" b="1" dirty="0">
                <a:solidFill>
                  <a:srgbClr val="C00000"/>
                </a:solidFill>
                <a:effectLst>
                  <a:outerShdw blurRad="38100" dist="38100" dir="2700000" algn="tl">
                    <a:srgbClr val="000000">
                      <a:alpha val="43137"/>
                    </a:srgbClr>
                  </a:outerShdw>
                </a:effectLst>
              </a:rPr>
              <a:t> 		SI(condition; valeur si vrai; valeur si faux)</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136775"/>
            <a:ext cx="55149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595D5173-9B60-4471-9697-851DB8E5B4F9}"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140</a:t>
            </a:fld>
            <a:endParaRPr lang="fr-FR"/>
          </a:p>
        </p:txBody>
      </p:sp>
    </p:spTree>
    <p:extLst>
      <p:ext uri="{BB962C8B-B14F-4D97-AF65-F5344CB8AC3E}">
        <p14:creationId xmlns:p14="http://schemas.microsoft.com/office/powerpoint/2010/main" val="42501769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12101" y="476672"/>
            <a:ext cx="7992888" cy="523220"/>
          </a:xfrm>
          <a:prstGeom prst="rect">
            <a:avLst/>
          </a:prstGeom>
          <a:noFill/>
        </p:spPr>
        <p:txBody>
          <a:bodyPr wrap="square" rtlCol="0">
            <a:spAutoFit/>
          </a:bodyPr>
          <a:lstStyle/>
          <a:p>
            <a:r>
              <a:rPr lang="fr-FR" sz="2800" b="1" dirty="0"/>
              <a:t>Problème : comment gérer plus de deux cas ?</a:t>
            </a:r>
            <a:endParaRPr lang="fr-FR" sz="2800" dirty="0"/>
          </a:p>
        </p:txBody>
      </p:sp>
      <p:sp>
        <p:nvSpPr>
          <p:cNvPr id="4" name="ZoneTexte 3"/>
          <p:cNvSpPr txBox="1"/>
          <p:nvPr/>
        </p:nvSpPr>
        <p:spPr>
          <a:xfrm>
            <a:off x="544149" y="1340768"/>
            <a:ext cx="7704856" cy="1815882"/>
          </a:xfrm>
          <a:prstGeom prst="rect">
            <a:avLst/>
          </a:prstGeom>
          <a:noFill/>
        </p:spPr>
        <p:txBody>
          <a:bodyPr wrap="square" rtlCol="0">
            <a:spAutoFit/>
          </a:bodyPr>
          <a:lstStyle/>
          <a:p>
            <a:r>
              <a:rPr lang="fr-FR" sz="2800" i="1" dirty="0"/>
              <a:t>Température de l'eau </a:t>
            </a:r>
            <a:r>
              <a:rPr lang="fr-FR" sz="2800" dirty="0"/>
              <a:t>:</a:t>
            </a:r>
          </a:p>
          <a:p>
            <a:pPr marL="285750" indent="-285750">
              <a:buFontTx/>
              <a:buChar char="-"/>
            </a:pPr>
            <a:r>
              <a:rPr lang="fr-FR" sz="2800" dirty="0"/>
              <a:t>moins de zéro 		</a:t>
            </a:r>
            <a:r>
              <a:rPr lang="fr-FR" sz="2800" dirty="0">
                <a:sym typeface="Wingdings" panose="05000000000000000000" pitchFamily="2" charset="2"/>
              </a:rPr>
              <a:t> glace</a:t>
            </a:r>
          </a:p>
          <a:p>
            <a:pPr marL="285750" indent="-285750">
              <a:buFontTx/>
              <a:buChar char="-"/>
            </a:pPr>
            <a:r>
              <a:rPr lang="fr-FR" sz="2800" dirty="0">
                <a:sym typeface="Wingdings" panose="05000000000000000000" pitchFamily="2" charset="2"/>
              </a:rPr>
              <a:t>entre zéro et 100 		 eau</a:t>
            </a:r>
          </a:p>
          <a:p>
            <a:pPr marL="285750" indent="-285750">
              <a:buFontTx/>
              <a:buChar char="-"/>
            </a:pPr>
            <a:r>
              <a:rPr lang="fr-FR" sz="2800" dirty="0">
                <a:sym typeface="Wingdings" panose="05000000000000000000" pitchFamily="2" charset="2"/>
              </a:rPr>
              <a:t>plus de 100 		 vapeur</a:t>
            </a:r>
            <a:endParaRPr lang="fr-FR" sz="2800" dirty="0"/>
          </a:p>
        </p:txBody>
      </p:sp>
    </p:spTree>
    <p:extLst>
      <p:ext uri="{BB962C8B-B14F-4D97-AF65-F5344CB8AC3E}">
        <p14:creationId xmlns:p14="http://schemas.microsoft.com/office/powerpoint/2010/main" val="6303490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52120" y="647883"/>
            <a:ext cx="1512168" cy="523220"/>
          </a:xfrm>
          <a:prstGeom prst="rect">
            <a:avLst/>
          </a:prstGeom>
          <a:noFill/>
        </p:spPr>
        <p:txBody>
          <a:bodyPr wrap="square" rtlCol="0">
            <a:spAutoFit/>
          </a:bodyPr>
          <a:lstStyle/>
          <a:p>
            <a:r>
              <a:rPr lang="fr-FR" sz="2800" dirty="0"/>
              <a:t>Glace</a:t>
            </a:r>
          </a:p>
        </p:txBody>
      </p:sp>
      <p:sp>
        <p:nvSpPr>
          <p:cNvPr id="5" name="ZoneTexte 4"/>
          <p:cNvSpPr txBox="1"/>
          <p:nvPr/>
        </p:nvSpPr>
        <p:spPr>
          <a:xfrm>
            <a:off x="5652120" y="1844824"/>
            <a:ext cx="1512168" cy="523220"/>
          </a:xfrm>
          <a:prstGeom prst="rect">
            <a:avLst/>
          </a:prstGeom>
          <a:noFill/>
        </p:spPr>
        <p:txBody>
          <a:bodyPr wrap="square" rtlCol="0">
            <a:spAutoFit/>
          </a:bodyPr>
          <a:lstStyle/>
          <a:p>
            <a:r>
              <a:rPr lang="fr-FR" sz="2800" dirty="0"/>
              <a:t>Eau</a:t>
            </a:r>
          </a:p>
        </p:txBody>
      </p:sp>
      <p:sp>
        <p:nvSpPr>
          <p:cNvPr id="6" name="ZoneTexte 5"/>
          <p:cNvSpPr txBox="1"/>
          <p:nvPr/>
        </p:nvSpPr>
        <p:spPr>
          <a:xfrm>
            <a:off x="5652120" y="3121804"/>
            <a:ext cx="2677603" cy="523220"/>
          </a:xfrm>
          <a:prstGeom prst="rect">
            <a:avLst/>
          </a:prstGeom>
          <a:noFill/>
        </p:spPr>
        <p:txBody>
          <a:bodyPr wrap="square" rtlCol="0">
            <a:spAutoFit/>
          </a:bodyPr>
          <a:lstStyle/>
          <a:p>
            <a:r>
              <a:rPr lang="fr-FR" sz="2800" dirty="0"/>
              <a:t>Vapeur</a:t>
            </a:r>
          </a:p>
        </p:txBody>
      </p:sp>
      <p:grpSp>
        <p:nvGrpSpPr>
          <p:cNvPr id="14" name="Groupe 13"/>
          <p:cNvGrpSpPr/>
          <p:nvPr/>
        </p:nvGrpSpPr>
        <p:grpSpPr>
          <a:xfrm>
            <a:off x="1835696" y="836712"/>
            <a:ext cx="1152128" cy="1368152"/>
            <a:chOff x="1115616" y="1340768"/>
            <a:chExt cx="1152128" cy="1368152"/>
          </a:xfrm>
        </p:grpSpPr>
        <p:cxnSp>
          <p:nvCxnSpPr>
            <p:cNvPr id="8" name="Connecteur droit avec flèche 7"/>
            <p:cNvCxnSpPr/>
            <p:nvPr/>
          </p:nvCxnSpPr>
          <p:spPr>
            <a:xfrm flipV="1">
              <a:off x="1115616" y="1340768"/>
              <a:ext cx="1152128" cy="64807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1115616" y="1988840"/>
              <a:ext cx="1152128" cy="720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
        <p:nvSpPr>
          <p:cNvPr id="13" name="ZoneTexte 12"/>
          <p:cNvSpPr txBox="1"/>
          <p:nvPr/>
        </p:nvSpPr>
        <p:spPr>
          <a:xfrm>
            <a:off x="827584" y="1230432"/>
            <a:ext cx="864096" cy="523220"/>
          </a:xfrm>
          <a:prstGeom prst="rect">
            <a:avLst/>
          </a:prstGeom>
          <a:noFill/>
        </p:spPr>
        <p:txBody>
          <a:bodyPr wrap="square" rtlCol="0">
            <a:spAutoFit/>
          </a:bodyPr>
          <a:lstStyle/>
          <a:p>
            <a:r>
              <a:rPr lang="fr-FR" sz="2800" b="1" dirty="0"/>
              <a:t>SI …</a:t>
            </a:r>
          </a:p>
        </p:txBody>
      </p:sp>
      <p:grpSp>
        <p:nvGrpSpPr>
          <p:cNvPr id="15" name="Groupe 14"/>
          <p:cNvGrpSpPr/>
          <p:nvPr/>
        </p:nvGrpSpPr>
        <p:grpSpPr>
          <a:xfrm>
            <a:off x="4139952" y="2060848"/>
            <a:ext cx="1152128" cy="1368152"/>
            <a:chOff x="1115616" y="1340768"/>
            <a:chExt cx="1152128" cy="1368152"/>
          </a:xfrm>
        </p:grpSpPr>
        <p:cxnSp>
          <p:nvCxnSpPr>
            <p:cNvPr id="16" name="Connecteur droit avec flèche 15"/>
            <p:cNvCxnSpPr/>
            <p:nvPr/>
          </p:nvCxnSpPr>
          <p:spPr>
            <a:xfrm flipV="1">
              <a:off x="1115616" y="1340768"/>
              <a:ext cx="1152128" cy="64807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115616" y="1988840"/>
              <a:ext cx="1152128" cy="72008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
        <p:nvSpPr>
          <p:cNvPr id="18" name="ZoneTexte 17"/>
          <p:cNvSpPr txBox="1"/>
          <p:nvPr/>
        </p:nvSpPr>
        <p:spPr>
          <a:xfrm>
            <a:off x="3131840" y="2454568"/>
            <a:ext cx="864096" cy="523220"/>
          </a:xfrm>
          <a:prstGeom prst="rect">
            <a:avLst/>
          </a:prstGeom>
          <a:noFill/>
        </p:spPr>
        <p:txBody>
          <a:bodyPr wrap="square" rtlCol="0">
            <a:spAutoFit/>
          </a:bodyPr>
          <a:lstStyle/>
          <a:p>
            <a:r>
              <a:rPr lang="fr-FR" sz="2800" b="1" dirty="0"/>
              <a:t>SI …</a:t>
            </a:r>
          </a:p>
        </p:txBody>
      </p:sp>
      <p:sp>
        <p:nvSpPr>
          <p:cNvPr id="19" name="ZoneTexte 18"/>
          <p:cNvSpPr txBox="1"/>
          <p:nvPr/>
        </p:nvSpPr>
        <p:spPr>
          <a:xfrm>
            <a:off x="683568" y="4077072"/>
            <a:ext cx="7885685" cy="461665"/>
          </a:xfrm>
          <a:prstGeom prst="rect">
            <a:avLst/>
          </a:prstGeom>
          <a:noFill/>
        </p:spPr>
        <p:txBody>
          <a:bodyPr wrap="none" rtlCol="0">
            <a:spAutoFit/>
          </a:bodyPr>
          <a:lstStyle/>
          <a:p>
            <a:r>
              <a:rPr lang="fr-FR" sz="2400" dirty="0"/>
              <a:t>On va donc imbriquer les SI : une fonction dans une fonction !</a:t>
            </a:r>
          </a:p>
        </p:txBody>
      </p:sp>
    </p:spTree>
    <p:extLst>
      <p:ext uri="{BB962C8B-B14F-4D97-AF65-F5344CB8AC3E}">
        <p14:creationId xmlns:p14="http://schemas.microsoft.com/office/powerpoint/2010/main" val="5601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7"/>
            <a:ext cx="8291264" cy="881553"/>
          </a:xfrm>
        </p:spPr>
        <p:txBody>
          <a:bodyPr>
            <a:noAutofit/>
          </a:bodyPr>
          <a:lstStyle/>
          <a:p>
            <a:r>
              <a:rPr lang="fr-FR" sz="2800" dirty="0"/>
              <a:t>Exemple de la fonction de test imbriqués: </a:t>
            </a:r>
            <a:br>
              <a:rPr lang="fr-FR" sz="2800" dirty="0"/>
            </a:br>
            <a:r>
              <a:rPr lang="fr-FR" sz="2400" dirty="0">
                <a:solidFill>
                  <a:srgbClr val="C00000"/>
                </a:solidFill>
                <a:highlight>
                  <a:srgbClr val="FFFF00"/>
                </a:highlight>
              </a:rPr>
              <a:t>Si(condition; action 1; Action2)</a:t>
            </a:r>
            <a:endParaRPr lang="fr-FR" sz="2000" dirty="0">
              <a:solidFill>
                <a:srgbClr val="C00000"/>
              </a:solidFill>
              <a:highlight>
                <a:srgbClr val="FFFF00"/>
              </a:highlight>
            </a:endParaRPr>
          </a:p>
        </p:txBody>
      </p:sp>
      <p:sp>
        <p:nvSpPr>
          <p:cNvPr id="5" name="Arrondir un rectangle à un seul coin 4"/>
          <p:cNvSpPr/>
          <p:nvPr/>
        </p:nvSpPr>
        <p:spPr>
          <a:xfrm>
            <a:off x="3537600" y="3567311"/>
            <a:ext cx="1296144" cy="288032"/>
          </a:xfrm>
          <a:prstGeom prst="round1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5"/>
          <p:cNvSpPr>
            <a:spLocks noGrp="1"/>
          </p:cNvSpPr>
          <p:nvPr>
            <p:ph type="dt" sz="half" idx="10"/>
          </p:nvPr>
        </p:nvSpPr>
        <p:spPr/>
        <p:txBody>
          <a:bodyPr/>
          <a:lstStyle/>
          <a:p>
            <a:fld id="{327825ED-5E46-436A-A892-92BDD46CCB80}" type="datetime1">
              <a:rPr lang="fr-FR" smtClean="0"/>
              <a:t>03/10/2022</a:t>
            </a:fld>
            <a:endParaRPr lang="fr-FR"/>
          </a:p>
        </p:txBody>
      </p:sp>
      <p:sp>
        <p:nvSpPr>
          <p:cNvPr id="9" name="Espace réservé du numéro de diapositive 8"/>
          <p:cNvSpPr>
            <a:spLocks noGrp="1"/>
          </p:cNvSpPr>
          <p:nvPr>
            <p:ph type="sldNum" sz="quarter" idx="12"/>
          </p:nvPr>
        </p:nvSpPr>
        <p:spPr/>
        <p:txBody>
          <a:bodyPr/>
          <a:lstStyle/>
          <a:p>
            <a:fld id="{10A07726-B9A2-482C-A292-2DEB698D74B6}" type="slidenum">
              <a:rPr lang="fr-FR" smtClean="0"/>
              <a:t>143</a:t>
            </a:fld>
            <a:endParaRPr lang="fr-FR"/>
          </a:p>
        </p:txBody>
      </p:sp>
      <p:pic>
        <p:nvPicPr>
          <p:cNvPr id="7" name="Image 6">
            <a:extLst>
              <a:ext uri="{FF2B5EF4-FFF2-40B4-BE49-F238E27FC236}">
                <a16:creationId xmlns:a16="http://schemas.microsoft.com/office/drawing/2014/main" id="{A480E4DE-78A4-4BC8-8C31-43923CAC3068}"/>
              </a:ext>
            </a:extLst>
          </p:cNvPr>
          <p:cNvPicPr>
            <a:picLocks noChangeAspect="1"/>
          </p:cNvPicPr>
          <p:nvPr/>
        </p:nvPicPr>
        <p:blipFill>
          <a:blip r:embed="rId2"/>
          <a:stretch>
            <a:fillRect/>
          </a:stretch>
        </p:blipFill>
        <p:spPr>
          <a:xfrm>
            <a:off x="1089328" y="1718910"/>
            <a:ext cx="6192688" cy="4948590"/>
          </a:xfrm>
          <a:prstGeom prst="rect">
            <a:avLst/>
          </a:prstGeom>
        </p:spPr>
      </p:pic>
      <p:pic>
        <p:nvPicPr>
          <p:cNvPr id="12" name="Picture 3">
            <a:extLst>
              <a:ext uri="{FF2B5EF4-FFF2-40B4-BE49-F238E27FC236}">
                <a16:creationId xmlns:a16="http://schemas.microsoft.com/office/drawing/2014/main" id="{F3A50D41-8D30-453A-AC96-76C175F63EB7}"/>
              </a:ext>
            </a:extLst>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30692" t="31455" r="5164" b="37218"/>
          <a:stretch/>
        </p:blipFill>
        <p:spPr bwMode="auto">
          <a:xfrm>
            <a:off x="2483768" y="1313367"/>
            <a:ext cx="4050742" cy="283470"/>
          </a:xfrm>
          <a:prstGeom prst="rect">
            <a:avLst/>
          </a:prstGeom>
          <a:noFill/>
          <a:ln w="28575">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86900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898862"/>
          </a:xfrm>
        </p:spPr>
        <p:txBody>
          <a:bodyPr>
            <a:noAutofit/>
          </a:bodyPr>
          <a:lstStyle/>
          <a:p>
            <a:r>
              <a:rPr lang="fr-FR" sz="2800" dirty="0"/>
              <a:t>Exemple de fonctions de tests imbriqués: </a:t>
            </a:r>
            <a:br>
              <a:rPr lang="fr-FR" sz="2800" dirty="0"/>
            </a:br>
            <a:r>
              <a:rPr lang="fr-FR" sz="1800" b="1" i="0" strike="noStrike" dirty="0">
                <a:solidFill>
                  <a:srgbClr val="0000FF"/>
                </a:solidFill>
                <a:latin typeface="Arial"/>
                <a:cs typeface="Arial"/>
              </a:rPr>
              <a:t>=SI(cond1; Act1; </a:t>
            </a:r>
            <a:r>
              <a:rPr lang="fr-FR" sz="1800" b="1" i="0" strike="noStrike" dirty="0">
                <a:solidFill>
                  <a:srgbClr val="FF0000"/>
                </a:solidFill>
                <a:latin typeface="Arial"/>
                <a:cs typeface="Arial"/>
              </a:rPr>
              <a:t>SI</a:t>
            </a:r>
            <a:r>
              <a:rPr lang="fr-FR" sz="1800" b="1" i="0" strike="noStrike" dirty="0">
                <a:solidFill>
                  <a:srgbClr val="0000FF"/>
                </a:solidFill>
                <a:latin typeface="Arial"/>
                <a:cs typeface="Arial"/>
              </a:rPr>
              <a:t>(cond2; Act2; </a:t>
            </a:r>
            <a:r>
              <a:rPr lang="fr-FR" sz="1800" b="1" i="0" strike="noStrike" dirty="0">
                <a:solidFill>
                  <a:srgbClr val="00B0F0"/>
                </a:solidFill>
                <a:latin typeface="Arial"/>
                <a:cs typeface="Arial"/>
              </a:rPr>
              <a:t>SI</a:t>
            </a:r>
            <a:r>
              <a:rPr lang="fr-FR" sz="1800" b="1" i="0" strike="noStrike" dirty="0">
                <a:solidFill>
                  <a:srgbClr val="0000FF"/>
                </a:solidFill>
                <a:latin typeface="Arial"/>
                <a:cs typeface="Arial"/>
              </a:rPr>
              <a:t>(cond3;Act3; </a:t>
            </a:r>
            <a:r>
              <a:rPr lang="fr-FR" sz="1800" b="1" i="0" strike="noStrike" dirty="0">
                <a:solidFill>
                  <a:srgbClr val="7030A0"/>
                </a:solidFill>
                <a:latin typeface="Arial"/>
                <a:cs typeface="Arial"/>
              </a:rPr>
              <a:t>Si</a:t>
            </a:r>
            <a:r>
              <a:rPr lang="fr-FR" sz="1800" b="1" i="0" strike="noStrike" dirty="0">
                <a:solidFill>
                  <a:srgbClr val="0000FF"/>
                </a:solidFill>
                <a:latin typeface="Arial"/>
                <a:cs typeface="Arial"/>
              </a:rPr>
              <a:t>(cond4;Act4; Act5))</a:t>
            </a:r>
            <a:endParaRPr lang="fr-FR" sz="2000" dirty="0">
              <a:solidFill>
                <a:srgbClr val="C00000"/>
              </a:solidFill>
            </a:endParaRPr>
          </a:p>
        </p:txBody>
      </p:sp>
      <p:sp>
        <p:nvSpPr>
          <p:cNvPr id="6" name="Espace réservé de la date 5"/>
          <p:cNvSpPr>
            <a:spLocks noGrp="1"/>
          </p:cNvSpPr>
          <p:nvPr>
            <p:ph type="dt" sz="half" idx="10"/>
          </p:nvPr>
        </p:nvSpPr>
        <p:spPr/>
        <p:txBody>
          <a:bodyPr/>
          <a:lstStyle/>
          <a:p>
            <a:fld id="{327825ED-5E46-436A-A892-92BDD46CCB80}" type="datetime1">
              <a:rPr lang="fr-FR" smtClean="0"/>
              <a:t>03/10/2022</a:t>
            </a:fld>
            <a:endParaRPr lang="fr-FR"/>
          </a:p>
        </p:txBody>
      </p:sp>
      <p:sp>
        <p:nvSpPr>
          <p:cNvPr id="9" name="Espace réservé du numéro de diapositive 8"/>
          <p:cNvSpPr>
            <a:spLocks noGrp="1"/>
          </p:cNvSpPr>
          <p:nvPr>
            <p:ph type="sldNum" sz="quarter" idx="12"/>
          </p:nvPr>
        </p:nvSpPr>
        <p:spPr/>
        <p:txBody>
          <a:bodyPr/>
          <a:lstStyle/>
          <a:p>
            <a:fld id="{10A07726-B9A2-482C-A292-2DEB698D74B6}" type="slidenum">
              <a:rPr lang="fr-FR" smtClean="0"/>
              <a:t>144</a:t>
            </a:fld>
            <a:endParaRPr lang="fr-FR"/>
          </a:p>
        </p:txBody>
      </p:sp>
      <p:pic>
        <p:nvPicPr>
          <p:cNvPr id="4" name="Image 3">
            <a:extLst>
              <a:ext uri="{FF2B5EF4-FFF2-40B4-BE49-F238E27FC236}">
                <a16:creationId xmlns:a16="http://schemas.microsoft.com/office/drawing/2014/main" id="{915482DE-780D-45C1-A75A-BCDA4A968BCB}"/>
              </a:ext>
            </a:extLst>
          </p:cNvPr>
          <p:cNvPicPr>
            <a:picLocks noChangeAspect="1"/>
          </p:cNvPicPr>
          <p:nvPr/>
        </p:nvPicPr>
        <p:blipFill>
          <a:blip r:embed="rId2"/>
          <a:stretch>
            <a:fillRect/>
          </a:stretch>
        </p:blipFill>
        <p:spPr>
          <a:xfrm>
            <a:off x="634336" y="1174815"/>
            <a:ext cx="7095598" cy="5264085"/>
          </a:xfrm>
          <a:prstGeom prst="rect">
            <a:avLst/>
          </a:prstGeom>
        </p:spPr>
      </p:pic>
      <p:sp>
        <p:nvSpPr>
          <p:cNvPr id="8" name="Espace réservé du contenu 7">
            <a:extLst>
              <a:ext uri="{FF2B5EF4-FFF2-40B4-BE49-F238E27FC236}">
                <a16:creationId xmlns:a16="http://schemas.microsoft.com/office/drawing/2014/main" id="{B451A3D4-CE32-43EE-93D9-A44ACAAA6253}"/>
              </a:ext>
            </a:extLst>
          </p:cNvPr>
          <p:cNvSpPr>
            <a:spLocks noGrp="1"/>
          </p:cNvSpPr>
          <p:nvPr>
            <p:ph sz="quarter" idx="1"/>
          </p:nvPr>
        </p:nvSpPr>
        <p:spPr>
          <a:xfrm>
            <a:off x="4644008" y="6021287"/>
            <a:ext cx="2952328" cy="389811"/>
          </a:xfrm>
        </p:spPr>
        <p:txBody>
          <a:bodyPr>
            <a:normAutofit/>
          </a:bodyPr>
          <a:lstStyle/>
          <a:p>
            <a:r>
              <a:rPr lang="fr-FR" sz="1600" dirty="0"/>
              <a:t>A utiliser avec modération</a:t>
            </a:r>
          </a:p>
        </p:txBody>
      </p:sp>
    </p:spTree>
    <p:extLst>
      <p:ext uri="{BB962C8B-B14F-4D97-AF65-F5344CB8AC3E}">
        <p14:creationId xmlns:p14="http://schemas.microsoft.com/office/powerpoint/2010/main" val="3075640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620688"/>
            <a:ext cx="7066358" cy="3108543"/>
          </a:xfrm>
          <a:prstGeom prst="rect">
            <a:avLst/>
          </a:prstGeom>
          <a:noFill/>
        </p:spPr>
        <p:txBody>
          <a:bodyPr wrap="none" rtlCol="0">
            <a:spAutoFit/>
          </a:bodyPr>
          <a:lstStyle/>
          <a:p>
            <a:r>
              <a:rPr lang="fr-FR" sz="2800" b="1" dirty="0">
                <a:latin typeface="Calibri" panose="020F0502020204030204" pitchFamily="34" charset="0"/>
                <a:cs typeface="Calibri" panose="020F0502020204030204" pitchFamily="34" charset="0"/>
              </a:rPr>
              <a:t>Conclusion :</a:t>
            </a:r>
          </a:p>
          <a:p>
            <a:endParaRPr lang="fr-FR" sz="2800" b="1" dirty="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Pour deux cas, on utilise un SI…</a:t>
            </a:r>
          </a:p>
          <a:p>
            <a:r>
              <a:rPr lang="fr-FR" sz="2800" dirty="0">
                <a:latin typeface="Calibri" panose="020F0502020204030204" pitchFamily="34" charset="0"/>
                <a:cs typeface="Calibri" panose="020F0502020204030204" pitchFamily="34" charset="0"/>
              </a:rPr>
              <a:t>Pour trois cas, on utilise deux SI… (imbriqués)</a:t>
            </a:r>
          </a:p>
          <a:p>
            <a:r>
              <a:rPr lang="fr-FR" sz="2800" dirty="0">
                <a:latin typeface="Calibri" panose="020F0502020204030204" pitchFamily="34" charset="0"/>
                <a:cs typeface="Calibri" panose="020F0502020204030204" pitchFamily="34" charset="0"/>
              </a:rPr>
              <a:t>Pour quatre cas, on utilise trois SI… (imbriqués)</a:t>
            </a:r>
          </a:p>
          <a:p>
            <a:r>
              <a:rPr lang="fr-FR" sz="2800" dirty="0">
                <a:latin typeface="Calibri" panose="020F0502020204030204" pitchFamily="34" charset="0"/>
                <a:cs typeface="Calibri" panose="020F0502020204030204" pitchFamily="34" charset="0"/>
              </a:rPr>
              <a:t>Mais bon, il ne fait pas trop imbriquer </a:t>
            </a:r>
          </a:p>
          <a:p>
            <a:r>
              <a:rPr lang="fr-FR" sz="2800" dirty="0">
                <a:latin typeface="Calibri" panose="020F0502020204030204" pitchFamily="34" charset="0"/>
                <a:cs typeface="Calibri" panose="020F0502020204030204" pitchFamily="34" charset="0"/>
              </a:rPr>
              <a:t>etc.</a:t>
            </a:r>
          </a:p>
        </p:txBody>
      </p:sp>
      <p:sp>
        <p:nvSpPr>
          <p:cNvPr id="20" name="ZoneTexte 19"/>
          <p:cNvSpPr txBox="1"/>
          <p:nvPr/>
        </p:nvSpPr>
        <p:spPr>
          <a:xfrm>
            <a:off x="7499466" y="6198961"/>
            <a:ext cx="1104982" cy="369332"/>
          </a:xfrm>
          <a:prstGeom prst="rect">
            <a:avLst/>
          </a:prstGeom>
          <a:noFill/>
        </p:spPr>
        <p:txBody>
          <a:bodyPr wrap="none" rtlCol="0">
            <a:spAutoFit/>
          </a:bodyPr>
          <a:lstStyle/>
          <a:p>
            <a:r>
              <a:rPr lang="fr-FR" i="1" dirty="0">
                <a:latin typeface="Calibri" panose="020F0502020204030204" pitchFamily="34" charset="0"/>
                <a:cs typeface="Calibri" panose="020F0502020204030204" pitchFamily="34" charset="0"/>
              </a:rPr>
              <a:t>À suivre…</a:t>
            </a:r>
          </a:p>
        </p:txBody>
      </p:sp>
    </p:spTree>
    <p:extLst>
      <p:ext uri="{BB962C8B-B14F-4D97-AF65-F5344CB8AC3E}">
        <p14:creationId xmlns:p14="http://schemas.microsoft.com/office/powerpoint/2010/main" val="44510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fonction de test =SI et ses variantes </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a:xfrm>
            <a:off x="395536" y="1196752"/>
            <a:ext cx="8496944" cy="4823048"/>
          </a:xfrm>
        </p:spPr>
        <p:txBody>
          <a:bodyPr>
            <a:normAutofit fontScale="92500" lnSpcReduction="10000"/>
          </a:bodyPr>
          <a:lstStyle/>
          <a:p>
            <a:r>
              <a:rPr lang="fr-FR" sz="2400" dirty="0">
                <a:solidFill>
                  <a:srgbClr val="000000"/>
                </a:solidFill>
                <a:latin typeface="Arial"/>
              </a:rPr>
              <a:t>=</a:t>
            </a:r>
            <a:r>
              <a:rPr lang="fr-FR" sz="1800" dirty="0">
                <a:solidFill>
                  <a:srgbClr val="000000"/>
                </a:solidFill>
                <a:latin typeface="Arial"/>
              </a:rPr>
              <a:t>SI(</a:t>
            </a:r>
            <a:r>
              <a:rPr lang="fr-FR" sz="1800" dirty="0">
                <a:solidFill>
                  <a:srgbClr val="C00000"/>
                </a:solidFill>
                <a:latin typeface="Arial"/>
              </a:rPr>
              <a:t>condition</a:t>
            </a:r>
            <a:r>
              <a:rPr lang="fr-FR" sz="1800" dirty="0">
                <a:solidFill>
                  <a:srgbClr val="000000"/>
                </a:solidFill>
                <a:latin typeface="Arial"/>
              </a:rPr>
              <a:t>; </a:t>
            </a:r>
            <a:r>
              <a:rPr lang="fr-FR" sz="1800" dirty="0">
                <a:solidFill>
                  <a:srgbClr val="00B050"/>
                </a:solidFill>
                <a:latin typeface="Arial"/>
              </a:rPr>
              <a:t>action si vrai</a:t>
            </a:r>
            <a:r>
              <a:rPr lang="fr-FR" sz="1800" dirty="0">
                <a:solidFill>
                  <a:srgbClr val="000000"/>
                </a:solidFill>
                <a:latin typeface="Arial"/>
              </a:rPr>
              <a:t>; </a:t>
            </a:r>
            <a:r>
              <a:rPr lang="fr-FR" sz="1800" dirty="0">
                <a:solidFill>
                  <a:srgbClr val="00B0F0"/>
                </a:solidFill>
                <a:latin typeface="Arial"/>
              </a:rPr>
              <a:t>action si faux</a:t>
            </a:r>
            <a:r>
              <a:rPr lang="fr-FR" sz="1800" dirty="0">
                <a:solidFill>
                  <a:srgbClr val="000000"/>
                </a:solidFill>
                <a:latin typeface="Arial"/>
              </a:rPr>
              <a:t>) </a:t>
            </a:r>
          </a:p>
          <a:p>
            <a:pPr lvl="1"/>
            <a:r>
              <a:rPr lang="fr-FR" sz="1800" dirty="0"/>
              <a:t>=SI( </a:t>
            </a:r>
            <a:r>
              <a:rPr lang="fr-FR" sz="1800" dirty="0">
                <a:solidFill>
                  <a:srgbClr val="C00000"/>
                </a:solidFill>
              </a:rPr>
              <a:t>A1&lt;1000</a:t>
            </a:r>
            <a:r>
              <a:rPr lang="fr-FR" sz="1800" dirty="0"/>
              <a:t> ; </a:t>
            </a:r>
            <a:r>
              <a:rPr lang="fr-FR" sz="1800" b="1" dirty="0">
                <a:solidFill>
                  <a:srgbClr val="009900"/>
                </a:solidFill>
              </a:rPr>
              <a:t>"</a:t>
            </a:r>
            <a:r>
              <a:rPr lang="fr-FR" sz="1800" dirty="0">
                <a:solidFill>
                  <a:srgbClr val="00B050"/>
                </a:solidFill>
              </a:rPr>
              <a:t>je suis ruiné</a:t>
            </a:r>
            <a:r>
              <a:rPr lang="fr-FR" sz="1800" b="1" dirty="0">
                <a:solidFill>
                  <a:srgbClr val="009900"/>
                </a:solidFill>
              </a:rPr>
              <a:t> "</a:t>
            </a:r>
            <a:r>
              <a:rPr lang="fr-FR" sz="1800" dirty="0"/>
              <a:t>; "Je suis riche!!!" )</a:t>
            </a:r>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r>
              <a:rPr lang="fr-FR" sz="2000" dirty="0"/>
              <a:t>=SI( </a:t>
            </a:r>
            <a:r>
              <a:rPr lang="fr-FR" sz="2400" dirty="0">
                <a:solidFill>
                  <a:srgbClr val="C00000"/>
                </a:solidFill>
              </a:rPr>
              <a:t>ET(condition1;condition2</a:t>
            </a:r>
            <a:r>
              <a:rPr lang="fr-FR" sz="2000" dirty="0"/>
              <a:t>) ; </a:t>
            </a:r>
            <a:r>
              <a:rPr lang="fr-FR" sz="2400" dirty="0">
                <a:solidFill>
                  <a:srgbClr val="00B050"/>
                </a:solidFill>
              </a:rPr>
              <a:t>action si vrai </a:t>
            </a:r>
            <a:r>
              <a:rPr lang="fr-FR" sz="2000" dirty="0"/>
              <a:t>; action si faux )</a:t>
            </a:r>
          </a:p>
          <a:p>
            <a:pPr lvl="1"/>
            <a:r>
              <a:rPr lang="fr-FR" sz="1800" dirty="0"/>
              <a:t>Si toutes les 2 conditions sont vraies, l’action si vrai est exécutée, donc « je suis ruiné » sera affichée, sinon « je suis riche sera affichée ».</a:t>
            </a:r>
          </a:p>
          <a:p>
            <a:pPr lvl="1"/>
            <a:endParaRPr lang="fr-FR" sz="1800" dirty="0"/>
          </a:p>
          <a:p>
            <a:r>
              <a:rPr lang="fr-FR" sz="2000" dirty="0"/>
              <a:t>=SI( </a:t>
            </a:r>
            <a:r>
              <a:rPr lang="fr-FR" sz="1800" dirty="0">
                <a:solidFill>
                  <a:srgbClr val="C00000"/>
                </a:solidFill>
              </a:rPr>
              <a:t>OU(condition1;condition2</a:t>
            </a:r>
            <a:r>
              <a:rPr lang="fr-FR" sz="2000" dirty="0"/>
              <a:t>) ; </a:t>
            </a:r>
            <a:r>
              <a:rPr lang="fr-FR" sz="1800" dirty="0">
                <a:solidFill>
                  <a:srgbClr val="00B050"/>
                </a:solidFill>
              </a:rPr>
              <a:t>action si vrai </a:t>
            </a:r>
            <a:r>
              <a:rPr lang="fr-FR" sz="2000" dirty="0"/>
              <a:t>; action si faux )</a:t>
            </a:r>
          </a:p>
          <a:p>
            <a:endParaRPr lang="fr-FR" sz="2000" dirty="0"/>
          </a:p>
          <a:p>
            <a:pPr marL="548640" lvl="2" indent="-274320">
              <a:spcBef>
                <a:spcPts val="580"/>
              </a:spcBef>
              <a:buClr>
                <a:schemeClr val="accent1"/>
              </a:buClr>
            </a:pPr>
            <a:r>
              <a:rPr lang="fr-FR" sz="1800" dirty="0"/>
              <a:t>=SI(</a:t>
            </a:r>
            <a:r>
              <a:rPr lang="fr-FR" sz="1800" dirty="0">
                <a:solidFill>
                  <a:srgbClr val="C00000"/>
                </a:solidFill>
              </a:rPr>
              <a:t>OU(A1&gt;1000;B1&lt;1200</a:t>
            </a:r>
            <a:r>
              <a:rPr lang="fr-FR" sz="1800" dirty="0"/>
              <a:t>); ; </a:t>
            </a:r>
            <a:r>
              <a:rPr lang="fr-FR" sz="1800" b="1" dirty="0">
                <a:solidFill>
                  <a:srgbClr val="009900"/>
                </a:solidFill>
              </a:rPr>
              <a:t>"</a:t>
            </a:r>
            <a:r>
              <a:rPr lang="fr-FR" sz="1800" dirty="0">
                <a:solidFill>
                  <a:srgbClr val="00B050"/>
                </a:solidFill>
              </a:rPr>
              <a:t>je suis ruiné" </a:t>
            </a:r>
            <a:r>
              <a:rPr lang="fr-FR" sz="1800" dirty="0"/>
              <a:t>; "Je suis riche!!!" )</a:t>
            </a:r>
          </a:p>
          <a:p>
            <a:pPr lvl="2"/>
            <a:r>
              <a:rPr lang="fr-FR" sz="1600" dirty="0"/>
              <a:t>Si l’une des 2 conditions est vraie, l’action si vrai est exécutée, donc « je suis ruiné » sera affichée</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146</a:t>
            </a:fld>
            <a:endParaRPr lang="fr-FR"/>
          </a:p>
        </p:txBody>
      </p:sp>
      <p:sp>
        <p:nvSpPr>
          <p:cNvPr id="6" name="Text Box 3">
            <a:extLst>
              <a:ext uri="{FF2B5EF4-FFF2-40B4-BE49-F238E27FC236}">
                <a16:creationId xmlns:a16="http://schemas.microsoft.com/office/drawing/2014/main" id="{00000000-0008-0000-0F00-000002000000}"/>
              </a:ext>
            </a:extLst>
          </p:cNvPr>
          <p:cNvSpPr txBox="1">
            <a:spLocks noChangeArrowheads="1"/>
          </p:cNvSpPr>
          <p:nvPr/>
        </p:nvSpPr>
        <p:spPr bwMode="auto">
          <a:xfrm>
            <a:off x="2123728" y="1916832"/>
            <a:ext cx="4154587" cy="1215343"/>
          </a:xfrm>
          <a:prstGeom prst="rect">
            <a:avLst/>
          </a:prstGeom>
          <a:solidFill>
            <a:srgbClr val="000080"/>
          </a:solidFill>
          <a:ln w="9525">
            <a:solidFill>
              <a:srgbClr val="000000"/>
            </a:solid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800" b="1" i="0" strike="noStrike" dirty="0">
                <a:solidFill>
                  <a:srgbClr val="FFFFFF"/>
                </a:solidFill>
                <a:latin typeface="Arial"/>
                <a:cs typeface="Arial"/>
              </a:rPr>
              <a:t>SI( Condition ; Action1 ; Action 2)</a:t>
            </a:r>
          </a:p>
          <a:p>
            <a:pPr algn="l" rtl="0">
              <a:defRPr sz="1000"/>
            </a:pPr>
            <a:endParaRPr lang="fr-FR" sz="1200" b="1" i="0" strike="noStrike" dirty="0">
              <a:solidFill>
                <a:srgbClr val="FFFFFF"/>
              </a:solidFill>
              <a:latin typeface="Arial"/>
              <a:cs typeface="Arial"/>
            </a:endParaRPr>
          </a:p>
          <a:p>
            <a:pPr algn="l" rtl="0">
              <a:defRPr sz="1000"/>
            </a:pPr>
            <a:r>
              <a:rPr lang="fr-FR" sz="1800" b="1" i="0" strike="noStrike" dirty="0">
                <a:solidFill>
                  <a:srgbClr val="FFFFFF"/>
                </a:solidFill>
                <a:latin typeface="Arial"/>
                <a:cs typeface="Arial"/>
              </a:rPr>
              <a:t>                ET( cond1; cond2; ……)</a:t>
            </a:r>
          </a:p>
          <a:p>
            <a:pPr algn="l" rtl="0">
              <a:defRPr sz="1000"/>
            </a:pPr>
            <a:endParaRPr lang="fr-FR" sz="700" b="1" i="0" strike="noStrike" dirty="0">
              <a:solidFill>
                <a:srgbClr val="FFFFFF"/>
              </a:solidFill>
              <a:latin typeface="Arial"/>
              <a:cs typeface="Arial"/>
            </a:endParaRPr>
          </a:p>
          <a:p>
            <a:pPr algn="l" rtl="0">
              <a:defRPr sz="1000"/>
            </a:pPr>
            <a:r>
              <a:rPr lang="fr-FR" sz="1800" b="1" i="0" strike="noStrike" dirty="0">
                <a:solidFill>
                  <a:srgbClr val="FFFFFF"/>
                </a:solidFill>
                <a:latin typeface="Arial"/>
                <a:cs typeface="Arial"/>
              </a:rPr>
              <a:t>                OU( cond1; cond2; ……)</a:t>
            </a:r>
          </a:p>
        </p:txBody>
      </p:sp>
    </p:spTree>
    <p:extLst>
      <p:ext uri="{BB962C8B-B14F-4D97-AF65-F5344CB8AC3E}">
        <p14:creationId xmlns:p14="http://schemas.microsoft.com/office/powerpoint/2010/main" val="17545661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683568" y="3920813"/>
          <a:ext cx="3384376" cy="203381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665663">
                <a:tc>
                  <a:txBody>
                    <a:bodyPr/>
                    <a:lstStyle/>
                    <a:p>
                      <a:pPr algn="ctr">
                        <a:spcBef>
                          <a:spcPts val="600"/>
                        </a:spcBef>
                        <a:spcAft>
                          <a:spcPts val="600"/>
                        </a:spcAft>
                      </a:pPr>
                      <a:r>
                        <a:rPr lang="fr-FR" sz="2800" dirty="0"/>
                        <a:t>ET</a:t>
                      </a:r>
                    </a:p>
                  </a:txBody>
                  <a:tcPr anchor="ctr"/>
                </a:tc>
                <a:tc>
                  <a:txBody>
                    <a:bodyPr/>
                    <a:lstStyle/>
                    <a:p>
                      <a:pPr algn="ctr">
                        <a:spcBef>
                          <a:spcPts val="600"/>
                        </a:spcBef>
                        <a:spcAft>
                          <a:spcPts val="600"/>
                        </a:spcAft>
                      </a:pPr>
                      <a:r>
                        <a:rPr lang="fr-FR" sz="2800" b="0" dirty="0"/>
                        <a:t>Vrai</a:t>
                      </a:r>
                    </a:p>
                  </a:txBody>
                  <a:tcPr anchor="ctr"/>
                </a:tc>
                <a:tc>
                  <a:txBody>
                    <a:bodyPr/>
                    <a:lstStyle/>
                    <a:p>
                      <a:pPr algn="ctr">
                        <a:spcBef>
                          <a:spcPts val="600"/>
                        </a:spcBef>
                        <a:spcAft>
                          <a:spcPts val="600"/>
                        </a:spcAft>
                      </a:pPr>
                      <a:r>
                        <a:rPr lang="fr-FR" sz="2800" b="0" dirty="0"/>
                        <a:t>Faux</a:t>
                      </a:r>
                    </a:p>
                  </a:txBody>
                  <a:tcPr anchor="ctr"/>
                </a:tc>
                <a:extLst>
                  <a:ext uri="{0D108BD9-81ED-4DB2-BD59-A6C34878D82A}">
                    <a16:rowId xmlns:a16="http://schemas.microsoft.com/office/drawing/2014/main" val="10000"/>
                  </a:ext>
                </a:extLst>
              </a:tr>
              <a:tr h="648072">
                <a:tc>
                  <a:txBody>
                    <a:bodyPr/>
                    <a:lstStyle/>
                    <a:p>
                      <a:pPr algn="ctr">
                        <a:spcBef>
                          <a:spcPts val="600"/>
                        </a:spcBef>
                        <a:spcAft>
                          <a:spcPts val="600"/>
                        </a:spcAft>
                      </a:pPr>
                      <a:r>
                        <a:rPr lang="fr-FR" sz="2800" b="0" dirty="0">
                          <a:solidFill>
                            <a:schemeClr val="bg1"/>
                          </a:solidFill>
                        </a:rPr>
                        <a:t>Vrai</a:t>
                      </a:r>
                    </a:p>
                  </a:txBody>
                  <a:tcPr anchor="ctr">
                    <a:solidFill>
                      <a:schemeClr val="accent1"/>
                    </a:solidFill>
                  </a:tcPr>
                </a:tc>
                <a:tc>
                  <a:txBody>
                    <a:bodyPr/>
                    <a:lstStyle/>
                    <a:p>
                      <a:pPr algn="ctr">
                        <a:spcBef>
                          <a:spcPts val="600"/>
                        </a:spcBef>
                        <a:spcAft>
                          <a:spcPts val="600"/>
                        </a:spcAft>
                      </a:pPr>
                      <a:r>
                        <a:rPr lang="fr-FR" sz="2800" b="0" dirty="0"/>
                        <a:t>Vrai</a:t>
                      </a:r>
                    </a:p>
                  </a:txBody>
                  <a:tcPr anchor="ctr"/>
                </a:tc>
                <a:tc>
                  <a:txBody>
                    <a:bodyPr/>
                    <a:lstStyle/>
                    <a:p>
                      <a:pPr algn="ctr">
                        <a:spcBef>
                          <a:spcPts val="600"/>
                        </a:spcBef>
                        <a:spcAft>
                          <a:spcPts val="600"/>
                        </a:spcAft>
                      </a:pPr>
                      <a:r>
                        <a:rPr lang="fr-FR" sz="2800" b="0" dirty="0"/>
                        <a:t>Faux</a:t>
                      </a:r>
                    </a:p>
                  </a:txBody>
                  <a:tcPr anchor="ctr"/>
                </a:tc>
                <a:extLst>
                  <a:ext uri="{0D108BD9-81ED-4DB2-BD59-A6C34878D82A}">
                    <a16:rowId xmlns:a16="http://schemas.microsoft.com/office/drawing/2014/main" val="10001"/>
                  </a:ext>
                </a:extLst>
              </a:tr>
              <a:tr h="720080">
                <a:tc>
                  <a:txBody>
                    <a:bodyPr/>
                    <a:lstStyle/>
                    <a:p>
                      <a:pPr algn="ctr">
                        <a:spcBef>
                          <a:spcPts val="600"/>
                        </a:spcBef>
                        <a:spcAft>
                          <a:spcPts val="600"/>
                        </a:spcAft>
                      </a:pPr>
                      <a:r>
                        <a:rPr lang="fr-FR" sz="2800" b="0" dirty="0">
                          <a:solidFill>
                            <a:schemeClr val="bg1"/>
                          </a:solidFill>
                        </a:rPr>
                        <a:t>Faux</a:t>
                      </a:r>
                    </a:p>
                  </a:txBody>
                  <a:tcPr anchor="ctr">
                    <a:solidFill>
                      <a:schemeClr val="accent1"/>
                    </a:solidFill>
                  </a:tcPr>
                </a:tc>
                <a:tc>
                  <a:txBody>
                    <a:bodyPr/>
                    <a:lstStyle/>
                    <a:p>
                      <a:pPr algn="ctr">
                        <a:spcBef>
                          <a:spcPts val="600"/>
                        </a:spcBef>
                        <a:spcAft>
                          <a:spcPts val="600"/>
                        </a:spcAft>
                      </a:pPr>
                      <a:r>
                        <a:rPr lang="fr-FR" sz="2800" b="0" dirty="0"/>
                        <a:t>Faux</a:t>
                      </a:r>
                    </a:p>
                  </a:txBody>
                  <a:tcPr anchor="ctr">
                    <a:solidFill>
                      <a:schemeClr val="bg1">
                        <a:lumMod val="85000"/>
                      </a:schemeClr>
                    </a:solidFill>
                  </a:tcPr>
                </a:tc>
                <a:tc>
                  <a:txBody>
                    <a:bodyPr/>
                    <a:lstStyle/>
                    <a:p>
                      <a:pPr algn="ctr">
                        <a:spcBef>
                          <a:spcPts val="600"/>
                        </a:spcBef>
                        <a:spcAft>
                          <a:spcPts val="600"/>
                        </a:spcAft>
                      </a:pPr>
                      <a:r>
                        <a:rPr lang="fr-FR" sz="2800" b="0" dirty="0"/>
                        <a:t>Faux</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graphicFrame>
        <p:nvGraphicFramePr>
          <p:cNvPr id="12" name="Tableau 11"/>
          <p:cNvGraphicFramePr>
            <a:graphicFrameLocks noGrp="1"/>
          </p:cNvGraphicFramePr>
          <p:nvPr/>
        </p:nvGraphicFramePr>
        <p:xfrm>
          <a:off x="4932040" y="3883987"/>
          <a:ext cx="3384376" cy="2033815"/>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665663">
                <a:tc>
                  <a:txBody>
                    <a:bodyPr/>
                    <a:lstStyle/>
                    <a:p>
                      <a:pPr algn="ctr">
                        <a:spcBef>
                          <a:spcPts val="600"/>
                        </a:spcBef>
                        <a:spcAft>
                          <a:spcPts val="600"/>
                        </a:spcAft>
                      </a:pPr>
                      <a:r>
                        <a:rPr lang="fr-FR" sz="2800" dirty="0"/>
                        <a:t>OU</a:t>
                      </a:r>
                    </a:p>
                  </a:txBody>
                  <a:tcPr anchor="ctr"/>
                </a:tc>
                <a:tc>
                  <a:txBody>
                    <a:bodyPr/>
                    <a:lstStyle/>
                    <a:p>
                      <a:pPr algn="ctr">
                        <a:spcBef>
                          <a:spcPts val="600"/>
                        </a:spcBef>
                        <a:spcAft>
                          <a:spcPts val="600"/>
                        </a:spcAft>
                      </a:pPr>
                      <a:r>
                        <a:rPr lang="fr-FR" sz="2800" b="0" dirty="0"/>
                        <a:t>Vrai</a:t>
                      </a:r>
                    </a:p>
                  </a:txBody>
                  <a:tcPr anchor="ctr"/>
                </a:tc>
                <a:tc>
                  <a:txBody>
                    <a:bodyPr/>
                    <a:lstStyle/>
                    <a:p>
                      <a:pPr algn="ctr">
                        <a:spcBef>
                          <a:spcPts val="600"/>
                        </a:spcBef>
                        <a:spcAft>
                          <a:spcPts val="600"/>
                        </a:spcAft>
                      </a:pPr>
                      <a:r>
                        <a:rPr lang="fr-FR" sz="2800" b="0" dirty="0"/>
                        <a:t>Faux</a:t>
                      </a:r>
                    </a:p>
                  </a:txBody>
                  <a:tcPr anchor="ctr"/>
                </a:tc>
                <a:extLst>
                  <a:ext uri="{0D108BD9-81ED-4DB2-BD59-A6C34878D82A}">
                    <a16:rowId xmlns:a16="http://schemas.microsoft.com/office/drawing/2014/main" val="10000"/>
                  </a:ext>
                </a:extLst>
              </a:tr>
              <a:tr h="648072">
                <a:tc>
                  <a:txBody>
                    <a:bodyPr/>
                    <a:lstStyle/>
                    <a:p>
                      <a:pPr algn="ctr">
                        <a:spcBef>
                          <a:spcPts val="600"/>
                        </a:spcBef>
                        <a:spcAft>
                          <a:spcPts val="600"/>
                        </a:spcAft>
                      </a:pPr>
                      <a:r>
                        <a:rPr lang="fr-FR" sz="2800" b="0" dirty="0">
                          <a:solidFill>
                            <a:schemeClr val="bg1"/>
                          </a:solidFill>
                        </a:rPr>
                        <a:t>Vrai</a:t>
                      </a:r>
                    </a:p>
                  </a:txBody>
                  <a:tcPr anchor="ctr">
                    <a:solidFill>
                      <a:schemeClr val="accent1"/>
                    </a:solidFill>
                  </a:tcPr>
                </a:tc>
                <a:tc>
                  <a:txBody>
                    <a:bodyPr/>
                    <a:lstStyle/>
                    <a:p>
                      <a:pPr algn="ctr">
                        <a:spcBef>
                          <a:spcPts val="600"/>
                        </a:spcBef>
                        <a:spcAft>
                          <a:spcPts val="600"/>
                        </a:spcAft>
                      </a:pPr>
                      <a:r>
                        <a:rPr lang="fr-FR" sz="2800" b="0" dirty="0"/>
                        <a:t>Vrai</a:t>
                      </a:r>
                    </a:p>
                  </a:txBody>
                  <a:tcPr anchor="ctr"/>
                </a:tc>
                <a:tc>
                  <a:txBody>
                    <a:bodyPr/>
                    <a:lstStyle/>
                    <a:p>
                      <a:pPr algn="ctr">
                        <a:spcBef>
                          <a:spcPts val="600"/>
                        </a:spcBef>
                        <a:spcAft>
                          <a:spcPts val="600"/>
                        </a:spcAft>
                      </a:pPr>
                      <a:r>
                        <a:rPr lang="fr-FR" sz="2800" b="0" dirty="0"/>
                        <a:t>Vrai</a:t>
                      </a:r>
                    </a:p>
                  </a:txBody>
                  <a:tcPr anchor="ctr"/>
                </a:tc>
                <a:extLst>
                  <a:ext uri="{0D108BD9-81ED-4DB2-BD59-A6C34878D82A}">
                    <a16:rowId xmlns:a16="http://schemas.microsoft.com/office/drawing/2014/main" val="10001"/>
                  </a:ext>
                </a:extLst>
              </a:tr>
              <a:tr h="720080">
                <a:tc>
                  <a:txBody>
                    <a:bodyPr/>
                    <a:lstStyle/>
                    <a:p>
                      <a:pPr algn="ctr">
                        <a:spcBef>
                          <a:spcPts val="600"/>
                        </a:spcBef>
                        <a:spcAft>
                          <a:spcPts val="600"/>
                        </a:spcAft>
                      </a:pPr>
                      <a:r>
                        <a:rPr lang="fr-FR" sz="2800" b="0" dirty="0">
                          <a:solidFill>
                            <a:schemeClr val="bg1"/>
                          </a:solidFill>
                        </a:rPr>
                        <a:t>Faux</a:t>
                      </a:r>
                    </a:p>
                  </a:txBody>
                  <a:tcPr anchor="ctr">
                    <a:solidFill>
                      <a:schemeClr val="accent1"/>
                    </a:solidFill>
                  </a:tcPr>
                </a:tc>
                <a:tc>
                  <a:txBody>
                    <a:bodyPr/>
                    <a:lstStyle/>
                    <a:p>
                      <a:pPr algn="ctr">
                        <a:spcBef>
                          <a:spcPts val="600"/>
                        </a:spcBef>
                        <a:spcAft>
                          <a:spcPts val="600"/>
                        </a:spcAft>
                      </a:pPr>
                      <a:r>
                        <a:rPr lang="fr-FR" sz="2800" b="0" dirty="0"/>
                        <a:t>Vrai</a:t>
                      </a:r>
                    </a:p>
                  </a:txBody>
                  <a:tcPr anchor="ctr">
                    <a:solidFill>
                      <a:schemeClr val="bg1">
                        <a:lumMod val="85000"/>
                      </a:schemeClr>
                    </a:solidFill>
                  </a:tcPr>
                </a:tc>
                <a:tc>
                  <a:txBody>
                    <a:bodyPr/>
                    <a:lstStyle/>
                    <a:p>
                      <a:pPr algn="ctr">
                        <a:spcBef>
                          <a:spcPts val="600"/>
                        </a:spcBef>
                        <a:spcAft>
                          <a:spcPts val="600"/>
                        </a:spcAft>
                      </a:pPr>
                      <a:r>
                        <a:rPr lang="fr-FR" sz="2800" b="0" dirty="0"/>
                        <a:t>Faux</a:t>
                      </a:r>
                    </a:p>
                  </a:txBody>
                  <a:tcPr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5" name="Titre 4"/>
          <p:cNvSpPr>
            <a:spLocks noGrp="1"/>
          </p:cNvSpPr>
          <p:nvPr>
            <p:ph type="title"/>
          </p:nvPr>
        </p:nvSpPr>
        <p:spPr/>
        <p:txBody>
          <a:bodyPr>
            <a:normAutofit fontScale="90000"/>
          </a:bodyPr>
          <a:lstStyle/>
          <a:p>
            <a:endParaRPr lang="fr-FR" dirty="0"/>
          </a:p>
        </p:txBody>
      </p:sp>
      <p:sp>
        <p:nvSpPr>
          <p:cNvPr id="6" name="Espace réservé du contenu 5"/>
          <p:cNvSpPr>
            <a:spLocks noGrp="1"/>
          </p:cNvSpPr>
          <p:nvPr>
            <p:ph sz="quarter" idx="1"/>
          </p:nvPr>
        </p:nvSpPr>
        <p:spPr>
          <a:xfrm>
            <a:off x="426368" y="1214500"/>
            <a:ext cx="8291264" cy="5166828"/>
          </a:xfrm>
        </p:spPr>
        <p:txBody>
          <a:bodyPr>
            <a:normAutofit/>
          </a:bodyPr>
          <a:lstStyle/>
          <a:p>
            <a:pPr marL="0" lvl="0" indent="0">
              <a:spcBef>
                <a:spcPts val="0"/>
              </a:spcBef>
              <a:spcAft>
                <a:spcPts val="1800"/>
              </a:spcAft>
              <a:buClrTx/>
              <a:buSzTx/>
              <a:buNone/>
            </a:pPr>
            <a:r>
              <a:rPr lang="fr-FR" sz="2800" b="1" dirty="0">
                <a:solidFill>
                  <a:srgbClr val="FF0000"/>
                </a:solidFill>
                <a:cs typeface="Calibri" panose="020F0502020204030204" pitchFamily="34" charset="0"/>
              </a:rPr>
              <a:t>ET</a:t>
            </a:r>
            <a:r>
              <a:rPr lang="fr-FR" sz="2800" dirty="0">
                <a:solidFill>
                  <a:prstClr val="black"/>
                </a:solidFill>
                <a:cs typeface="Calibri" panose="020F0502020204030204" pitchFamily="34" charset="0"/>
              </a:rPr>
              <a:t> </a:t>
            </a:r>
            <a:r>
              <a:rPr lang="fr-FR" sz="2800" dirty="0" err="1">
                <a:solidFill>
                  <a:prstClr val="black"/>
                </a:solidFill>
                <a:cs typeface="Calibri" panose="020F0502020204030204" pitchFamily="34" charset="0"/>
              </a:rPr>
              <a:t>et</a:t>
            </a:r>
            <a:r>
              <a:rPr lang="fr-FR" sz="2800" dirty="0">
                <a:solidFill>
                  <a:prstClr val="black"/>
                </a:solidFill>
                <a:cs typeface="Calibri" panose="020F0502020204030204" pitchFamily="34" charset="0"/>
              </a:rPr>
              <a:t> </a:t>
            </a:r>
            <a:r>
              <a:rPr lang="fr-FR" sz="2800" b="1" dirty="0">
                <a:solidFill>
                  <a:srgbClr val="FF0000"/>
                </a:solidFill>
                <a:cs typeface="Calibri" panose="020F0502020204030204" pitchFamily="34" charset="0"/>
              </a:rPr>
              <a:t>OU </a:t>
            </a:r>
            <a:r>
              <a:rPr lang="fr-FR" sz="2800" dirty="0">
                <a:solidFill>
                  <a:prstClr val="black"/>
                </a:solidFill>
                <a:cs typeface="Calibri" panose="020F0502020204030204" pitchFamily="34" charset="0"/>
              </a:rPr>
              <a:t>sont des opérations de booléens</a:t>
            </a:r>
            <a:br>
              <a:rPr lang="fr-FR" sz="2800" dirty="0">
                <a:solidFill>
                  <a:prstClr val="black"/>
                </a:solidFill>
                <a:cs typeface="Calibri" panose="020F0502020204030204" pitchFamily="34" charset="0"/>
              </a:rPr>
            </a:br>
            <a:r>
              <a:rPr lang="fr-FR" sz="2800" dirty="0">
                <a:solidFill>
                  <a:prstClr val="black"/>
                </a:solidFill>
                <a:cs typeface="Calibri" panose="020F0502020204030204" pitchFamily="34" charset="0"/>
              </a:rPr>
              <a:t>comme </a:t>
            </a:r>
            <a:r>
              <a:rPr lang="fr-FR" sz="2800" b="1" dirty="0">
                <a:solidFill>
                  <a:srgbClr val="FF0000"/>
                </a:solidFill>
                <a:cs typeface="Calibri" panose="020F0502020204030204" pitchFamily="34" charset="0"/>
              </a:rPr>
              <a:t>+, -, * </a:t>
            </a:r>
            <a:r>
              <a:rPr lang="fr-FR" sz="2800" dirty="0">
                <a:solidFill>
                  <a:prstClr val="black"/>
                </a:solidFill>
                <a:cs typeface="Calibri" panose="020F0502020204030204" pitchFamily="34" charset="0"/>
              </a:rPr>
              <a:t>et</a:t>
            </a:r>
            <a:r>
              <a:rPr lang="fr-FR" sz="2800" b="1" dirty="0">
                <a:solidFill>
                  <a:srgbClr val="FF0000"/>
                </a:solidFill>
                <a:cs typeface="Calibri" panose="020F0502020204030204" pitchFamily="34" charset="0"/>
              </a:rPr>
              <a:t> / </a:t>
            </a:r>
            <a:r>
              <a:rPr lang="fr-FR" sz="2800" dirty="0">
                <a:solidFill>
                  <a:prstClr val="black"/>
                </a:solidFill>
                <a:cs typeface="Calibri" panose="020F0502020204030204" pitchFamily="34" charset="0"/>
              </a:rPr>
              <a:t>sont des opérations de nombres</a:t>
            </a:r>
          </a:p>
          <a:p>
            <a:pPr marL="274320" lvl="1" indent="0">
              <a:spcBef>
                <a:spcPts val="0"/>
              </a:spcBef>
              <a:spcAft>
                <a:spcPts val="1800"/>
              </a:spcAft>
              <a:buClrTx/>
              <a:buSzTx/>
              <a:buNone/>
            </a:pPr>
            <a:r>
              <a:rPr lang="fr-FR" sz="2600" dirty="0">
                <a:cs typeface="Calibri" panose="020F0502020204030204" pitchFamily="34" charset="0"/>
              </a:rPr>
              <a:t>nombre </a:t>
            </a:r>
            <a:r>
              <a:rPr lang="fr-FR" sz="2600" i="1" dirty="0">
                <a:cs typeface="Calibri" panose="020F0502020204030204" pitchFamily="34" charset="0"/>
              </a:rPr>
              <a:t>opération</a:t>
            </a:r>
            <a:r>
              <a:rPr lang="fr-FR" sz="2600" dirty="0">
                <a:cs typeface="Calibri" panose="020F0502020204030204" pitchFamily="34" charset="0"/>
              </a:rPr>
              <a:t> nombre </a:t>
            </a:r>
            <a:r>
              <a:rPr lang="fr-FR" sz="2600" dirty="0">
                <a:cs typeface="Calibri" panose="020F0502020204030204" pitchFamily="34" charset="0"/>
                <a:sym typeface="Wingdings" panose="05000000000000000000" pitchFamily="2" charset="2"/>
              </a:rPr>
              <a:t> nombre</a:t>
            </a:r>
          </a:p>
          <a:p>
            <a:pPr marL="274320" lvl="1" indent="0">
              <a:spcBef>
                <a:spcPts val="0"/>
              </a:spcBef>
              <a:spcAft>
                <a:spcPts val="1800"/>
              </a:spcAft>
              <a:buClrTx/>
              <a:buSzTx/>
              <a:buNone/>
            </a:pPr>
            <a:r>
              <a:rPr lang="fr-FR" sz="2600" dirty="0">
                <a:cs typeface="Calibri" panose="020F0502020204030204" pitchFamily="34" charset="0"/>
                <a:sym typeface="Wingdings" panose="05000000000000000000" pitchFamily="2" charset="2"/>
              </a:rPr>
              <a:t>booléen </a:t>
            </a:r>
            <a:r>
              <a:rPr lang="fr-FR" sz="2600" i="1" dirty="0">
                <a:cs typeface="Calibri" panose="020F0502020204030204" pitchFamily="34" charset="0"/>
                <a:sym typeface="Wingdings" panose="05000000000000000000" pitchFamily="2" charset="2"/>
              </a:rPr>
              <a:t>opération</a:t>
            </a:r>
            <a:r>
              <a:rPr lang="fr-FR" sz="2600" dirty="0">
                <a:cs typeface="Calibri" panose="020F0502020204030204" pitchFamily="34" charset="0"/>
                <a:sym typeface="Wingdings" panose="05000000000000000000" pitchFamily="2" charset="2"/>
              </a:rPr>
              <a:t> booléen  booléen</a:t>
            </a:r>
            <a:endParaRPr lang="fr-FR" sz="2600" dirty="0">
              <a:cs typeface="Calibri" panose="020F0502020204030204" pitchFamily="34" charset="0"/>
            </a:endParaRPr>
          </a:p>
          <a:p>
            <a:pPr marL="0" indent="0">
              <a:spcBef>
                <a:spcPts val="0"/>
              </a:spcBef>
              <a:spcAft>
                <a:spcPts val="1800"/>
              </a:spcAft>
              <a:buClrTx/>
              <a:buSzTx/>
              <a:buNone/>
            </a:pPr>
            <a:endParaRPr lang="fr-FR" sz="2800" dirty="0">
              <a:cs typeface="Calibri" panose="020F0502020204030204" pitchFamily="34" charset="0"/>
            </a:endParaRPr>
          </a:p>
          <a:p>
            <a:pPr marL="0" lvl="0" indent="0">
              <a:spcBef>
                <a:spcPts val="0"/>
              </a:spcBef>
              <a:spcAft>
                <a:spcPts val="1800"/>
              </a:spcAft>
              <a:buClrTx/>
              <a:buSzTx/>
              <a:buNone/>
            </a:pPr>
            <a:endParaRPr lang="fr-FR" sz="2800" dirty="0">
              <a:solidFill>
                <a:prstClr val="black"/>
              </a:solidFill>
              <a:cs typeface="Calibri" panose="020F0502020204030204" pitchFamily="34" charset="0"/>
            </a:endParaRPr>
          </a:p>
          <a:p>
            <a:pPr marL="0" lvl="0" indent="0">
              <a:spcBef>
                <a:spcPts val="0"/>
              </a:spcBef>
              <a:spcAft>
                <a:spcPts val="1800"/>
              </a:spcAft>
              <a:buClrTx/>
              <a:buSzTx/>
              <a:buNone/>
            </a:pPr>
            <a:endParaRPr lang="fr-FR" sz="2800" dirty="0">
              <a:solidFill>
                <a:prstClr val="black"/>
              </a:solidFill>
              <a:cs typeface="Calibri" panose="020F0502020204030204" pitchFamily="34" charset="0"/>
            </a:endParaRPr>
          </a:p>
          <a:p>
            <a:endParaRPr lang="fr-FR" dirty="0">
              <a:cs typeface="Calibri" panose="020F0502020204030204" pitchFamily="34" charset="0"/>
            </a:endParaRPr>
          </a:p>
        </p:txBody>
      </p:sp>
    </p:spTree>
    <p:extLst>
      <p:ext uri="{BB962C8B-B14F-4D97-AF65-F5344CB8AC3E}">
        <p14:creationId xmlns:p14="http://schemas.microsoft.com/office/powerpoint/2010/main" val="317033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105580"/>
            <a:ext cx="7920880" cy="523220"/>
          </a:xfrm>
          <a:prstGeom prst="rect">
            <a:avLst/>
          </a:prstGeom>
          <a:noFill/>
        </p:spPr>
        <p:txBody>
          <a:bodyPr wrap="square" rtlCol="0">
            <a:spAutoFit/>
          </a:bodyPr>
          <a:lstStyle/>
          <a:p>
            <a:pPr algn="ctr">
              <a:spcAft>
                <a:spcPts val="1800"/>
              </a:spcAft>
            </a:pPr>
            <a:r>
              <a:rPr lang="fr-FR" sz="2800" dirty="0">
                <a:latin typeface="Calibri" panose="020F0502020204030204" pitchFamily="34" charset="0"/>
                <a:cs typeface="Calibri" panose="020F0502020204030204" pitchFamily="34" charset="0"/>
              </a:rPr>
              <a:t>A2 + B5 – B4 * (B23 + C12) </a:t>
            </a:r>
            <a:r>
              <a:rPr lang="fr-FR" sz="2800" dirty="0">
                <a:latin typeface="Calibri" panose="020F0502020204030204" pitchFamily="34" charset="0"/>
                <a:cs typeface="Calibri" panose="020F0502020204030204" pitchFamily="34" charset="0"/>
                <a:sym typeface="Wingdings" panose="05000000000000000000" pitchFamily="2" charset="2"/>
              </a:rPr>
              <a:t> nombre</a:t>
            </a:r>
            <a:endParaRPr lang="fr-FR" dirty="0">
              <a:latin typeface="Calibri" panose="020F0502020204030204" pitchFamily="34" charset="0"/>
              <a:cs typeface="Calibri" panose="020F0502020204030204" pitchFamily="34" charset="0"/>
            </a:endParaRPr>
          </a:p>
        </p:txBody>
      </p:sp>
      <p:sp>
        <p:nvSpPr>
          <p:cNvPr id="3" name="ZoneTexte 2"/>
          <p:cNvSpPr txBox="1"/>
          <p:nvPr/>
        </p:nvSpPr>
        <p:spPr>
          <a:xfrm>
            <a:off x="1606309" y="1753652"/>
            <a:ext cx="5894562" cy="523220"/>
          </a:xfrm>
          <a:prstGeom prst="rect">
            <a:avLst/>
          </a:prstGeom>
          <a:noFill/>
        </p:spPr>
        <p:txBody>
          <a:bodyPr wrap="none" rtlCol="0">
            <a:spAutoFit/>
          </a:bodyPr>
          <a:lstStyle/>
          <a:p>
            <a:pPr algn="ctr"/>
            <a:r>
              <a:rPr lang="fr-FR" sz="2800" dirty="0">
                <a:latin typeface="Calibri" panose="020F0502020204030204" pitchFamily="34" charset="0"/>
                <a:cs typeface="Calibri" panose="020F0502020204030204" pitchFamily="34" charset="0"/>
                <a:sym typeface="Wingdings" panose="05000000000000000000" pitchFamily="2" charset="2"/>
              </a:rPr>
              <a:t>ET(B1&gt;0;B3&lt;5;B12&gt;2;B7=3)  booléen</a:t>
            </a:r>
            <a:endParaRPr lang="fr-FR" sz="2800" dirty="0">
              <a:latin typeface="Calibri" panose="020F0502020204030204" pitchFamily="34" charset="0"/>
              <a:cs typeface="Calibri" panose="020F0502020204030204" pitchFamily="34" charset="0"/>
            </a:endParaRPr>
          </a:p>
        </p:txBody>
      </p:sp>
      <p:sp>
        <p:nvSpPr>
          <p:cNvPr id="8" name="ZoneTexte 7"/>
          <p:cNvSpPr txBox="1"/>
          <p:nvPr/>
        </p:nvSpPr>
        <p:spPr>
          <a:xfrm>
            <a:off x="1286724" y="2473732"/>
            <a:ext cx="6580648" cy="523220"/>
          </a:xfrm>
          <a:prstGeom prst="rect">
            <a:avLst/>
          </a:prstGeom>
          <a:noFill/>
        </p:spPr>
        <p:txBody>
          <a:bodyPr wrap="none" rtlCol="0">
            <a:spAutoFit/>
          </a:bodyPr>
          <a:lstStyle/>
          <a:p>
            <a:pPr algn="ctr"/>
            <a:r>
              <a:rPr lang="fr-FR" sz="2800" dirty="0">
                <a:latin typeface="Calibri" panose="020F0502020204030204" pitchFamily="34" charset="0"/>
                <a:cs typeface="Calibri" panose="020F0502020204030204" pitchFamily="34" charset="0"/>
                <a:sym typeface="Wingdings" panose="05000000000000000000" pitchFamily="2" charset="2"/>
              </a:rPr>
              <a:t>ET(B1&gt;0;B3&lt;5;OU(B12&gt;2;B7=3))  booléen</a:t>
            </a:r>
            <a:endParaRPr lang="fr-FR" sz="2800" dirty="0">
              <a:latin typeface="Calibri" panose="020F0502020204030204" pitchFamily="34" charset="0"/>
              <a:cs typeface="Calibri" panose="020F0502020204030204" pitchFamily="34" charset="0"/>
            </a:endParaRPr>
          </a:p>
        </p:txBody>
      </p:sp>
      <p:sp>
        <p:nvSpPr>
          <p:cNvPr id="7" name="Titre 6"/>
          <p:cNvSpPr>
            <a:spLocks noGrp="1"/>
          </p:cNvSpPr>
          <p:nvPr>
            <p:ph type="title"/>
          </p:nvPr>
        </p:nvSpPr>
        <p:spPr>
          <a:xfrm>
            <a:off x="395536" y="321235"/>
            <a:ext cx="8291264" cy="634082"/>
          </a:xfrm>
        </p:spPr>
        <p:txBody>
          <a:bodyPr>
            <a:normAutofit fontScale="90000"/>
          </a:bodyPr>
          <a:lstStyle/>
          <a:p>
            <a:r>
              <a:rPr lang="fr-FR" dirty="0"/>
              <a:t>On peut faire des opérations multiples :</a:t>
            </a:r>
          </a:p>
        </p:txBody>
      </p:sp>
    </p:spTree>
    <p:extLst>
      <p:ext uri="{BB962C8B-B14F-4D97-AF65-F5344CB8AC3E}">
        <p14:creationId xmlns:p14="http://schemas.microsoft.com/office/powerpoint/2010/main" val="30621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378131"/>
            <a:ext cx="7920880" cy="523220"/>
          </a:xfrm>
          <a:prstGeom prst="rect">
            <a:avLst/>
          </a:prstGeom>
          <a:noFill/>
        </p:spPr>
        <p:txBody>
          <a:bodyPr wrap="square" rtlCol="0">
            <a:spAutoFit/>
          </a:bodyPr>
          <a:lstStyle/>
          <a:p>
            <a:pPr>
              <a:spcAft>
                <a:spcPts val="1800"/>
              </a:spcAft>
            </a:pPr>
            <a:r>
              <a:rPr lang="fr-FR" sz="2800" b="1" dirty="0">
                <a:latin typeface="Calibri" panose="020F0502020204030204" pitchFamily="34" charset="0"/>
                <a:cs typeface="Calibri" panose="020F0502020204030204" pitchFamily="34" charset="0"/>
              </a:rPr>
              <a:t>Une propriété importante :</a:t>
            </a:r>
          </a:p>
        </p:txBody>
      </p:sp>
      <p:sp>
        <p:nvSpPr>
          <p:cNvPr id="5" name="ZoneTexte 4"/>
          <p:cNvSpPr txBox="1"/>
          <p:nvPr/>
        </p:nvSpPr>
        <p:spPr>
          <a:xfrm>
            <a:off x="539552" y="1109015"/>
            <a:ext cx="7992888" cy="954107"/>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Tout problème que l'on peut résoudre avec un </a:t>
            </a:r>
            <a:r>
              <a:rPr lang="fr-FR" sz="2800" b="1" dirty="0">
                <a:solidFill>
                  <a:srgbClr val="FF0000"/>
                </a:solidFill>
                <a:latin typeface="Calibri" panose="020F0502020204030204" pitchFamily="34" charset="0"/>
                <a:cs typeface="Calibri" panose="020F0502020204030204" pitchFamily="34" charset="0"/>
              </a:rPr>
              <a:t>ET</a:t>
            </a:r>
            <a:r>
              <a:rPr lang="fr-FR" sz="2800" dirty="0">
                <a:latin typeface="Calibri" panose="020F0502020204030204" pitchFamily="34" charset="0"/>
                <a:cs typeface="Calibri" panose="020F0502020204030204" pitchFamily="34" charset="0"/>
              </a:rPr>
              <a:t> peut aussi être résolu à l'envers avec un </a:t>
            </a:r>
            <a:r>
              <a:rPr lang="fr-FR" sz="2800" b="1" dirty="0">
                <a:solidFill>
                  <a:srgbClr val="FF0000"/>
                </a:solidFill>
                <a:latin typeface="Calibri" panose="020F0502020204030204" pitchFamily="34" charset="0"/>
                <a:cs typeface="Calibri" panose="020F0502020204030204" pitchFamily="34" charset="0"/>
              </a:rPr>
              <a:t>OU</a:t>
            </a:r>
          </a:p>
        </p:txBody>
      </p:sp>
      <p:sp>
        <p:nvSpPr>
          <p:cNvPr id="7" name="ZoneTexte 6"/>
          <p:cNvSpPr txBox="1"/>
          <p:nvPr/>
        </p:nvSpPr>
        <p:spPr>
          <a:xfrm>
            <a:off x="539552" y="2357236"/>
            <a:ext cx="7992888" cy="523220"/>
          </a:xfrm>
          <a:prstGeom prst="rect">
            <a:avLst/>
          </a:prstGeom>
          <a:noFill/>
        </p:spPr>
        <p:txBody>
          <a:bodyPr wrap="square" rtlCol="0">
            <a:spAutoFit/>
          </a:bodyPr>
          <a:lstStyle/>
          <a:p>
            <a:r>
              <a:rPr lang="fr-FR" sz="2800" b="1" dirty="0">
                <a:latin typeface="Calibri" panose="020F0502020204030204" pitchFamily="34" charset="0"/>
                <a:cs typeface="Calibri" panose="020F0502020204030204" pitchFamily="34" charset="0"/>
              </a:rPr>
              <a:t>Exemple</a:t>
            </a:r>
            <a:r>
              <a:rPr lang="fr-FR" sz="2800" dirty="0">
                <a:latin typeface="Calibri" panose="020F0502020204030204" pitchFamily="34" charset="0"/>
                <a:cs typeface="Calibri" panose="020F0502020204030204" pitchFamily="34" charset="0"/>
              </a:rPr>
              <a:t> : on est admis dans la discothèque si…</a:t>
            </a:r>
            <a:endParaRPr lang="fr-FR" sz="2800" b="1" dirty="0">
              <a:solidFill>
                <a:srgbClr val="FF0000"/>
              </a:solidFill>
              <a:latin typeface="Calibri" panose="020F0502020204030204" pitchFamily="34" charset="0"/>
              <a:cs typeface="Calibri" panose="020F0502020204030204" pitchFamily="34" charset="0"/>
            </a:endParaRPr>
          </a:p>
        </p:txBody>
      </p:sp>
      <p:sp>
        <p:nvSpPr>
          <p:cNvPr id="9" name="ZoneTexte 8"/>
          <p:cNvSpPr txBox="1"/>
          <p:nvPr/>
        </p:nvSpPr>
        <p:spPr>
          <a:xfrm>
            <a:off x="575556" y="3001130"/>
            <a:ext cx="7848872" cy="643894"/>
          </a:xfrm>
          <a:prstGeom prst="rect">
            <a:avLst/>
          </a:prstGeom>
          <a:solidFill>
            <a:schemeClr val="accent1">
              <a:alpha val="42000"/>
            </a:schemeClr>
          </a:solidFill>
        </p:spPr>
        <p:txBody>
          <a:bodyPr wrap="square" rtlCol="0">
            <a:spAutoFit/>
          </a:bodyPr>
          <a:lstStyle/>
          <a:p>
            <a:pPr algn="ctr">
              <a:lnSpc>
                <a:spcPct val="120000"/>
              </a:lnSpc>
            </a:pPr>
            <a:r>
              <a:rPr lang="fr-FR" sz="3200" dirty="0">
                <a:latin typeface="Calibri" panose="020F0502020204030204" pitchFamily="34" charset="0"/>
                <a:cs typeface="Calibri" panose="020F0502020204030204" pitchFamily="34" charset="0"/>
              </a:rPr>
              <a:t>ET(A4&gt;=18;A4&lt;=35)</a:t>
            </a:r>
          </a:p>
        </p:txBody>
      </p:sp>
      <p:sp>
        <p:nvSpPr>
          <p:cNvPr id="10" name="ZoneTexte 9"/>
          <p:cNvSpPr txBox="1"/>
          <p:nvPr/>
        </p:nvSpPr>
        <p:spPr>
          <a:xfrm>
            <a:off x="539552" y="3987061"/>
            <a:ext cx="7992888" cy="954107"/>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Prenons le même problème à l'envers.</a:t>
            </a:r>
          </a:p>
          <a:p>
            <a:r>
              <a:rPr lang="fr-FR" sz="2800" dirty="0">
                <a:latin typeface="Calibri" panose="020F0502020204030204" pitchFamily="34" charset="0"/>
                <a:cs typeface="Calibri" panose="020F0502020204030204" pitchFamily="34" charset="0"/>
              </a:rPr>
              <a:t>On est refusé dans la discothèque si…</a:t>
            </a:r>
            <a:endParaRPr lang="fr-FR" sz="2800" b="1" dirty="0">
              <a:solidFill>
                <a:srgbClr val="FF0000"/>
              </a:solidFill>
              <a:latin typeface="Calibri" panose="020F0502020204030204" pitchFamily="34" charset="0"/>
              <a:cs typeface="Calibri" panose="020F0502020204030204" pitchFamily="34" charset="0"/>
            </a:endParaRPr>
          </a:p>
        </p:txBody>
      </p:sp>
      <p:sp>
        <p:nvSpPr>
          <p:cNvPr id="11" name="ZoneTexte 10"/>
          <p:cNvSpPr txBox="1"/>
          <p:nvPr/>
        </p:nvSpPr>
        <p:spPr>
          <a:xfrm>
            <a:off x="611560" y="5161370"/>
            <a:ext cx="7848872" cy="643894"/>
          </a:xfrm>
          <a:prstGeom prst="rect">
            <a:avLst/>
          </a:prstGeom>
          <a:solidFill>
            <a:schemeClr val="accent1">
              <a:alpha val="42000"/>
            </a:schemeClr>
          </a:solidFill>
        </p:spPr>
        <p:txBody>
          <a:bodyPr wrap="square" rtlCol="0">
            <a:spAutoFit/>
          </a:bodyPr>
          <a:lstStyle/>
          <a:p>
            <a:pPr algn="ctr">
              <a:lnSpc>
                <a:spcPct val="120000"/>
              </a:lnSpc>
            </a:pPr>
            <a:r>
              <a:rPr lang="fr-FR" sz="3200" dirty="0">
                <a:latin typeface="Calibri" panose="020F0502020204030204" pitchFamily="34" charset="0"/>
                <a:cs typeface="Calibri" panose="020F0502020204030204" pitchFamily="34" charset="0"/>
              </a:rPr>
              <a:t>OU(A4&lt;18;A4&gt;35)</a:t>
            </a:r>
          </a:p>
        </p:txBody>
      </p:sp>
    </p:spTree>
    <p:extLst>
      <p:ext uri="{BB962C8B-B14F-4D97-AF65-F5344CB8AC3E}">
        <p14:creationId xmlns:p14="http://schemas.microsoft.com/office/powerpoint/2010/main" val="266425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a:spLocks noGrp="1" noChangeArrowheads="1"/>
          </p:cNvSpPr>
          <p:nvPr>
            <p:ph type="title"/>
          </p:nvPr>
        </p:nvSpPr>
        <p:spPr>
          <a:xfrm>
            <a:off x="468313" y="188913"/>
            <a:ext cx="8229600" cy="863823"/>
          </a:xfrm>
        </p:spPr>
        <p:txBody>
          <a:bodyPr>
            <a:normAutofit fontScale="90000"/>
          </a:bodyPr>
          <a:lstStyle/>
          <a:p>
            <a:r>
              <a:rPr lang="fr-FR" sz="3200" dirty="0"/>
              <a:t>La cellule / la Plage : définition, Adresse et contenu</a:t>
            </a:r>
          </a:p>
        </p:txBody>
      </p:sp>
      <p:sp>
        <p:nvSpPr>
          <p:cNvPr id="7171" name="Rectangle 3"/>
          <p:cNvSpPr>
            <a:spLocks noGrp="1" noChangeArrowheads="1"/>
          </p:cNvSpPr>
          <p:nvPr>
            <p:ph type="body" sz="half" idx="1"/>
          </p:nvPr>
        </p:nvSpPr>
        <p:spPr>
          <a:xfrm>
            <a:off x="426665" y="1268760"/>
            <a:ext cx="8507413" cy="1323975"/>
          </a:xfrm>
        </p:spPr>
        <p:txBody>
          <a:bodyPr>
            <a:normAutofit fontScale="62500" lnSpcReduction="20000"/>
          </a:bodyPr>
          <a:lstStyle/>
          <a:p>
            <a:r>
              <a:rPr lang="fr-FR" sz="2900" b="1" dirty="0">
                <a:latin typeface="Calibri" panose="020F0502020204030204" pitchFamily="34" charset="0"/>
              </a:rPr>
              <a:t>Cellule</a:t>
            </a:r>
            <a:r>
              <a:rPr lang="fr-FR" sz="2000" b="1" dirty="0">
                <a:latin typeface="Calibri" panose="020F0502020204030204" pitchFamily="34" charset="0"/>
              </a:rPr>
              <a:t>: </a:t>
            </a:r>
            <a:r>
              <a:rPr lang="fr-FR" sz="2000" i="1" dirty="0">
                <a:latin typeface="Calibri" panose="020F0502020204030204" pitchFamily="34" charset="0"/>
              </a:rPr>
              <a:t>une cellule est l’</a:t>
            </a:r>
            <a:r>
              <a:rPr lang="fr-FR" sz="2000" b="1" i="1" dirty="0">
                <a:latin typeface="Calibri" panose="020F0502020204030204" pitchFamily="34" charset="0"/>
              </a:rPr>
              <a:t>intersection </a:t>
            </a:r>
            <a:r>
              <a:rPr lang="fr-FR" sz="2000" i="1" dirty="0">
                <a:latin typeface="Calibri" panose="020F0502020204030204" pitchFamily="34" charset="0"/>
              </a:rPr>
              <a:t>entre une ligne (horizontale) et une colonne (verticale).</a:t>
            </a:r>
          </a:p>
          <a:p>
            <a:r>
              <a:rPr lang="fr-FR" sz="2000" i="1" dirty="0">
                <a:latin typeface="Calibri" panose="020F0502020204030204" pitchFamily="34" charset="0"/>
              </a:rPr>
              <a:t>Une cellule possède:</a:t>
            </a:r>
          </a:p>
          <a:p>
            <a:pPr lvl="1"/>
            <a:r>
              <a:rPr lang="fr-FR" sz="2000" b="1" i="1" dirty="0">
                <a:solidFill>
                  <a:srgbClr val="C00000"/>
                </a:solidFill>
                <a:latin typeface="Calibri" panose="020F0502020204030204" pitchFamily="34" charset="0"/>
              </a:rPr>
              <a:t>une adresse ou un nom</a:t>
            </a:r>
          </a:p>
          <a:p>
            <a:pPr lvl="1"/>
            <a:r>
              <a:rPr lang="fr-FR" sz="2000" b="1" i="1" dirty="0">
                <a:solidFill>
                  <a:srgbClr val="C00000"/>
                </a:solidFill>
                <a:latin typeface="Calibri" panose="020F0502020204030204" pitchFamily="34" charset="0"/>
              </a:rPr>
              <a:t>Un contenu ou une valeur</a:t>
            </a:r>
          </a:p>
          <a:p>
            <a:r>
              <a:rPr lang="fr-FR" sz="2000" i="1" dirty="0">
                <a:latin typeface="Calibri" panose="020F0502020204030204" pitchFamily="34" charset="0"/>
              </a:rPr>
              <a:t>D’un point de vue de programmation informatique, une cellule est une </a:t>
            </a:r>
            <a:r>
              <a:rPr lang="fr-FR" sz="2000" b="1" i="1" dirty="0">
                <a:latin typeface="Calibri" panose="020F0502020204030204" pitchFamily="34" charset="0"/>
              </a:rPr>
              <a:t>variable </a:t>
            </a:r>
            <a:r>
              <a:rPr lang="fr-FR" sz="2000" i="1" dirty="0">
                <a:latin typeface="Calibri" panose="020F0502020204030204" pitchFamily="34" charset="0"/>
              </a:rPr>
              <a:t>qui a un </a:t>
            </a:r>
            <a:r>
              <a:rPr lang="fr-FR" sz="2000" b="1" i="1" dirty="0">
                <a:latin typeface="Calibri" panose="020F0502020204030204" pitchFamily="34" charset="0"/>
              </a:rPr>
              <a:t>nom </a:t>
            </a:r>
            <a:r>
              <a:rPr lang="fr-FR" sz="2000" i="1" dirty="0">
                <a:latin typeface="Calibri" panose="020F0502020204030204" pitchFamily="34" charset="0"/>
              </a:rPr>
              <a:t>et qui contient une </a:t>
            </a:r>
            <a:r>
              <a:rPr lang="fr-FR" sz="2000" b="1" i="1" dirty="0">
                <a:latin typeface="Calibri" panose="020F0502020204030204" pitchFamily="34" charset="0"/>
              </a:rPr>
              <a:t>valeur.</a:t>
            </a:r>
            <a:endParaRPr lang="fr-FR" sz="2000" dirty="0">
              <a:latin typeface="Calibri" panose="020F0502020204030204" pitchFamily="34" charset="0"/>
            </a:endParaRPr>
          </a:p>
          <a:p>
            <a:endParaRPr lang="fr-FR" sz="2000" dirty="0">
              <a:latin typeface="Calibri" panose="020F0502020204030204" pitchFamily="34" charset="0"/>
            </a:endParaRPr>
          </a:p>
        </p:txBody>
      </p:sp>
      <p:pic>
        <p:nvPicPr>
          <p:cNvPr id="5" name="Espace réservé du contenu 4" descr="Capture d’écr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95736" y="2628580"/>
            <a:ext cx="2844527" cy="1519678"/>
          </a:xfrm>
        </p:spPr>
      </p:pic>
      <p:sp>
        <p:nvSpPr>
          <p:cNvPr id="7175" name="Line 7"/>
          <p:cNvSpPr>
            <a:spLocks noChangeShapeType="1"/>
          </p:cNvSpPr>
          <p:nvPr/>
        </p:nvSpPr>
        <p:spPr bwMode="auto">
          <a:xfrm flipV="1">
            <a:off x="1637732" y="2958434"/>
            <a:ext cx="1808363" cy="46209"/>
          </a:xfrm>
          <a:prstGeom prst="line">
            <a:avLst/>
          </a:prstGeom>
          <a:noFill/>
          <a:ln w="9525">
            <a:solidFill>
              <a:schemeClr val="tx1"/>
            </a:solidFill>
            <a:round/>
            <a:headEnd/>
            <a:tailEnd type="triangle" w="med" len="med"/>
          </a:ln>
          <a:effectLst/>
        </p:spPr>
        <p:txBody>
          <a:bodyPr/>
          <a:lstStyle/>
          <a:p>
            <a:endParaRPr lang="fr-FR">
              <a:latin typeface="Calibri" panose="020F0502020204030204" pitchFamily="34" charset="0"/>
            </a:endParaRPr>
          </a:p>
        </p:txBody>
      </p:sp>
      <p:sp>
        <p:nvSpPr>
          <p:cNvPr id="7176" name="Line 8"/>
          <p:cNvSpPr>
            <a:spLocks noChangeShapeType="1"/>
          </p:cNvSpPr>
          <p:nvPr/>
        </p:nvSpPr>
        <p:spPr bwMode="auto">
          <a:xfrm flipV="1">
            <a:off x="1475655" y="3599502"/>
            <a:ext cx="792087" cy="0"/>
          </a:xfrm>
          <a:prstGeom prst="line">
            <a:avLst/>
          </a:prstGeom>
          <a:noFill/>
          <a:ln w="9525">
            <a:solidFill>
              <a:schemeClr val="tx1"/>
            </a:solidFill>
            <a:round/>
            <a:headEnd/>
            <a:tailEnd type="triangle" w="med" len="med"/>
          </a:ln>
          <a:effectLst/>
        </p:spPr>
        <p:txBody>
          <a:bodyPr/>
          <a:lstStyle/>
          <a:p>
            <a:endParaRPr lang="fr-FR">
              <a:latin typeface="Calibri" panose="020F0502020204030204" pitchFamily="34" charset="0"/>
            </a:endParaRPr>
          </a:p>
        </p:txBody>
      </p:sp>
      <p:sp>
        <p:nvSpPr>
          <p:cNvPr id="7177" name="Line 9"/>
          <p:cNvSpPr>
            <a:spLocks noChangeShapeType="1"/>
          </p:cNvSpPr>
          <p:nvPr/>
        </p:nvSpPr>
        <p:spPr bwMode="auto">
          <a:xfrm flipH="1">
            <a:off x="4182984" y="3189742"/>
            <a:ext cx="1279693" cy="331201"/>
          </a:xfrm>
          <a:prstGeom prst="line">
            <a:avLst/>
          </a:prstGeom>
          <a:noFill/>
          <a:ln w="9525">
            <a:solidFill>
              <a:schemeClr val="tx1"/>
            </a:solidFill>
            <a:round/>
            <a:headEnd/>
            <a:tailEnd type="triangle" w="med" len="med"/>
          </a:ln>
          <a:effectLst/>
        </p:spPr>
        <p:txBody>
          <a:bodyPr/>
          <a:lstStyle/>
          <a:p>
            <a:endParaRPr lang="fr-FR">
              <a:latin typeface="Calibri" panose="020F0502020204030204" pitchFamily="34" charset="0"/>
            </a:endParaRPr>
          </a:p>
        </p:txBody>
      </p:sp>
      <p:sp>
        <p:nvSpPr>
          <p:cNvPr id="7178" name="Text Box 10"/>
          <p:cNvSpPr txBox="1">
            <a:spLocks noChangeArrowheads="1"/>
          </p:cNvSpPr>
          <p:nvPr/>
        </p:nvSpPr>
        <p:spPr bwMode="auto">
          <a:xfrm>
            <a:off x="634561" y="2763914"/>
            <a:ext cx="1141659" cy="369332"/>
          </a:xfrm>
          <a:prstGeom prst="rect">
            <a:avLst/>
          </a:prstGeom>
          <a:noFill/>
          <a:ln w="9525">
            <a:noFill/>
            <a:miter lim="800000"/>
            <a:headEnd/>
            <a:tailEnd/>
          </a:ln>
          <a:effectLst/>
        </p:spPr>
        <p:txBody>
          <a:bodyPr wrap="none">
            <a:spAutoFit/>
          </a:bodyPr>
          <a:lstStyle/>
          <a:p>
            <a:r>
              <a:rPr lang="fr-FR" dirty="0">
                <a:latin typeface="Calibri" panose="020F0502020204030204" pitchFamily="34" charset="0"/>
              </a:rPr>
              <a:t>Colonne B</a:t>
            </a:r>
          </a:p>
        </p:txBody>
      </p:sp>
      <p:sp>
        <p:nvSpPr>
          <p:cNvPr id="7179" name="Text Box 11"/>
          <p:cNvSpPr txBox="1">
            <a:spLocks noChangeArrowheads="1"/>
          </p:cNvSpPr>
          <p:nvPr/>
        </p:nvSpPr>
        <p:spPr bwMode="auto">
          <a:xfrm>
            <a:off x="5462678" y="3006386"/>
            <a:ext cx="1114408" cy="369332"/>
          </a:xfrm>
          <a:prstGeom prst="rect">
            <a:avLst/>
          </a:prstGeom>
          <a:noFill/>
          <a:ln w="9525">
            <a:noFill/>
            <a:miter lim="800000"/>
            <a:headEnd/>
            <a:tailEnd/>
          </a:ln>
          <a:effectLst/>
        </p:spPr>
        <p:txBody>
          <a:bodyPr wrap="none">
            <a:spAutoFit/>
          </a:bodyPr>
          <a:lstStyle/>
          <a:p>
            <a:r>
              <a:rPr lang="fr-FR" dirty="0">
                <a:latin typeface="Calibri" panose="020F0502020204030204" pitchFamily="34" charset="0"/>
              </a:rPr>
              <a:t>Cellule B3</a:t>
            </a:r>
          </a:p>
        </p:txBody>
      </p:sp>
      <p:sp>
        <p:nvSpPr>
          <p:cNvPr id="7180" name="Text Box 12"/>
          <p:cNvSpPr txBox="1">
            <a:spLocks noChangeArrowheads="1"/>
          </p:cNvSpPr>
          <p:nvPr/>
        </p:nvSpPr>
        <p:spPr bwMode="auto">
          <a:xfrm>
            <a:off x="683568" y="3337966"/>
            <a:ext cx="851515" cy="369332"/>
          </a:xfrm>
          <a:prstGeom prst="rect">
            <a:avLst/>
          </a:prstGeom>
          <a:noFill/>
          <a:ln w="9525">
            <a:noFill/>
            <a:miter lim="800000"/>
            <a:headEnd/>
            <a:tailEnd/>
          </a:ln>
          <a:effectLst/>
        </p:spPr>
        <p:txBody>
          <a:bodyPr wrap="none">
            <a:spAutoFit/>
          </a:bodyPr>
          <a:lstStyle/>
          <a:p>
            <a:r>
              <a:rPr lang="fr-FR" dirty="0">
                <a:latin typeface="Calibri" panose="020F0502020204030204" pitchFamily="34" charset="0"/>
              </a:rPr>
              <a:t>Ligne 3</a:t>
            </a:r>
          </a:p>
        </p:txBody>
      </p:sp>
      <p:sp>
        <p:nvSpPr>
          <p:cNvPr id="12" name="Rectangle 3"/>
          <p:cNvSpPr txBox="1">
            <a:spLocks noChangeArrowheads="1"/>
          </p:cNvSpPr>
          <p:nvPr/>
        </p:nvSpPr>
        <p:spPr>
          <a:xfrm>
            <a:off x="467543" y="4302810"/>
            <a:ext cx="8352929" cy="648072"/>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fr-FR" sz="2000" b="1" dirty="0">
                <a:latin typeface="Calibri" panose="020F0502020204030204" pitchFamily="34" charset="0"/>
              </a:rPr>
              <a:t>Plage: </a:t>
            </a:r>
            <a:r>
              <a:rPr lang="fr-FR" sz="2000" i="1" dirty="0">
                <a:latin typeface="Calibri" panose="020F0502020204030204" pitchFamily="34" charset="0"/>
              </a:rPr>
              <a:t>un tableau, ou une cellule</a:t>
            </a:r>
          </a:p>
          <a:p>
            <a:endParaRPr lang="fr-FR" sz="2000" dirty="0">
              <a:latin typeface="Calibri" panose="020F0502020204030204" pitchFamily="34" charset="0"/>
            </a:endParaRPr>
          </a:p>
        </p:txBody>
      </p:sp>
      <p:sp>
        <p:nvSpPr>
          <p:cNvPr id="14" name="Line 7"/>
          <p:cNvSpPr>
            <a:spLocks noChangeShapeType="1"/>
          </p:cNvSpPr>
          <p:nvPr/>
        </p:nvSpPr>
        <p:spPr bwMode="auto">
          <a:xfrm flipH="1" flipV="1">
            <a:off x="4355975" y="3599502"/>
            <a:ext cx="1800200" cy="137165"/>
          </a:xfrm>
          <a:prstGeom prst="line">
            <a:avLst/>
          </a:prstGeom>
          <a:noFill/>
          <a:ln w="9525">
            <a:solidFill>
              <a:schemeClr val="tx1"/>
            </a:solidFill>
            <a:round/>
            <a:headEnd/>
            <a:tailEnd type="triangle" w="med" len="med"/>
          </a:ln>
          <a:effectLst/>
        </p:spPr>
        <p:txBody>
          <a:bodyPr/>
          <a:lstStyle/>
          <a:p>
            <a:endParaRPr lang="fr-FR">
              <a:latin typeface="Calibri" panose="020F0502020204030204" pitchFamily="34" charset="0"/>
            </a:endParaRPr>
          </a:p>
        </p:txBody>
      </p:sp>
      <p:sp>
        <p:nvSpPr>
          <p:cNvPr id="17" name="Text Box 10"/>
          <p:cNvSpPr txBox="1">
            <a:spLocks noChangeArrowheads="1"/>
          </p:cNvSpPr>
          <p:nvPr/>
        </p:nvSpPr>
        <p:spPr bwMode="auto">
          <a:xfrm>
            <a:off x="6058693" y="4957667"/>
            <a:ext cx="689291" cy="369332"/>
          </a:xfrm>
          <a:prstGeom prst="rect">
            <a:avLst/>
          </a:prstGeom>
          <a:noFill/>
          <a:ln w="9525">
            <a:noFill/>
            <a:miter lim="800000"/>
            <a:headEnd/>
            <a:tailEnd/>
          </a:ln>
          <a:effectLst/>
        </p:spPr>
        <p:txBody>
          <a:bodyPr wrap="none">
            <a:spAutoFit/>
          </a:bodyPr>
          <a:lstStyle/>
          <a:p>
            <a:r>
              <a:rPr lang="fr-FR" dirty="0">
                <a:latin typeface="Calibri" panose="020F0502020204030204" pitchFamily="34" charset="0"/>
              </a:rPr>
              <a:t>Plage</a:t>
            </a:r>
          </a:p>
        </p:txBody>
      </p:sp>
      <p:sp>
        <p:nvSpPr>
          <p:cNvPr id="18" name="Text Box 11"/>
          <p:cNvSpPr txBox="1">
            <a:spLocks noChangeArrowheads="1"/>
          </p:cNvSpPr>
          <p:nvPr/>
        </p:nvSpPr>
        <p:spPr bwMode="auto">
          <a:xfrm>
            <a:off x="5639325" y="5322341"/>
            <a:ext cx="1687223" cy="46166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fr-FR" sz="2400" dirty="0">
                <a:latin typeface="Calibri" panose="020F0502020204030204" pitchFamily="34" charset="0"/>
              </a:rPr>
              <a:t>(B3:D7)</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786268"/>
            <a:ext cx="3501953" cy="1806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12"/>
          <p:cNvSpPr txBox="1">
            <a:spLocks noChangeArrowheads="1"/>
          </p:cNvSpPr>
          <p:nvPr/>
        </p:nvSpPr>
        <p:spPr bwMode="auto">
          <a:xfrm>
            <a:off x="7469723" y="5218123"/>
            <a:ext cx="927049" cy="369332"/>
          </a:xfrm>
          <a:prstGeom prst="rect">
            <a:avLst/>
          </a:prstGeom>
          <a:noFill/>
          <a:ln w="9525">
            <a:noFill/>
            <a:miter lim="800000"/>
            <a:headEnd/>
            <a:tailEnd/>
          </a:ln>
          <a:effectLst/>
        </p:spPr>
        <p:txBody>
          <a:bodyPr wrap="none">
            <a:spAutoFit/>
          </a:bodyPr>
          <a:lstStyle/>
          <a:p>
            <a:r>
              <a:rPr lang="fr-FR" dirty="0">
                <a:latin typeface="Calibri" panose="020F0502020204030204" pitchFamily="34" charset="0"/>
              </a:rPr>
              <a:t>Adresse</a:t>
            </a:r>
          </a:p>
        </p:txBody>
      </p:sp>
      <p:sp>
        <p:nvSpPr>
          <p:cNvPr id="16" name="Line 9"/>
          <p:cNvSpPr>
            <a:spLocks noChangeShapeType="1"/>
          </p:cNvSpPr>
          <p:nvPr/>
        </p:nvSpPr>
        <p:spPr bwMode="auto">
          <a:xfrm flipH="1" flipV="1">
            <a:off x="3239488" y="5326999"/>
            <a:ext cx="2916687" cy="288325"/>
          </a:xfrm>
          <a:prstGeom prst="line">
            <a:avLst/>
          </a:prstGeom>
          <a:noFill/>
          <a:ln w="9525">
            <a:solidFill>
              <a:schemeClr val="tx1"/>
            </a:solidFill>
            <a:round/>
            <a:headEnd/>
            <a:tailEnd type="triangle" w="med" len="med"/>
          </a:ln>
          <a:effectLst/>
        </p:spPr>
        <p:txBody>
          <a:bodyPr/>
          <a:lstStyle/>
          <a:p>
            <a:endParaRPr lang="fr-FR">
              <a:latin typeface="Calibri" panose="020F0502020204030204" pitchFamily="34" charset="0"/>
            </a:endParaRPr>
          </a:p>
        </p:txBody>
      </p:sp>
      <p:sp>
        <p:nvSpPr>
          <p:cNvPr id="22" name="Line 9"/>
          <p:cNvSpPr>
            <a:spLocks noChangeShapeType="1"/>
          </p:cNvSpPr>
          <p:nvPr/>
        </p:nvSpPr>
        <p:spPr bwMode="auto">
          <a:xfrm flipH="1">
            <a:off x="4716016" y="5689727"/>
            <a:ext cx="1972212" cy="292888"/>
          </a:xfrm>
          <a:prstGeom prst="line">
            <a:avLst/>
          </a:prstGeom>
          <a:noFill/>
          <a:ln w="9525">
            <a:solidFill>
              <a:schemeClr val="tx1"/>
            </a:solidFill>
            <a:round/>
            <a:headEnd/>
            <a:tailEnd type="triangle" w="med" len="med"/>
          </a:ln>
          <a:effectLst/>
        </p:spPr>
        <p:txBody>
          <a:bodyPr/>
          <a:lstStyle/>
          <a:p>
            <a:endParaRPr lang="fr-FR">
              <a:latin typeface="Calibri" panose="020F0502020204030204" pitchFamily="34" charset="0"/>
            </a:endParaRPr>
          </a:p>
        </p:txBody>
      </p:sp>
      <p:sp>
        <p:nvSpPr>
          <p:cNvPr id="23" name="Text Box 11"/>
          <p:cNvSpPr txBox="1">
            <a:spLocks noChangeArrowheads="1"/>
          </p:cNvSpPr>
          <p:nvPr/>
        </p:nvSpPr>
        <p:spPr bwMode="auto">
          <a:xfrm>
            <a:off x="6037782" y="3552001"/>
            <a:ext cx="650445" cy="46166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defPPr>
              <a:defRPr lang="fr-FR"/>
            </a:defPPr>
            <a:lvl1pPr algn="ctr">
              <a:defRPr sz="24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latin typeface="Calibri" panose="020F0502020204030204" pitchFamily="34" charset="0"/>
              </a:rPr>
              <a:t>B3</a:t>
            </a:r>
          </a:p>
        </p:txBody>
      </p:sp>
      <p:sp>
        <p:nvSpPr>
          <p:cNvPr id="24" name="Text Box 12"/>
          <p:cNvSpPr txBox="1">
            <a:spLocks noChangeArrowheads="1"/>
          </p:cNvSpPr>
          <p:nvPr/>
        </p:nvSpPr>
        <p:spPr bwMode="auto">
          <a:xfrm>
            <a:off x="6688228" y="3626976"/>
            <a:ext cx="927049" cy="369332"/>
          </a:xfrm>
          <a:prstGeom prst="rect">
            <a:avLst/>
          </a:prstGeom>
          <a:noFill/>
          <a:ln w="9525">
            <a:noFill/>
            <a:miter lim="800000"/>
            <a:headEnd/>
            <a:tailEnd/>
          </a:ln>
          <a:effectLst/>
        </p:spPr>
        <p:txBody>
          <a:bodyPr wrap="none">
            <a:spAutoFit/>
          </a:bodyPr>
          <a:lstStyle/>
          <a:p>
            <a:r>
              <a:rPr lang="fr-FR" dirty="0">
                <a:latin typeface="Calibri" panose="020F0502020204030204" pitchFamily="34" charset="0"/>
              </a:rPr>
              <a:t>Adresse</a:t>
            </a:r>
          </a:p>
        </p:txBody>
      </p:sp>
      <p:sp>
        <p:nvSpPr>
          <p:cNvPr id="4" name="Espace réservé du numéro de diapositive 3"/>
          <p:cNvSpPr>
            <a:spLocks noGrp="1"/>
          </p:cNvSpPr>
          <p:nvPr>
            <p:ph type="sldNum" sz="quarter" idx="12"/>
          </p:nvPr>
        </p:nvSpPr>
        <p:spPr>
          <a:xfrm>
            <a:off x="182066" y="6309320"/>
            <a:ext cx="452495" cy="360040"/>
          </a:xfrm>
        </p:spPr>
        <p:txBody>
          <a:bodyPr/>
          <a:lstStyle/>
          <a:p>
            <a:fld id="{B9F5BBAA-B1A0-4DF5-BC1A-F9443D110A30}" type="slidenum">
              <a:rPr lang="fr-FR" smtClean="0">
                <a:latin typeface="Calibri" panose="020F0502020204030204" pitchFamily="34" charset="0"/>
              </a:rPr>
              <a:pPr/>
              <a:t>15</a:t>
            </a:fld>
            <a:endParaRPr lang="fr-FR">
              <a:latin typeface="Calibri" panose="020F0502020204030204" pitchFamily="34" charset="0"/>
            </a:endParaRPr>
          </a:p>
        </p:txBody>
      </p:sp>
    </p:spTree>
    <p:extLst>
      <p:ext uri="{BB962C8B-B14F-4D97-AF65-F5344CB8AC3E}">
        <p14:creationId xmlns:p14="http://schemas.microsoft.com/office/powerpoint/2010/main" val="35931388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2482722"/>
            <a:ext cx="7884876" cy="523220"/>
          </a:xfrm>
          <a:prstGeom prst="rect">
            <a:avLst/>
          </a:prstGeom>
          <a:noFill/>
        </p:spPr>
        <p:txBody>
          <a:bodyPr wrap="square" rtlCol="0">
            <a:spAutoFit/>
          </a:bodyPr>
          <a:lstStyle/>
          <a:p>
            <a:pPr algn="ctr"/>
            <a:r>
              <a:rPr lang="fr-FR" sz="2800" dirty="0">
                <a:latin typeface="Calibri" panose="020F0502020204030204" pitchFamily="34" charset="0"/>
                <a:cs typeface="Calibri" panose="020F0502020204030204" pitchFamily="34" charset="0"/>
              </a:rPr>
              <a:t>est donc équivalent à :</a:t>
            </a:r>
            <a:endParaRPr lang="fr-FR" sz="2800" b="1" dirty="0">
              <a:solidFill>
                <a:srgbClr val="FF0000"/>
              </a:solidFill>
              <a:latin typeface="Calibri" panose="020F0502020204030204" pitchFamily="34" charset="0"/>
              <a:cs typeface="Calibri" panose="020F0502020204030204" pitchFamily="34" charset="0"/>
            </a:endParaRPr>
          </a:p>
        </p:txBody>
      </p:sp>
      <p:sp>
        <p:nvSpPr>
          <p:cNvPr id="8" name="ZoneTexte 7"/>
          <p:cNvSpPr txBox="1"/>
          <p:nvPr/>
        </p:nvSpPr>
        <p:spPr>
          <a:xfrm>
            <a:off x="562034" y="1492109"/>
            <a:ext cx="7848872" cy="643894"/>
          </a:xfrm>
          <a:prstGeom prst="rect">
            <a:avLst/>
          </a:prstGeom>
          <a:solidFill>
            <a:schemeClr val="accent1">
              <a:alpha val="42000"/>
            </a:schemeClr>
          </a:solidFill>
        </p:spPr>
        <p:txBody>
          <a:bodyPr wrap="square" rtlCol="0">
            <a:spAutoFit/>
          </a:bodyPr>
          <a:lstStyle/>
          <a:p>
            <a:pPr algn="ctr">
              <a:lnSpc>
                <a:spcPct val="120000"/>
              </a:lnSpc>
            </a:pPr>
            <a:r>
              <a:rPr lang="fr-FR" sz="3200" dirty="0">
                <a:latin typeface="Calibri" panose="020F0502020204030204" pitchFamily="34" charset="0"/>
                <a:cs typeface="Calibri" panose="020F0502020204030204" pitchFamily="34" charset="0"/>
              </a:rPr>
              <a:t>=SI(ET(A4&gt;=18;A4&lt;=35);"accepté";"refusé")</a:t>
            </a:r>
          </a:p>
        </p:txBody>
      </p:sp>
      <p:sp>
        <p:nvSpPr>
          <p:cNvPr id="12" name="ZoneTexte 11"/>
          <p:cNvSpPr txBox="1"/>
          <p:nvPr/>
        </p:nvSpPr>
        <p:spPr>
          <a:xfrm>
            <a:off x="611560" y="3365982"/>
            <a:ext cx="7848872" cy="643894"/>
          </a:xfrm>
          <a:prstGeom prst="rect">
            <a:avLst/>
          </a:prstGeom>
          <a:solidFill>
            <a:schemeClr val="accent1">
              <a:alpha val="42000"/>
            </a:schemeClr>
          </a:solidFill>
        </p:spPr>
        <p:txBody>
          <a:bodyPr wrap="square" rtlCol="0">
            <a:spAutoFit/>
          </a:bodyPr>
          <a:lstStyle/>
          <a:p>
            <a:pPr algn="ctr">
              <a:lnSpc>
                <a:spcPct val="120000"/>
              </a:lnSpc>
            </a:pPr>
            <a:r>
              <a:rPr lang="fr-FR" sz="3200" dirty="0">
                <a:latin typeface="Calibri" panose="020F0502020204030204" pitchFamily="34" charset="0"/>
                <a:cs typeface="Calibri" panose="020F0502020204030204" pitchFamily="34" charset="0"/>
              </a:rPr>
              <a:t>=SI(OU(A4&lt;18;A4&gt;35);"</a:t>
            </a:r>
            <a:r>
              <a:rPr lang="fr-FR" sz="3200" dirty="0" err="1">
                <a:latin typeface="Calibri" panose="020F0502020204030204" pitchFamily="34" charset="0"/>
                <a:cs typeface="Calibri" panose="020F0502020204030204" pitchFamily="34" charset="0"/>
              </a:rPr>
              <a:t>refusé";"accepté</a:t>
            </a:r>
            <a:r>
              <a:rPr lang="fr-FR" sz="3200" dirty="0">
                <a:latin typeface="Calibri" panose="020F0502020204030204" pitchFamily="34" charset="0"/>
                <a:cs typeface="Calibri" panose="020F0502020204030204" pitchFamily="34" charset="0"/>
              </a:rPr>
              <a:t>")</a:t>
            </a:r>
          </a:p>
        </p:txBody>
      </p:sp>
      <p:sp>
        <p:nvSpPr>
          <p:cNvPr id="14" name="ZoneTexte 13"/>
          <p:cNvSpPr txBox="1"/>
          <p:nvPr/>
        </p:nvSpPr>
        <p:spPr>
          <a:xfrm>
            <a:off x="611560" y="4509120"/>
            <a:ext cx="7884876" cy="523220"/>
          </a:xfrm>
          <a:prstGeom prst="rect">
            <a:avLst/>
          </a:prstGeom>
          <a:noFill/>
        </p:spPr>
        <p:txBody>
          <a:bodyPr wrap="square" rtlCol="0">
            <a:spAutoFit/>
          </a:bodyPr>
          <a:lstStyle/>
          <a:p>
            <a:pPr algn="ctr"/>
            <a:r>
              <a:rPr lang="fr-FR" sz="2800" dirty="0">
                <a:latin typeface="Calibri" panose="020F0502020204030204" pitchFamily="34" charset="0"/>
                <a:cs typeface="Calibri" panose="020F0502020204030204" pitchFamily="34" charset="0"/>
              </a:rPr>
              <a:t>Cette équivalence s'appelle la </a:t>
            </a:r>
            <a:r>
              <a:rPr lang="fr-FR" sz="2800" b="1" dirty="0">
                <a:solidFill>
                  <a:srgbClr val="FF0000"/>
                </a:solidFill>
                <a:latin typeface="Calibri" panose="020F0502020204030204" pitchFamily="34" charset="0"/>
                <a:cs typeface="Calibri" panose="020F0502020204030204" pitchFamily="34" charset="0"/>
              </a:rPr>
              <a:t>loi de Morgan</a:t>
            </a:r>
          </a:p>
        </p:txBody>
      </p:sp>
      <p:sp>
        <p:nvSpPr>
          <p:cNvPr id="4" name="Titre 3"/>
          <p:cNvSpPr>
            <a:spLocks noGrp="1"/>
          </p:cNvSpPr>
          <p:nvPr>
            <p:ph type="title"/>
          </p:nvPr>
        </p:nvSpPr>
        <p:spPr/>
        <p:txBody>
          <a:bodyPr>
            <a:normAutofit fontScale="90000"/>
          </a:bodyPr>
          <a:lstStyle/>
          <a:p>
            <a:endParaRPr lang="fr-FR"/>
          </a:p>
        </p:txBody>
      </p:sp>
    </p:spTree>
    <p:extLst>
      <p:ext uri="{BB962C8B-B14F-4D97-AF65-F5344CB8AC3E}">
        <p14:creationId xmlns:p14="http://schemas.microsoft.com/office/powerpoint/2010/main" val="41419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14"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012B30-7A8A-41CC-A8C4-B0BAF3179CC9}"/>
              </a:ext>
            </a:extLst>
          </p:cNvPr>
          <p:cNvSpPr>
            <a:spLocks noGrp="1"/>
          </p:cNvSpPr>
          <p:nvPr>
            <p:ph type="title"/>
          </p:nvPr>
        </p:nvSpPr>
        <p:spPr/>
        <p:txBody>
          <a:bodyPr>
            <a:normAutofit fontScale="90000"/>
          </a:bodyPr>
          <a:lstStyle/>
          <a:p>
            <a:r>
              <a:rPr lang="fr-FR" dirty="0"/>
              <a:t>Les Fonctions: </a:t>
            </a:r>
            <a:r>
              <a:rPr lang="fr-FR" dirty="0" err="1"/>
              <a:t>RechercheV</a:t>
            </a:r>
            <a:endParaRPr lang="fr-FR" dirty="0"/>
          </a:p>
        </p:txBody>
      </p:sp>
      <p:sp>
        <p:nvSpPr>
          <p:cNvPr id="3" name="Espace réservé de la date 2">
            <a:extLst>
              <a:ext uri="{FF2B5EF4-FFF2-40B4-BE49-F238E27FC236}">
                <a16:creationId xmlns:a16="http://schemas.microsoft.com/office/drawing/2014/main" id="{9AFEC638-9B33-4318-9A4A-D9B677E2EE9F}"/>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a:extLst>
              <a:ext uri="{FF2B5EF4-FFF2-40B4-BE49-F238E27FC236}">
                <a16:creationId xmlns:a16="http://schemas.microsoft.com/office/drawing/2014/main" id="{D07E8331-C34B-4487-89C8-D7CF50A368B5}"/>
              </a:ext>
            </a:extLst>
          </p:cNvPr>
          <p:cNvSpPr>
            <a:spLocks noGrp="1"/>
          </p:cNvSpPr>
          <p:nvPr>
            <p:ph type="sldNum" sz="quarter" idx="12"/>
          </p:nvPr>
        </p:nvSpPr>
        <p:spPr/>
        <p:txBody>
          <a:bodyPr/>
          <a:lstStyle/>
          <a:p>
            <a:fld id="{10A07726-B9A2-482C-A292-2DEB698D74B6}" type="slidenum">
              <a:rPr lang="fr-FR" smtClean="0"/>
              <a:t>151</a:t>
            </a:fld>
            <a:endParaRPr lang="fr-FR"/>
          </a:p>
        </p:txBody>
      </p:sp>
      <p:sp>
        <p:nvSpPr>
          <p:cNvPr id="7" name="Espace réservé du contenu 6">
            <a:extLst>
              <a:ext uri="{FF2B5EF4-FFF2-40B4-BE49-F238E27FC236}">
                <a16:creationId xmlns:a16="http://schemas.microsoft.com/office/drawing/2014/main" id="{0926633D-5D29-5D54-EB7D-46D04E63FB75}"/>
              </a:ext>
            </a:extLst>
          </p:cNvPr>
          <p:cNvSpPr>
            <a:spLocks noGrp="1"/>
          </p:cNvSpPr>
          <p:nvPr>
            <p:ph sz="quarter" idx="1"/>
          </p:nvPr>
        </p:nvSpPr>
        <p:spPr/>
        <p:txBody>
          <a:bodyPr/>
          <a:lstStyle/>
          <a:p>
            <a:pPr algn="l"/>
            <a:r>
              <a:rPr lang="fr-FR" sz="1800" b="0" i="0" u="none" strike="noStrike" baseline="0" dirty="0">
                <a:latin typeface="Arial" panose="020B0604020202020204" pitchFamily="34" charset="0"/>
              </a:rPr>
              <a:t>La fonction </a:t>
            </a:r>
            <a:r>
              <a:rPr lang="fr-FR" sz="1800" b="1" i="0" u="none" strike="noStrike" baseline="0" dirty="0">
                <a:solidFill>
                  <a:srgbClr val="C00000"/>
                </a:solidFill>
                <a:latin typeface="Arial" panose="020B0604020202020204" pitchFamily="34" charset="0"/>
              </a:rPr>
              <a:t>RECHERCHEV</a:t>
            </a:r>
            <a:r>
              <a:rPr lang="fr-FR" sz="1800" b="0" i="0" u="none" strike="noStrike" baseline="0" dirty="0">
                <a:latin typeface="Arial" panose="020B0604020202020204" pitchFamily="34" charset="0"/>
              </a:rPr>
              <a:t> permet de rechercher une valeur dans la première colonne d’un tableau et renvoie le contenu de la cellule correspondant à la colonne spécifiée.</a:t>
            </a:r>
          </a:p>
          <a:p>
            <a:pPr algn="l"/>
            <a:r>
              <a:rPr lang="fr-FR" sz="1800" b="0" i="0" u="none" strike="noStrike" baseline="0" dirty="0">
                <a:latin typeface="Arial" panose="020B0604020202020204" pitchFamily="34" charset="0"/>
              </a:rPr>
              <a:t>Syntaxe :</a:t>
            </a:r>
          </a:p>
          <a:p>
            <a:pPr lvl="1"/>
            <a:r>
              <a:rPr lang="fr-FR" sz="1600" b="0" i="0" u="none" strike="noStrike" baseline="0" dirty="0">
                <a:latin typeface="Arial" panose="020B0604020202020204" pitchFamily="34" charset="0"/>
              </a:rPr>
              <a:t>RECHERCHEV (valeur cherchée ; tableau ; numéro de colonne ; [valeur proche])</a:t>
            </a:r>
          </a:p>
          <a:p>
            <a:pPr lvl="2"/>
            <a:r>
              <a:rPr lang="fr-FR" sz="1200" b="1" i="0" u="none" strike="noStrike" baseline="0" dirty="0">
                <a:latin typeface="Arial" panose="020B0604020202020204" pitchFamily="34" charset="0"/>
              </a:rPr>
              <a:t>valeur proche </a:t>
            </a:r>
            <a:r>
              <a:rPr lang="fr-FR" sz="1200" b="0" i="0" u="none" strike="noStrike" baseline="0" dirty="0">
                <a:latin typeface="Arial" panose="020B0604020202020204" pitchFamily="34" charset="0"/>
              </a:rPr>
              <a:t>:</a:t>
            </a:r>
          </a:p>
          <a:p>
            <a:pPr lvl="3"/>
            <a:r>
              <a:rPr lang="fr-FR" sz="1200" b="1" i="0" u="none" strike="noStrike" baseline="0" dirty="0">
                <a:latin typeface="Arial" panose="020B0604020202020204" pitchFamily="34" charset="0"/>
              </a:rPr>
              <a:t>VRAI</a:t>
            </a:r>
            <a:r>
              <a:rPr lang="fr-FR" sz="1200" b="0" i="0" u="none" strike="noStrike" baseline="0" dirty="0">
                <a:latin typeface="Arial" panose="020B0604020202020204" pitchFamily="34" charset="0"/>
              </a:rPr>
              <a:t> ou omis : Recherche la valeur la plus proche dans la première colonne du tableau, cette colonne étant triée dans l’ordre alphabétique (de A à Z) ou numérique croissant.</a:t>
            </a:r>
          </a:p>
          <a:p>
            <a:pPr lvl="3"/>
            <a:r>
              <a:rPr lang="fr-FR" sz="1200" b="1" i="0" u="none" strike="noStrike" baseline="0" dirty="0">
                <a:latin typeface="Arial" panose="020B0604020202020204" pitchFamily="34" charset="0"/>
              </a:rPr>
              <a:t>FAUX</a:t>
            </a:r>
            <a:r>
              <a:rPr lang="fr-FR" sz="1200" b="0" i="0" u="none" strike="noStrike" baseline="0" dirty="0">
                <a:latin typeface="Arial" panose="020B0604020202020204" pitchFamily="34" charset="0"/>
              </a:rPr>
              <a:t> : Recherche la valeur exacte ; renvoie le message d’erreur « #N/A » en cas de recherche infructueuse.</a:t>
            </a:r>
            <a:endParaRPr lang="fr-FR" dirty="0"/>
          </a:p>
        </p:txBody>
      </p:sp>
      <p:pic>
        <p:nvPicPr>
          <p:cNvPr id="8" name="Espace réservé du contenu 5">
            <a:extLst>
              <a:ext uri="{FF2B5EF4-FFF2-40B4-BE49-F238E27FC236}">
                <a16:creationId xmlns:a16="http://schemas.microsoft.com/office/drawing/2014/main" id="{7446DE53-1ADE-59D0-4426-7D4720D752D9}"/>
              </a:ext>
            </a:extLst>
          </p:cNvPr>
          <p:cNvPicPr>
            <a:picLocks noChangeAspect="1"/>
          </p:cNvPicPr>
          <p:nvPr/>
        </p:nvPicPr>
        <p:blipFill>
          <a:blip r:embed="rId2"/>
          <a:stretch>
            <a:fillRect/>
          </a:stretch>
        </p:blipFill>
        <p:spPr>
          <a:xfrm>
            <a:off x="168080" y="4176814"/>
            <a:ext cx="8746176" cy="2681186"/>
          </a:xfrm>
          <a:prstGeom prst="rect">
            <a:avLst/>
          </a:prstGeom>
        </p:spPr>
      </p:pic>
    </p:spTree>
    <p:extLst>
      <p:ext uri="{BB962C8B-B14F-4D97-AF65-F5344CB8AC3E}">
        <p14:creationId xmlns:p14="http://schemas.microsoft.com/office/powerpoint/2010/main" val="35630151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22649" y="378131"/>
            <a:ext cx="7920880" cy="523220"/>
          </a:xfrm>
          <a:prstGeom prst="rect">
            <a:avLst/>
          </a:prstGeom>
          <a:noFill/>
        </p:spPr>
        <p:txBody>
          <a:bodyPr wrap="square" rtlCol="0">
            <a:spAutoFit/>
          </a:bodyPr>
          <a:lstStyle/>
          <a:p>
            <a:pPr>
              <a:spcAft>
                <a:spcPts val="1800"/>
              </a:spcAft>
            </a:pPr>
            <a:r>
              <a:rPr lang="fr-FR" sz="2800" dirty="0">
                <a:latin typeface="Calibri" panose="020F0502020204030204" pitchFamily="34" charset="0"/>
                <a:cs typeface="Calibri" panose="020F0502020204030204" pitchFamily="34" charset="0"/>
              </a:rPr>
              <a:t>Les Fonctions: la </a:t>
            </a:r>
            <a:r>
              <a:rPr lang="fr-FR" sz="2800" b="1" dirty="0">
                <a:latin typeface="Calibri" panose="020F0502020204030204" pitchFamily="34" charset="0"/>
                <a:cs typeface="Calibri" panose="020F0502020204030204" pitchFamily="34" charset="0"/>
              </a:rPr>
              <a:t>recherche verticale </a:t>
            </a:r>
            <a:r>
              <a:rPr lang="fr-FR" sz="2800" dirty="0" err="1">
                <a:latin typeface="Calibri" panose="020F0502020204030204" pitchFamily="34" charset="0"/>
                <a:cs typeface="Calibri" panose="020F0502020204030204" pitchFamily="34" charset="0"/>
              </a:rPr>
              <a:t>RechercheV</a:t>
            </a:r>
            <a:endParaRPr lang="fr-FR" sz="2800" b="1" dirty="0">
              <a:latin typeface="Calibri" panose="020F0502020204030204" pitchFamily="34" charset="0"/>
              <a:cs typeface="Calibri" panose="020F0502020204030204" pitchFamily="34" charset="0"/>
            </a:endParaRPr>
          </a:p>
        </p:txBody>
      </p:sp>
      <p:sp>
        <p:nvSpPr>
          <p:cNvPr id="5" name="ZoneTexte 4"/>
          <p:cNvSpPr txBox="1"/>
          <p:nvPr/>
        </p:nvSpPr>
        <p:spPr>
          <a:xfrm>
            <a:off x="539552" y="1109015"/>
            <a:ext cx="7992888" cy="954107"/>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Lorsqu'il y a trop de possibilités, on ne peut plus mettre des </a:t>
            </a:r>
            <a:r>
              <a:rPr lang="fr-FR" sz="2800" b="1" dirty="0">
                <a:solidFill>
                  <a:srgbClr val="FF0000"/>
                </a:solidFill>
                <a:latin typeface="Calibri" panose="020F0502020204030204" pitchFamily="34" charset="0"/>
                <a:cs typeface="Calibri" panose="020F0502020204030204" pitchFamily="34" charset="0"/>
              </a:rPr>
              <a:t>SI…</a:t>
            </a:r>
            <a:r>
              <a:rPr lang="fr-FR" sz="2800" dirty="0">
                <a:latin typeface="Calibri" panose="020F0502020204030204" pitchFamily="34" charset="0"/>
                <a:cs typeface="Calibri" panose="020F0502020204030204" pitchFamily="34" charset="0"/>
              </a:rPr>
              <a:t> les uns dans les autres.</a:t>
            </a:r>
            <a:endParaRPr lang="fr-FR" sz="2800" b="1" dirty="0">
              <a:solidFill>
                <a:srgbClr val="FF0000"/>
              </a:solidFill>
              <a:latin typeface="Calibri" panose="020F0502020204030204" pitchFamily="34" charset="0"/>
              <a:cs typeface="Calibri" panose="020F0502020204030204" pitchFamily="34" charset="0"/>
            </a:endParaRPr>
          </a:p>
        </p:txBody>
      </p:sp>
      <p:sp>
        <p:nvSpPr>
          <p:cNvPr id="8" name="ZoneTexte 7"/>
          <p:cNvSpPr txBox="1"/>
          <p:nvPr/>
        </p:nvSpPr>
        <p:spPr>
          <a:xfrm>
            <a:off x="539552" y="2114853"/>
            <a:ext cx="7992888" cy="954107"/>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On va donc mettre les possibilités voulues sous forme de </a:t>
            </a:r>
            <a:r>
              <a:rPr lang="fr-FR" sz="2800" b="1" dirty="0">
                <a:solidFill>
                  <a:srgbClr val="FF0000"/>
                </a:solidFill>
                <a:latin typeface="Calibri" panose="020F0502020204030204" pitchFamily="34" charset="0"/>
                <a:cs typeface="Calibri" panose="020F0502020204030204" pitchFamily="34" charset="0"/>
              </a:rPr>
              <a:t>tableau</a:t>
            </a:r>
            <a:r>
              <a:rPr lang="fr-FR" sz="2800" dirty="0">
                <a:latin typeface="Calibri" panose="020F0502020204030204" pitchFamily="34" charset="0"/>
                <a:cs typeface="Calibri" panose="020F0502020204030204" pitchFamily="34" charset="0"/>
              </a:rPr>
              <a:t>.</a:t>
            </a:r>
            <a:endParaRPr lang="fr-FR" sz="2800" b="1" dirty="0">
              <a:solidFill>
                <a:srgbClr val="FF0000"/>
              </a:solidFill>
              <a:latin typeface="Calibri" panose="020F0502020204030204" pitchFamily="34" charset="0"/>
              <a:cs typeface="Calibri" panose="020F0502020204030204" pitchFamily="34" charset="0"/>
            </a:endParaRPr>
          </a:p>
        </p:txBody>
      </p:sp>
      <p:sp>
        <p:nvSpPr>
          <p:cNvPr id="12" name="ZoneTexte 11"/>
          <p:cNvSpPr txBox="1"/>
          <p:nvPr/>
        </p:nvSpPr>
        <p:spPr>
          <a:xfrm>
            <a:off x="539552" y="3221360"/>
            <a:ext cx="7992888" cy="1384995"/>
          </a:xfrm>
          <a:prstGeom prst="rect">
            <a:avLst/>
          </a:prstGeom>
          <a:noFill/>
        </p:spPr>
        <p:txBody>
          <a:bodyPr wrap="square" rtlCol="0">
            <a:spAutoFit/>
          </a:bodyPr>
          <a:lstStyle/>
          <a:p>
            <a:r>
              <a:rPr lang="fr-FR" sz="2800" dirty="0">
                <a:latin typeface="Calibri" panose="020F0502020204030204" pitchFamily="34" charset="0"/>
                <a:cs typeface="Calibri" panose="020F0502020204030204" pitchFamily="34" charset="0"/>
              </a:rPr>
              <a:t>On cherchera notre valeur dans la première colonne, et on récupèrera la valeur souhaitée, quelque part sur la même ligne.</a:t>
            </a:r>
            <a:endParaRPr lang="fr-FR"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6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115616" y="1440357"/>
          <a:ext cx="6768752" cy="4680520"/>
        </p:xfrm>
        <a:graphic>
          <a:graphicData uri="http://schemas.openxmlformats.org/drawingml/2006/table">
            <a:tbl>
              <a:tblPr>
                <a:tableStyleId>{616DA210-FB5B-4158-B5E0-FEB733F419BA}</a:tableStyleId>
              </a:tblPr>
              <a:tblGrid>
                <a:gridCol w="1047290">
                  <a:extLst>
                    <a:ext uri="{9D8B030D-6E8A-4147-A177-3AD203B41FA5}">
                      <a16:colId xmlns:a16="http://schemas.microsoft.com/office/drawing/2014/main" val="20000"/>
                    </a:ext>
                  </a:extLst>
                </a:gridCol>
                <a:gridCol w="978614">
                  <a:extLst>
                    <a:ext uri="{9D8B030D-6E8A-4147-A177-3AD203B41FA5}">
                      <a16:colId xmlns:a16="http://schemas.microsoft.com/office/drawing/2014/main" val="20001"/>
                    </a:ext>
                  </a:extLst>
                </a:gridCol>
                <a:gridCol w="927108">
                  <a:extLst>
                    <a:ext uri="{9D8B030D-6E8A-4147-A177-3AD203B41FA5}">
                      <a16:colId xmlns:a16="http://schemas.microsoft.com/office/drawing/2014/main" val="20002"/>
                    </a:ext>
                  </a:extLst>
                </a:gridCol>
                <a:gridCol w="1991567">
                  <a:extLst>
                    <a:ext uri="{9D8B030D-6E8A-4147-A177-3AD203B41FA5}">
                      <a16:colId xmlns:a16="http://schemas.microsoft.com/office/drawing/2014/main" val="20003"/>
                    </a:ext>
                  </a:extLst>
                </a:gridCol>
                <a:gridCol w="1068751">
                  <a:extLst>
                    <a:ext uri="{9D8B030D-6E8A-4147-A177-3AD203B41FA5}">
                      <a16:colId xmlns:a16="http://schemas.microsoft.com/office/drawing/2014/main" val="20004"/>
                    </a:ext>
                  </a:extLst>
                </a:gridCol>
                <a:gridCol w="755422">
                  <a:extLst>
                    <a:ext uri="{9D8B030D-6E8A-4147-A177-3AD203B41FA5}">
                      <a16:colId xmlns:a16="http://schemas.microsoft.com/office/drawing/2014/main" val="20005"/>
                    </a:ext>
                  </a:extLst>
                </a:gridCol>
              </a:tblGrid>
              <a:tr h="234026">
                <a:tc>
                  <a:txBody>
                    <a:bodyPr/>
                    <a:lstStyle/>
                    <a:p>
                      <a:pPr algn="ctr" fontAlgn="b"/>
                      <a:r>
                        <a:rPr lang="fr-FR" sz="1000" u="none" strike="noStrike" dirty="0">
                          <a:effectLst/>
                        </a:rPr>
                        <a:t>Code Client</a:t>
                      </a:r>
                      <a:endParaRPr lang="fr-FR" sz="1000" b="1" i="0" u="none" strike="noStrike" dirty="0">
                        <a:effectLst/>
                        <a:latin typeface="Arial"/>
                      </a:endParaRPr>
                    </a:p>
                  </a:txBody>
                  <a:tcPr marL="0" marR="0" marT="0" marB="0" anchor="ctr"/>
                </a:tc>
                <a:tc>
                  <a:txBody>
                    <a:bodyPr/>
                    <a:lstStyle/>
                    <a:p>
                      <a:pPr algn="ctr" fontAlgn="b"/>
                      <a:r>
                        <a:rPr lang="fr-FR" sz="1000" u="none" strike="noStrike">
                          <a:effectLst/>
                        </a:rPr>
                        <a:t>Nom</a:t>
                      </a:r>
                      <a:endParaRPr lang="fr-FR" sz="1000" b="1" i="0" u="none" strike="noStrike">
                        <a:effectLst/>
                        <a:latin typeface="Arial"/>
                      </a:endParaRPr>
                    </a:p>
                  </a:txBody>
                  <a:tcPr marL="0" marR="0" marT="0" marB="0" anchor="ctr"/>
                </a:tc>
                <a:tc>
                  <a:txBody>
                    <a:bodyPr/>
                    <a:lstStyle/>
                    <a:p>
                      <a:pPr algn="ctr" fontAlgn="b"/>
                      <a:r>
                        <a:rPr lang="fr-FR" sz="1000" u="none" strike="noStrike">
                          <a:effectLst/>
                        </a:rPr>
                        <a:t>Prénom</a:t>
                      </a:r>
                      <a:endParaRPr lang="fr-FR" sz="1000" b="1" i="0" u="none" strike="noStrike">
                        <a:effectLst/>
                        <a:latin typeface="Arial"/>
                      </a:endParaRPr>
                    </a:p>
                  </a:txBody>
                  <a:tcPr marL="0" marR="0" marT="0" marB="0" anchor="ctr"/>
                </a:tc>
                <a:tc>
                  <a:txBody>
                    <a:bodyPr/>
                    <a:lstStyle/>
                    <a:p>
                      <a:pPr algn="ctr" fontAlgn="b"/>
                      <a:r>
                        <a:rPr lang="fr-FR" sz="1000" u="none" strike="noStrike">
                          <a:effectLst/>
                        </a:rPr>
                        <a:t>Adresse</a:t>
                      </a:r>
                      <a:endParaRPr lang="fr-FR" sz="1000" b="1" i="0" u="none" strike="noStrike">
                        <a:effectLst/>
                        <a:latin typeface="Arial"/>
                      </a:endParaRPr>
                    </a:p>
                  </a:txBody>
                  <a:tcPr marL="0" marR="0" marT="0" marB="0" anchor="ctr"/>
                </a:tc>
                <a:tc>
                  <a:txBody>
                    <a:bodyPr/>
                    <a:lstStyle/>
                    <a:p>
                      <a:pPr algn="ctr" fontAlgn="b"/>
                      <a:r>
                        <a:rPr lang="fr-FR" sz="1000" u="none" strike="noStrike">
                          <a:effectLst/>
                        </a:rPr>
                        <a:t>Code Postal</a:t>
                      </a:r>
                      <a:endParaRPr lang="fr-FR" sz="1000" b="1" i="0" u="none" strike="noStrike">
                        <a:effectLst/>
                        <a:latin typeface="Arial"/>
                      </a:endParaRPr>
                    </a:p>
                  </a:txBody>
                  <a:tcPr marL="0" marR="0" marT="0" marB="0" anchor="ctr"/>
                </a:tc>
                <a:tc>
                  <a:txBody>
                    <a:bodyPr/>
                    <a:lstStyle/>
                    <a:p>
                      <a:pPr algn="ctr" fontAlgn="b"/>
                      <a:r>
                        <a:rPr lang="fr-FR" sz="1000" u="none" strike="noStrike">
                          <a:effectLst/>
                        </a:rPr>
                        <a:t>Ville</a:t>
                      </a:r>
                      <a:endParaRPr lang="fr-FR" sz="1000" b="1" i="0" u="none" strike="noStrike">
                        <a:effectLst/>
                        <a:latin typeface="Arial"/>
                      </a:endParaRPr>
                    </a:p>
                  </a:txBody>
                  <a:tcPr marL="0" marR="0" marT="0" marB="0" anchor="ctr"/>
                </a:tc>
                <a:extLst>
                  <a:ext uri="{0D108BD9-81ED-4DB2-BD59-A6C34878D82A}">
                    <a16:rowId xmlns:a16="http://schemas.microsoft.com/office/drawing/2014/main" val="10000"/>
                  </a:ext>
                </a:extLst>
              </a:tr>
              <a:tr h="234026">
                <a:tc>
                  <a:txBody>
                    <a:bodyPr/>
                    <a:lstStyle/>
                    <a:p>
                      <a:pPr algn="ctr" fontAlgn="b"/>
                      <a:r>
                        <a:rPr lang="fr-FR" sz="1000" u="none" strike="noStrike" dirty="0">
                          <a:effectLst/>
                        </a:rPr>
                        <a:t>3</a:t>
                      </a:r>
                      <a:endParaRPr lang="fr-FR" sz="1000" b="0" i="0" u="none" strike="noStrike" dirty="0">
                        <a:effectLst/>
                        <a:latin typeface="Helvetica"/>
                      </a:endParaRPr>
                    </a:p>
                  </a:txBody>
                  <a:tcPr marL="0" marR="0" marT="0" marB="0" anchor="ctr"/>
                </a:tc>
                <a:tc>
                  <a:txBody>
                    <a:bodyPr/>
                    <a:lstStyle/>
                    <a:p>
                      <a:pPr algn="l" fontAlgn="b"/>
                      <a:r>
                        <a:rPr lang="fr-FR" sz="1000" u="none" strike="noStrike">
                          <a:effectLst/>
                        </a:rPr>
                        <a:t>Aubert</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Joseph</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1041 rue Brunel</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53000</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Laval</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1"/>
                  </a:ext>
                </a:extLst>
              </a:tr>
              <a:tr h="234026">
                <a:tc>
                  <a:txBody>
                    <a:bodyPr/>
                    <a:lstStyle/>
                    <a:p>
                      <a:pPr algn="ctr" fontAlgn="b"/>
                      <a:r>
                        <a:rPr lang="fr-FR" sz="1000" u="none" strike="noStrike">
                          <a:effectLst/>
                        </a:rPr>
                        <a:t>4</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Martin</a:t>
                      </a:r>
                      <a:endParaRPr lang="fr-FR" sz="1000" b="0" i="0" u="none" strike="noStrike" dirty="0">
                        <a:effectLst/>
                        <a:latin typeface="Helvetica"/>
                      </a:endParaRPr>
                    </a:p>
                  </a:txBody>
                  <a:tcPr marL="0" marR="0" marT="0" marB="0" anchor="ctr"/>
                </a:tc>
                <a:tc>
                  <a:txBody>
                    <a:bodyPr/>
                    <a:lstStyle/>
                    <a:p>
                      <a:pPr algn="l" fontAlgn="b"/>
                      <a:r>
                        <a:rPr lang="fr-FR" sz="1000" u="none" strike="noStrike">
                          <a:effectLst/>
                        </a:rPr>
                        <a:t>David</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61 place Belfort</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69001</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Lyon</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2"/>
                  </a:ext>
                </a:extLst>
              </a:tr>
              <a:tr h="234026">
                <a:tc>
                  <a:txBody>
                    <a:bodyPr/>
                    <a:lstStyle/>
                    <a:p>
                      <a:pPr algn="ctr" fontAlgn="b"/>
                      <a:r>
                        <a:rPr lang="fr-FR" sz="1000" u="none" strike="noStrike">
                          <a:effectLst/>
                        </a:rPr>
                        <a:t>6</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Bardot</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Gérard</a:t>
                      </a:r>
                      <a:endParaRPr lang="fr-FR" sz="1000" b="0" i="0" u="none" strike="noStrike" dirty="0">
                        <a:effectLst/>
                        <a:latin typeface="Helvetica"/>
                      </a:endParaRPr>
                    </a:p>
                  </a:txBody>
                  <a:tcPr marL="0" marR="0" marT="0" marB="0" anchor="ctr"/>
                </a:tc>
                <a:tc>
                  <a:txBody>
                    <a:bodyPr/>
                    <a:lstStyle/>
                    <a:p>
                      <a:pPr algn="l" fontAlgn="b"/>
                      <a:r>
                        <a:rPr lang="fr-FR" sz="1000" u="none" strike="noStrike">
                          <a:effectLst/>
                        </a:rPr>
                        <a:t>34 rue des capucines</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92310</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Sèvres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3"/>
                  </a:ext>
                </a:extLst>
              </a:tr>
              <a:tr h="234026">
                <a:tc>
                  <a:txBody>
                    <a:bodyPr/>
                    <a:lstStyle/>
                    <a:p>
                      <a:pPr algn="ctr" fontAlgn="b"/>
                      <a:r>
                        <a:rPr lang="fr-FR" sz="1000" u="none" strike="noStrike">
                          <a:effectLst/>
                        </a:rPr>
                        <a:t>9</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Book</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Georges</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2 chemin du hallage</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75014</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4"/>
                  </a:ext>
                </a:extLst>
              </a:tr>
              <a:tr h="234026">
                <a:tc>
                  <a:txBody>
                    <a:bodyPr/>
                    <a:lstStyle/>
                    <a:p>
                      <a:pPr algn="ctr" fontAlgn="b"/>
                      <a:r>
                        <a:rPr lang="fr-FR" sz="1000" u="none" strike="noStrike">
                          <a:effectLst/>
                        </a:rPr>
                        <a:t>11</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Brossot</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Richard</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12 rue du Renard</a:t>
                      </a:r>
                      <a:endParaRPr lang="fr-FR" sz="1000" b="0" i="0" u="none" strike="noStrike" dirty="0">
                        <a:effectLst/>
                        <a:latin typeface="Helvetica"/>
                      </a:endParaRPr>
                    </a:p>
                  </a:txBody>
                  <a:tcPr marL="0" marR="0" marT="0" marB="0" anchor="ctr"/>
                </a:tc>
                <a:tc>
                  <a:txBody>
                    <a:bodyPr/>
                    <a:lstStyle/>
                    <a:p>
                      <a:pPr algn="ctr" fontAlgn="b"/>
                      <a:r>
                        <a:rPr lang="fr-FR" sz="1000" u="none" strike="noStrike">
                          <a:effectLst/>
                        </a:rPr>
                        <a:t>75010</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5"/>
                  </a:ext>
                </a:extLst>
              </a:tr>
              <a:tr h="234026">
                <a:tc>
                  <a:txBody>
                    <a:bodyPr/>
                    <a:lstStyle/>
                    <a:p>
                      <a:pPr algn="ctr" fontAlgn="b"/>
                      <a:r>
                        <a:rPr lang="fr-FR" sz="1000" u="none" strike="noStrike">
                          <a:effectLst/>
                        </a:rPr>
                        <a:t>13</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Capillon</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Catherine</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125 rue de Rome</a:t>
                      </a:r>
                      <a:endParaRPr lang="fr-FR" sz="1000" b="0" i="0" u="none" strike="noStrike" dirty="0">
                        <a:effectLst/>
                        <a:latin typeface="Helvetica"/>
                      </a:endParaRPr>
                    </a:p>
                  </a:txBody>
                  <a:tcPr marL="0" marR="0" marT="0" marB="0" anchor="ctr"/>
                </a:tc>
                <a:tc>
                  <a:txBody>
                    <a:bodyPr/>
                    <a:lstStyle/>
                    <a:p>
                      <a:pPr algn="ctr" fontAlgn="b"/>
                      <a:r>
                        <a:rPr lang="fr-FR" sz="1000" u="none" strike="noStrike">
                          <a:effectLst/>
                        </a:rPr>
                        <a:t>75009</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6"/>
                  </a:ext>
                </a:extLst>
              </a:tr>
              <a:tr h="234026">
                <a:tc>
                  <a:txBody>
                    <a:bodyPr/>
                    <a:lstStyle/>
                    <a:p>
                      <a:pPr algn="ctr" fontAlgn="b"/>
                      <a:r>
                        <a:rPr lang="fr-FR" sz="1000" u="none" strike="noStrike">
                          <a:effectLst/>
                        </a:rPr>
                        <a:t>16</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Castro</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Michel</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122 rue de </a:t>
                      </a:r>
                      <a:r>
                        <a:rPr lang="fr-FR" sz="1000" u="none" strike="noStrike" dirty="0" err="1">
                          <a:effectLst/>
                        </a:rPr>
                        <a:t>Lourmel</a:t>
                      </a:r>
                      <a:endParaRPr lang="fr-FR" sz="1000" b="0" i="0" u="none" strike="noStrike" dirty="0">
                        <a:effectLst/>
                        <a:latin typeface="Helvetica"/>
                      </a:endParaRPr>
                    </a:p>
                  </a:txBody>
                  <a:tcPr marL="0" marR="0" marT="0" marB="0" anchor="ctr"/>
                </a:tc>
                <a:tc>
                  <a:txBody>
                    <a:bodyPr/>
                    <a:lstStyle/>
                    <a:p>
                      <a:pPr algn="ctr" fontAlgn="b"/>
                      <a:r>
                        <a:rPr lang="fr-FR" sz="1000" u="none" strike="noStrike">
                          <a:effectLst/>
                        </a:rPr>
                        <a:t>75015</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7"/>
                  </a:ext>
                </a:extLst>
              </a:tr>
              <a:tr h="234026">
                <a:tc>
                  <a:txBody>
                    <a:bodyPr/>
                    <a:lstStyle/>
                    <a:p>
                      <a:pPr algn="ctr" fontAlgn="b"/>
                      <a:r>
                        <a:rPr lang="fr-FR" sz="1000" u="none" strike="noStrike">
                          <a:effectLst/>
                        </a:rPr>
                        <a:t>18</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Costard</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Raphaël</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3 rue de Paris</a:t>
                      </a:r>
                      <a:endParaRPr lang="fr-FR" sz="1000" b="0" i="0" u="none" strike="noStrike" dirty="0">
                        <a:effectLst/>
                        <a:latin typeface="Helvetica"/>
                      </a:endParaRPr>
                    </a:p>
                  </a:txBody>
                  <a:tcPr marL="0" marR="0" marT="0" marB="0" anchor="ctr"/>
                </a:tc>
                <a:tc>
                  <a:txBody>
                    <a:bodyPr/>
                    <a:lstStyle/>
                    <a:p>
                      <a:pPr algn="ctr" fontAlgn="b"/>
                      <a:r>
                        <a:rPr lang="fr-FR" sz="1000" u="none" strike="noStrike">
                          <a:effectLst/>
                        </a:rPr>
                        <a:t>69005</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Lyon</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8"/>
                  </a:ext>
                </a:extLst>
              </a:tr>
              <a:tr h="234026">
                <a:tc>
                  <a:txBody>
                    <a:bodyPr/>
                    <a:lstStyle/>
                    <a:p>
                      <a:pPr algn="ctr" fontAlgn="b"/>
                      <a:r>
                        <a:rPr lang="fr-FR" sz="1000" u="none" strike="noStrike">
                          <a:effectLst/>
                        </a:rPr>
                        <a:t>19</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Dave</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Arthur</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10 rue des écoles</a:t>
                      </a:r>
                      <a:endParaRPr lang="fr-FR" sz="1000" b="0" i="0" u="none" strike="noStrike" dirty="0">
                        <a:effectLst/>
                        <a:latin typeface="Helvetica"/>
                      </a:endParaRPr>
                    </a:p>
                  </a:txBody>
                  <a:tcPr marL="0" marR="0" marT="0" marB="0" anchor="ctr"/>
                </a:tc>
                <a:tc>
                  <a:txBody>
                    <a:bodyPr/>
                    <a:lstStyle/>
                    <a:p>
                      <a:pPr algn="ctr" fontAlgn="b"/>
                      <a:r>
                        <a:rPr lang="fr-FR" sz="1000" u="none" strike="noStrike">
                          <a:effectLst/>
                        </a:rPr>
                        <a:t>75005</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09"/>
                  </a:ext>
                </a:extLst>
              </a:tr>
              <a:tr h="234026">
                <a:tc>
                  <a:txBody>
                    <a:bodyPr/>
                    <a:lstStyle/>
                    <a:p>
                      <a:pPr algn="ctr" fontAlgn="b"/>
                      <a:r>
                        <a:rPr lang="fr-FR" sz="1000" u="none" strike="noStrike">
                          <a:effectLst/>
                        </a:rPr>
                        <a:t>21</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Deschamps</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Albert</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21 avenue Beaumarchais</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75004</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0"/>
                  </a:ext>
                </a:extLst>
              </a:tr>
              <a:tr h="234026">
                <a:tc>
                  <a:txBody>
                    <a:bodyPr/>
                    <a:lstStyle/>
                    <a:p>
                      <a:pPr algn="ctr" fontAlgn="b"/>
                      <a:r>
                        <a:rPr lang="fr-FR" sz="1000" u="none" strike="noStrike">
                          <a:effectLst/>
                        </a:rPr>
                        <a:t>22</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Foulon</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Marcel</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51 rue de Bizerte</a:t>
                      </a:r>
                      <a:endParaRPr lang="fr-FR" sz="1000" b="0" i="0" u="none" strike="noStrike" dirty="0">
                        <a:effectLst/>
                        <a:latin typeface="Helvetica"/>
                      </a:endParaRPr>
                    </a:p>
                  </a:txBody>
                  <a:tcPr marL="0" marR="0" marT="0" marB="0" anchor="ctr"/>
                </a:tc>
                <a:tc>
                  <a:txBody>
                    <a:bodyPr/>
                    <a:lstStyle/>
                    <a:p>
                      <a:pPr algn="ctr" fontAlgn="b"/>
                      <a:r>
                        <a:rPr lang="fr-FR" sz="1000" u="none" strike="noStrike">
                          <a:effectLst/>
                        </a:rPr>
                        <a:t>75017</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1"/>
                  </a:ext>
                </a:extLst>
              </a:tr>
              <a:tr h="234026">
                <a:tc>
                  <a:txBody>
                    <a:bodyPr/>
                    <a:lstStyle/>
                    <a:p>
                      <a:pPr algn="ctr" fontAlgn="b"/>
                      <a:r>
                        <a:rPr lang="fr-FR" sz="1000" u="none" strike="noStrike">
                          <a:effectLst/>
                        </a:rPr>
                        <a:t>28</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Esprit</a:t>
                      </a:r>
                      <a:endParaRPr lang="fr-FR" sz="1000" b="0" i="0" u="none" strike="noStrike" dirty="0">
                        <a:effectLst/>
                        <a:latin typeface="Helvetica"/>
                      </a:endParaRPr>
                    </a:p>
                  </a:txBody>
                  <a:tcPr marL="0" marR="0" marT="0" marB="0" anchor="ctr"/>
                </a:tc>
                <a:tc>
                  <a:txBody>
                    <a:bodyPr/>
                    <a:lstStyle/>
                    <a:p>
                      <a:pPr algn="l" fontAlgn="b"/>
                      <a:r>
                        <a:rPr lang="fr-FR" sz="1000" u="none" strike="noStrike">
                          <a:effectLst/>
                        </a:rPr>
                        <a:t>Yves</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108 chemin du fort</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69002</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Lyon</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2"/>
                  </a:ext>
                </a:extLst>
              </a:tr>
              <a:tr h="234026">
                <a:tc>
                  <a:txBody>
                    <a:bodyPr/>
                    <a:lstStyle/>
                    <a:p>
                      <a:pPr algn="ctr" fontAlgn="b"/>
                      <a:r>
                        <a:rPr lang="fr-FR" sz="1000" u="none" strike="noStrike">
                          <a:effectLst/>
                        </a:rPr>
                        <a:t>29</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Renoir</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Carole</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route de grenoble</a:t>
                      </a:r>
                      <a:endParaRPr lang="fr-FR" sz="1000" b="0" i="0" u="none" strike="noStrike">
                        <a:effectLst/>
                        <a:latin typeface="Helvetica"/>
                      </a:endParaRPr>
                    </a:p>
                  </a:txBody>
                  <a:tcPr marL="0" marR="0" marT="0" marB="0" anchor="ctr"/>
                </a:tc>
                <a:tc>
                  <a:txBody>
                    <a:bodyPr/>
                    <a:lstStyle/>
                    <a:p>
                      <a:pPr algn="ctr" fontAlgn="b"/>
                      <a:r>
                        <a:rPr lang="fr-FR" sz="1000" u="none" strike="noStrike" dirty="0">
                          <a:effectLst/>
                        </a:rPr>
                        <a:t>69007</a:t>
                      </a:r>
                      <a:endParaRPr lang="fr-FR" sz="1000" b="0" i="0" u="none" strike="noStrike" dirty="0">
                        <a:effectLst/>
                        <a:latin typeface="Helvetica"/>
                      </a:endParaRPr>
                    </a:p>
                  </a:txBody>
                  <a:tcPr marL="0" marR="0" marT="0" marB="0" anchor="ctr"/>
                </a:tc>
                <a:tc>
                  <a:txBody>
                    <a:bodyPr/>
                    <a:lstStyle/>
                    <a:p>
                      <a:pPr algn="l" fontAlgn="b"/>
                      <a:r>
                        <a:rPr lang="fr-FR" sz="1000" u="none" strike="noStrike">
                          <a:effectLst/>
                        </a:rPr>
                        <a:t>Lyon</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3"/>
                  </a:ext>
                </a:extLst>
              </a:tr>
              <a:tr h="234026">
                <a:tc>
                  <a:txBody>
                    <a:bodyPr/>
                    <a:lstStyle/>
                    <a:p>
                      <a:pPr algn="ctr" fontAlgn="b"/>
                      <a:r>
                        <a:rPr lang="fr-FR" sz="1000" u="none" strike="noStrike">
                          <a:effectLst/>
                        </a:rPr>
                        <a:t>33</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Fuller</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Sandy</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83 Place St. James</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94140</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Alfortville</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4"/>
                  </a:ext>
                </a:extLst>
              </a:tr>
              <a:tr h="234026">
                <a:tc>
                  <a:txBody>
                    <a:bodyPr/>
                    <a:lstStyle/>
                    <a:p>
                      <a:pPr algn="ctr" fontAlgn="b"/>
                      <a:r>
                        <a:rPr lang="fr-FR" sz="1000" u="none" strike="noStrike">
                          <a:effectLst/>
                        </a:rPr>
                        <a:t>35</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Garcia</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Antoine</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1 rue des blés</a:t>
                      </a:r>
                      <a:endParaRPr lang="fr-FR" sz="1000" b="0" i="0" u="none" strike="noStrike">
                        <a:effectLst/>
                        <a:latin typeface="Helvetica"/>
                      </a:endParaRPr>
                    </a:p>
                  </a:txBody>
                  <a:tcPr marL="0" marR="0" marT="0" marB="0" anchor="ctr"/>
                </a:tc>
                <a:tc>
                  <a:txBody>
                    <a:bodyPr/>
                    <a:lstStyle/>
                    <a:p>
                      <a:pPr algn="ctr" fontAlgn="b"/>
                      <a:r>
                        <a:rPr lang="fr-FR" sz="1000" u="none" strike="noStrike" dirty="0">
                          <a:effectLst/>
                        </a:rPr>
                        <a:t>75002</a:t>
                      </a:r>
                      <a:endParaRPr lang="fr-FR" sz="1000" b="0" i="0" u="none" strike="noStrike" dirty="0">
                        <a:effectLst/>
                        <a:latin typeface="Helvetica"/>
                      </a:endParaRPr>
                    </a:p>
                  </a:txBody>
                  <a:tcPr marL="0" marR="0" marT="0" marB="0" anchor="ctr"/>
                </a:tc>
                <a:tc>
                  <a:txBody>
                    <a:bodyPr/>
                    <a:lstStyle/>
                    <a:p>
                      <a:pPr algn="l" fontAlgn="b"/>
                      <a:r>
                        <a:rPr lang="fr-FR" sz="1000" u="none" strike="noStrike">
                          <a:effectLst/>
                        </a:rPr>
                        <a:t>Paris</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5"/>
                  </a:ext>
                </a:extLst>
              </a:tr>
              <a:tr h="234026">
                <a:tc>
                  <a:txBody>
                    <a:bodyPr/>
                    <a:lstStyle/>
                    <a:p>
                      <a:pPr algn="ctr" fontAlgn="b"/>
                      <a:r>
                        <a:rPr lang="fr-FR" sz="1000" u="none" strike="noStrike">
                          <a:effectLst/>
                        </a:rPr>
                        <a:t>36</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Gilman</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Leslie</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11 avenue Ampère</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93270</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Sevran</a:t>
                      </a:r>
                      <a:endParaRPr lang="fr-FR" sz="1000" b="0" i="0" u="none" strike="noStrike">
                        <a:effectLst/>
                        <a:latin typeface="Helvetica"/>
                      </a:endParaRPr>
                    </a:p>
                  </a:txBody>
                  <a:tcPr marL="0" marR="0" marT="0" marB="0" anchor="ctr"/>
                </a:tc>
                <a:extLst>
                  <a:ext uri="{0D108BD9-81ED-4DB2-BD59-A6C34878D82A}">
                    <a16:rowId xmlns:a16="http://schemas.microsoft.com/office/drawing/2014/main" val="10016"/>
                  </a:ext>
                </a:extLst>
              </a:tr>
              <a:tr h="234026">
                <a:tc>
                  <a:txBody>
                    <a:bodyPr/>
                    <a:lstStyle/>
                    <a:p>
                      <a:pPr algn="ctr" fontAlgn="b"/>
                      <a:r>
                        <a:rPr lang="fr-FR" sz="1000" u="none" strike="noStrike">
                          <a:effectLst/>
                        </a:rPr>
                        <a:t>51</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Kretsky</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Tricia</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732 route de Paris</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95870</a:t>
                      </a:r>
                      <a:endParaRPr lang="fr-FR" sz="1000" b="0" i="0" u="none" strike="noStrike">
                        <a:effectLst/>
                        <a:latin typeface="Helvetica"/>
                      </a:endParaRPr>
                    </a:p>
                  </a:txBody>
                  <a:tcPr marL="0" marR="0" marT="0" marB="0" anchor="ctr"/>
                </a:tc>
                <a:tc>
                  <a:txBody>
                    <a:bodyPr/>
                    <a:lstStyle/>
                    <a:p>
                      <a:pPr algn="l" fontAlgn="b"/>
                      <a:r>
                        <a:rPr lang="fr-FR" sz="1000" u="none" strike="noStrike" dirty="0" err="1">
                          <a:effectLst/>
                        </a:rPr>
                        <a:t>Bezon</a:t>
                      </a:r>
                      <a:endParaRPr lang="fr-FR" sz="1000" b="0" i="0" u="none" strike="noStrike" dirty="0">
                        <a:effectLst/>
                        <a:latin typeface="Helvetica"/>
                      </a:endParaRPr>
                    </a:p>
                  </a:txBody>
                  <a:tcPr marL="0" marR="0" marT="0" marB="0" anchor="ctr"/>
                </a:tc>
                <a:extLst>
                  <a:ext uri="{0D108BD9-81ED-4DB2-BD59-A6C34878D82A}">
                    <a16:rowId xmlns:a16="http://schemas.microsoft.com/office/drawing/2014/main" val="10017"/>
                  </a:ext>
                </a:extLst>
              </a:tr>
              <a:tr h="234026">
                <a:tc>
                  <a:txBody>
                    <a:bodyPr/>
                    <a:lstStyle/>
                    <a:p>
                      <a:pPr algn="ctr" fontAlgn="b"/>
                      <a:r>
                        <a:rPr lang="fr-FR" sz="1000" u="none" strike="noStrike">
                          <a:effectLst/>
                        </a:rPr>
                        <a:t>57</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Lockwood</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Francis</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89 route bleue</a:t>
                      </a:r>
                      <a:endParaRPr lang="fr-FR" sz="1000" b="0" i="0" u="none" strike="noStrike">
                        <a:effectLst/>
                        <a:latin typeface="Helvetica"/>
                      </a:endParaRPr>
                    </a:p>
                  </a:txBody>
                  <a:tcPr marL="0" marR="0" marT="0" marB="0" anchor="ctr"/>
                </a:tc>
                <a:tc>
                  <a:txBody>
                    <a:bodyPr/>
                    <a:lstStyle/>
                    <a:p>
                      <a:pPr algn="ctr" fontAlgn="b"/>
                      <a:r>
                        <a:rPr lang="fr-FR" sz="1000" u="none" strike="noStrike" dirty="0">
                          <a:effectLst/>
                        </a:rPr>
                        <a:t>95300</a:t>
                      </a:r>
                      <a:endParaRPr lang="fr-FR" sz="1000" b="0" i="0" u="none" strike="noStrike" dirty="0">
                        <a:effectLst/>
                        <a:latin typeface="Helvetica"/>
                      </a:endParaRPr>
                    </a:p>
                  </a:txBody>
                  <a:tcPr marL="0" marR="0" marT="0" marB="0" anchor="ctr"/>
                </a:tc>
                <a:tc>
                  <a:txBody>
                    <a:bodyPr/>
                    <a:lstStyle/>
                    <a:p>
                      <a:pPr algn="l" fontAlgn="b"/>
                      <a:r>
                        <a:rPr lang="fr-FR" sz="1000" u="none" strike="noStrike" dirty="0">
                          <a:effectLst/>
                        </a:rPr>
                        <a:t>Pontoise</a:t>
                      </a:r>
                      <a:endParaRPr lang="fr-FR" sz="1000" b="0" i="0" u="none" strike="noStrike" dirty="0">
                        <a:effectLst/>
                        <a:latin typeface="Helvetica"/>
                      </a:endParaRPr>
                    </a:p>
                  </a:txBody>
                  <a:tcPr marL="0" marR="0" marT="0" marB="0" anchor="ctr"/>
                </a:tc>
                <a:extLst>
                  <a:ext uri="{0D108BD9-81ED-4DB2-BD59-A6C34878D82A}">
                    <a16:rowId xmlns:a16="http://schemas.microsoft.com/office/drawing/2014/main" val="10018"/>
                  </a:ext>
                </a:extLst>
              </a:tr>
              <a:tr h="234026">
                <a:tc>
                  <a:txBody>
                    <a:bodyPr/>
                    <a:lstStyle/>
                    <a:p>
                      <a:pPr algn="ctr" fontAlgn="b"/>
                      <a:r>
                        <a:rPr lang="fr-FR" sz="1000" u="none" strike="noStrike">
                          <a:effectLst/>
                        </a:rPr>
                        <a:t>58</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Lorisse</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Clémentine</a:t>
                      </a:r>
                      <a:endParaRPr lang="fr-FR" sz="1000" b="0" i="0" u="none" strike="noStrike">
                        <a:effectLst/>
                        <a:latin typeface="Helvetica"/>
                      </a:endParaRPr>
                    </a:p>
                  </a:txBody>
                  <a:tcPr marL="0" marR="0" marT="0" marB="0" anchor="ctr"/>
                </a:tc>
                <a:tc>
                  <a:txBody>
                    <a:bodyPr/>
                    <a:lstStyle/>
                    <a:p>
                      <a:pPr algn="l" fontAlgn="b"/>
                      <a:r>
                        <a:rPr lang="fr-FR" sz="1000" u="none" strike="noStrike">
                          <a:effectLst/>
                        </a:rPr>
                        <a:t>4 square Exactement</a:t>
                      </a:r>
                      <a:endParaRPr lang="fr-FR" sz="1000" b="0" i="0" u="none" strike="noStrike">
                        <a:effectLst/>
                        <a:latin typeface="Helvetica"/>
                      </a:endParaRPr>
                    </a:p>
                  </a:txBody>
                  <a:tcPr marL="0" marR="0" marT="0" marB="0" anchor="ctr"/>
                </a:tc>
                <a:tc>
                  <a:txBody>
                    <a:bodyPr/>
                    <a:lstStyle/>
                    <a:p>
                      <a:pPr algn="ctr" fontAlgn="b"/>
                      <a:r>
                        <a:rPr lang="fr-FR" sz="1000" u="none" strike="noStrike">
                          <a:effectLst/>
                        </a:rPr>
                        <a:t>75003</a:t>
                      </a:r>
                      <a:endParaRPr lang="fr-FR" sz="1000" b="0" i="0" u="none" strike="noStrike">
                        <a:effectLst/>
                        <a:latin typeface="Helvetica"/>
                      </a:endParaRPr>
                    </a:p>
                  </a:txBody>
                  <a:tcPr marL="0" marR="0" marT="0" marB="0" anchor="ctr"/>
                </a:tc>
                <a:tc>
                  <a:txBody>
                    <a:bodyPr/>
                    <a:lstStyle/>
                    <a:p>
                      <a:pPr algn="l" fontAlgn="b"/>
                      <a:r>
                        <a:rPr lang="fr-FR" sz="1000" u="none" strike="noStrike" dirty="0">
                          <a:effectLst/>
                        </a:rPr>
                        <a:t>Paris</a:t>
                      </a:r>
                      <a:endParaRPr lang="fr-FR" sz="1000" b="0" i="0" u="none" strike="noStrike" dirty="0">
                        <a:effectLst/>
                        <a:latin typeface="Helvetica"/>
                      </a:endParaRPr>
                    </a:p>
                  </a:txBody>
                  <a:tcPr marL="0" marR="0" marT="0" marB="0" anchor="ctr"/>
                </a:tc>
                <a:extLst>
                  <a:ext uri="{0D108BD9-81ED-4DB2-BD59-A6C34878D82A}">
                    <a16:rowId xmlns:a16="http://schemas.microsoft.com/office/drawing/2014/main" val="10019"/>
                  </a:ext>
                </a:extLst>
              </a:tr>
            </a:tbl>
          </a:graphicData>
        </a:graphic>
      </p:graphicFrame>
      <p:sp>
        <p:nvSpPr>
          <p:cNvPr id="3" name="ZoneTexte 2"/>
          <p:cNvSpPr txBox="1"/>
          <p:nvPr/>
        </p:nvSpPr>
        <p:spPr>
          <a:xfrm>
            <a:off x="251520" y="375047"/>
            <a:ext cx="3931269" cy="461665"/>
          </a:xfrm>
          <a:prstGeom prst="rect">
            <a:avLst/>
          </a:prstGeom>
          <a:noFill/>
        </p:spPr>
        <p:txBody>
          <a:bodyPr wrap="none" rtlCol="0">
            <a:spAutoFit/>
          </a:bodyPr>
          <a:lstStyle/>
          <a:p>
            <a:r>
              <a:rPr lang="fr-FR" sz="2400" b="1" dirty="0">
                <a:solidFill>
                  <a:srgbClr val="FF0000"/>
                </a:solidFill>
              </a:rPr>
              <a:t>Valeur cherchée </a:t>
            </a:r>
            <a:r>
              <a:rPr lang="fr-FR" sz="2400" dirty="0">
                <a:solidFill>
                  <a:srgbClr val="FF0000"/>
                </a:solidFill>
              </a:rPr>
              <a:t>(argument 1)</a:t>
            </a:r>
          </a:p>
        </p:txBody>
      </p:sp>
      <p:cxnSp>
        <p:nvCxnSpPr>
          <p:cNvPr id="7" name="Connecteur droit avec flèche 6"/>
          <p:cNvCxnSpPr/>
          <p:nvPr/>
        </p:nvCxnSpPr>
        <p:spPr>
          <a:xfrm>
            <a:off x="1259632" y="951109"/>
            <a:ext cx="0" cy="504056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99592" y="1311150"/>
            <a:ext cx="7200800" cy="4938935"/>
          </a:xfrm>
          <a:prstGeom prst="rect">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a:off x="1569638" y="6495727"/>
            <a:ext cx="698106" cy="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1569638" y="6250086"/>
            <a:ext cx="0" cy="260449"/>
          </a:xfrm>
          <a:prstGeom prst="line">
            <a:avLst/>
          </a:prstGeom>
          <a:ln w="38100">
            <a:solidFill>
              <a:srgbClr val="009900"/>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2339752" y="6279703"/>
            <a:ext cx="4008790" cy="461665"/>
          </a:xfrm>
          <a:prstGeom prst="rect">
            <a:avLst/>
          </a:prstGeom>
          <a:noFill/>
        </p:spPr>
        <p:txBody>
          <a:bodyPr wrap="none" rtlCol="0">
            <a:spAutoFit/>
          </a:bodyPr>
          <a:lstStyle/>
          <a:p>
            <a:r>
              <a:rPr lang="fr-FR" sz="2400" b="1" dirty="0">
                <a:solidFill>
                  <a:srgbClr val="009900"/>
                </a:solidFill>
              </a:rPr>
              <a:t>Plage du tableau </a:t>
            </a:r>
            <a:r>
              <a:rPr lang="fr-FR" sz="2400" dirty="0">
                <a:solidFill>
                  <a:srgbClr val="009900"/>
                </a:solidFill>
              </a:rPr>
              <a:t>(argument 2)</a:t>
            </a:r>
          </a:p>
        </p:txBody>
      </p:sp>
      <p:sp>
        <p:nvSpPr>
          <p:cNvPr id="22" name="Accolade fermante 21"/>
          <p:cNvSpPr/>
          <p:nvPr/>
        </p:nvSpPr>
        <p:spPr>
          <a:xfrm rot="16200000">
            <a:off x="4896035" y="-1749189"/>
            <a:ext cx="288034" cy="5688632"/>
          </a:xfrm>
          <a:prstGeom prst="rightBrace">
            <a:avLst>
              <a:gd name="adj1" fmla="val 8333"/>
              <a:gd name="adj2" fmla="val 77037"/>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5364088" y="149731"/>
            <a:ext cx="2987036" cy="830997"/>
          </a:xfrm>
          <a:prstGeom prst="rect">
            <a:avLst/>
          </a:prstGeom>
          <a:noFill/>
        </p:spPr>
        <p:txBody>
          <a:bodyPr wrap="none" rtlCol="0">
            <a:spAutoFit/>
          </a:bodyPr>
          <a:lstStyle/>
          <a:p>
            <a:r>
              <a:rPr lang="fr-FR" sz="2400" b="1" dirty="0">
                <a:solidFill>
                  <a:srgbClr val="7030A0"/>
                </a:solidFill>
              </a:rPr>
              <a:t>Colonne du résultat</a:t>
            </a:r>
          </a:p>
          <a:p>
            <a:r>
              <a:rPr lang="fr-FR" sz="2400" b="1" dirty="0">
                <a:solidFill>
                  <a:srgbClr val="7030A0"/>
                </a:solidFill>
              </a:rPr>
              <a:t>souhaité </a:t>
            </a:r>
            <a:r>
              <a:rPr lang="fr-FR" sz="2400" dirty="0">
                <a:solidFill>
                  <a:srgbClr val="7030A0"/>
                </a:solidFill>
              </a:rPr>
              <a:t>(argument 3)</a:t>
            </a:r>
          </a:p>
        </p:txBody>
      </p:sp>
    </p:spTree>
    <p:extLst>
      <p:ext uri="{BB962C8B-B14F-4D97-AF65-F5344CB8AC3E}">
        <p14:creationId xmlns:p14="http://schemas.microsoft.com/office/powerpoint/2010/main" val="98445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20" grpId="0"/>
      <p:bldP spid="22" grpId="0" animBg="1"/>
      <p:bldP spid="2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489128" y="476672"/>
            <a:ext cx="7848872" cy="643894"/>
          </a:xfrm>
          <a:prstGeom prst="rect">
            <a:avLst/>
          </a:prstGeom>
          <a:solidFill>
            <a:schemeClr val="accent1">
              <a:alpha val="42000"/>
            </a:schemeClr>
          </a:solidFill>
        </p:spPr>
        <p:txBody>
          <a:bodyPr wrap="square" rtlCol="0">
            <a:spAutoFit/>
          </a:bodyPr>
          <a:lstStyle/>
          <a:p>
            <a:pPr algn="ctr">
              <a:lnSpc>
                <a:spcPct val="120000"/>
              </a:lnSpc>
            </a:pPr>
            <a:r>
              <a:rPr lang="fr-FR" sz="3200" dirty="0">
                <a:latin typeface="Calibri" panose="020F0502020204030204" pitchFamily="34" charset="0"/>
                <a:cs typeface="Calibri" panose="020F0502020204030204" pitchFamily="34" charset="0"/>
              </a:rPr>
              <a:t>=RECHERCHEV(A4;C3:C56;4)</a:t>
            </a:r>
          </a:p>
        </p:txBody>
      </p:sp>
      <p:sp>
        <p:nvSpPr>
          <p:cNvPr id="4" name="ZoneTexte 3"/>
          <p:cNvSpPr txBox="1"/>
          <p:nvPr/>
        </p:nvSpPr>
        <p:spPr>
          <a:xfrm>
            <a:off x="491021" y="1367190"/>
            <a:ext cx="3388363" cy="523220"/>
          </a:xfrm>
          <a:prstGeom prst="rect">
            <a:avLst/>
          </a:prstGeom>
          <a:noFill/>
        </p:spPr>
        <p:txBody>
          <a:bodyPr wrap="none" rtlCol="0">
            <a:spAutoFit/>
          </a:bodyPr>
          <a:lstStyle/>
          <a:p>
            <a:r>
              <a:rPr lang="fr-FR" sz="2800" b="1" dirty="0">
                <a:latin typeface="Calibri" panose="020F0502020204030204" pitchFamily="34" charset="0"/>
                <a:cs typeface="Calibri" panose="020F0502020204030204" pitchFamily="34" charset="0"/>
              </a:rPr>
              <a:t>Trois choses à savoir :</a:t>
            </a:r>
          </a:p>
        </p:txBody>
      </p:sp>
      <p:sp>
        <p:nvSpPr>
          <p:cNvPr id="14" name="ZoneTexte 13"/>
          <p:cNvSpPr txBox="1"/>
          <p:nvPr/>
        </p:nvSpPr>
        <p:spPr>
          <a:xfrm>
            <a:off x="485882" y="1916832"/>
            <a:ext cx="7812588" cy="1384995"/>
          </a:xfrm>
          <a:prstGeom prst="rect">
            <a:avLst/>
          </a:prstGeom>
          <a:noFill/>
        </p:spPr>
        <p:txBody>
          <a:bodyPr wrap="none" rtlCol="0">
            <a:spAutoFit/>
          </a:bodyPr>
          <a:lstStyle/>
          <a:p>
            <a:pPr marL="514350" indent="-514350">
              <a:buAutoNum type="arabicPeriod"/>
            </a:pPr>
            <a:r>
              <a:rPr lang="fr-FR" sz="2800" dirty="0">
                <a:latin typeface="Calibri" panose="020F0502020204030204" pitchFamily="34" charset="0"/>
                <a:cs typeface="Calibri" panose="020F0502020204030204" pitchFamily="34" charset="0"/>
              </a:rPr>
              <a:t>Le quatrième argument est </a:t>
            </a:r>
            <a:r>
              <a:rPr lang="fr-FR" sz="2800" b="1" dirty="0">
                <a:solidFill>
                  <a:srgbClr val="FF0000"/>
                </a:solidFill>
                <a:latin typeface="Calibri" panose="020F0502020204030204" pitchFamily="34" charset="0"/>
                <a:cs typeface="Calibri" panose="020F0502020204030204" pitchFamily="34" charset="0"/>
              </a:rPr>
              <a:t>facultatif</a:t>
            </a:r>
            <a:r>
              <a:rPr lang="fr-FR" sz="2800" dirty="0">
                <a:latin typeface="Calibri" panose="020F0502020204030204" pitchFamily="34" charset="0"/>
                <a:cs typeface="Calibri" panose="020F0502020204030204" pitchFamily="34" charset="0"/>
              </a:rPr>
              <a:t>. </a:t>
            </a:r>
          </a:p>
          <a:p>
            <a:pPr marL="540000" lvl="1"/>
            <a:r>
              <a:rPr lang="fr-FR" sz="2800" dirty="0">
                <a:latin typeface="Calibri" panose="020F0502020204030204" pitchFamily="34" charset="0"/>
                <a:cs typeface="Calibri" panose="020F0502020204030204" pitchFamily="34" charset="0"/>
              </a:rPr>
              <a:t>Il indique ce qu'Excel doit faire lorsque la valeur</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cherchée ne figure pas dans le tableau. </a:t>
            </a:r>
          </a:p>
        </p:txBody>
      </p:sp>
      <p:sp>
        <p:nvSpPr>
          <p:cNvPr id="15" name="ZoneTexte 14"/>
          <p:cNvSpPr txBox="1"/>
          <p:nvPr/>
        </p:nvSpPr>
        <p:spPr>
          <a:xfrm>
            <a:off x="482928" y="3410997"/>
            <a:ext cx="7495963" cy="954107"/>
          </a:xfrm>
          <a:prstGeom prst="rect">
            <a:avLst/>
          </a:prstGeom>
          <a:noFill/>
        </p:spPr>
        <p:txBody>
          <a:bodyPr wrap="none" rtlCol="0">
            <a:spAutoFit/>
          </a:bodyPr>
          <a:lstStyle/>
          <a:p>
            <a:r>
              <a:rPr lang="fr-FR" sz="2800" dirty="0">
                <a:latin typeface="Calibri" panose="020F0502020204030204" pitchFamily="34" charset="0"/>
                <a:cs typeface="Calibri" panose="020F0502020204030204" pitchFamily="34" charset="0"/>
              </a:rPr>
              <a:t>2.   On ne peut rechercher une valeur que dans la</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a:t>
            </a:r>
            <a:r>
              <a:rPr lang="fr-FR" sz="2800" b="1" dirty="0">
                <a:solidFill>
                  <a:srgbClr val="FF0000"/>
                </a:solidFill>
                <a:latin typeface="Calibri" panose="020F0502020204030204" pitchFamily="34" charset="0"/>
                <a:cs typeface="Calibri" panose="020F0502020204030204" pitchFamily="34" charset="0"/>
              </a:rPr>
              <a:t>première colonne</a:t>
            </a:r>
            <a:r>
              <a:rPr lang="fr-FR" sz="2800" dirty="0">
                <a:latin typeface="Calibri" panose="020F0502020204030204" pitchFamily="34" charset="0"/>
                <a:cs typeface="Calibri" panose="020F0502020204030204" pitchFamily="34" charset="0"/>
              </a:rPr>
              <a:t> du tableau de l'argument 2. </a:t>
            </a:r>
          </a:p>
        </p:txBody>
      </p:sp>
      <p:sp>
        <p:nvSpPr>
          <p:cNvPr id="16" name="ZoneTexte 15"/>
          <p:cNvSpPr txBox="1"/>
          <p:nvPr/>
        </p:nvSpPr>
        <p:spPr>
          <a:xfrm>
            <a:off x="467544" y="4563125"/>
            <a:ext cx="8371266" cy="954107"/>
          </a:xfrm>
          <a:prstGeom prst="rect">
            <a:avLst/>
          </a:prstGeom>
          <a:noFill/>
        </p:spPr>
        <p:txBody>
          <a:bodyPr wrap="none" rtlCol="0">
            <a:spAutoFit/>
          </a:bodyPr>
          <a:lstStyle/>
          <a:p>
            <a:r>
              <a:rPr lang="fr-FR" sz="2800" dirty="0">
                <a:latin typeface="Calibri" panose="020F0502020204030204" pitchFamily="34" charset="0"/>
                <a:cs typeface="Calibri" panose="020F0502020204030204" pitchFamily="34" charset="0"/>
              </a:rPr>
              <a:t>3.   Pour que la recherche fonctionne, il faut absolument</a:t>
            </a:r>
            <a:br>
              <a:rPr lang="fr-FR" sz="2800" dirty="0">
                <a:latin typeface="Calibri" panose="020F0502020204030204" pitchFamily="34" charset="0"/>
                <a:cs typeface="Calibri" panose="020F0502020204030204" pitchFamily="34" charset="0"/>
              </a:rPr>
            </a:br>
            <a:r>
              <a:rPr lang="fr-FR" sz="2800" dirty="0">
                <a:latin typeface="Calibri" panose="020F0502020204030204" pitchFamily="34" charset="0"/>
                <a:cs typeface="Calibri" panose="020F0502020204030204" pitchFamily="34" charset="0"/>
              </a:rPr>
              <a:t>      que la première colonne du tableau soit </a:t>
            </a:r>
            <a:r>
              <a:rPr lang="fr-FR" sz="2800" b="1" dirty="0">
                <a:solidFill>
                  <a:srgbClr val="FF0000"/>
                </a:solidFill>
                <a:latin typeface="Calibri" panose="020F0502020204030204" pitchFamily="34" charset="0"/>
                <a:cs typeface="Calibri" panose="020F0502020204030204" pitchFamily="34" charset="0"/>
              </a:rPr>
              <a:t>triée</a:t>
            </a:r>
            <a:r>
              <a:rPr lang="fr-FR"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9128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DDFEE-E770-5E8A-0C6D-ED5B422747D0}"/>
              </a:ext>
            </a:extLst>
          </p:cNvPr>
          <p:cNvSpPr>
            <a:spLocks noGrp="1"/>
          </p:cNvSpPr>
          <p:nvPr>
            <p:ph type="title"/>
          </p:nvPr>
        </p:nvSpPr>
        <p:spPr/>
        <p:txBody>
          <a:bodyPr/>
          <a:lstStyle/>
          <a:p>
            <a:r>
              <a:rPr lang="fr-FR" sz="1800" b="1" i="0" u="none" strike="noStrike" baseline="0" dirty="0">
                <a:latin typeface="Arial,Bold"/>
              </a:rPr>
              <a:t>La fonction </a:t>
            </a:r>
            <a:r>
              <a:rPr lang="fr-FR" sz="1800" b="1" i="0" u="none" strike="noStrike" baseline="0" dirty="0" err="1">
                <a:latin typeface="Arial,Bold"/>
              </a:rPr>
              <a:t>Somme.Si</a:t>
            </a:r>
            <a:endParaRPr lang="fr-FR" dirty="0"/>
          </a:p>
        </p:txBody>
      </p:sp>
      <p:sp>
        <p:nvSpPr>
          <p:cNvPr id="3" name="Espace réservé de la date 2">
            <a:extLst>
              <a:ext uri="{FF2B5EF4-FFF2-40B4-BE49-F238E27FC236}">
                <a16:creationId xmlns:a16="http://schemas.microsoft.com/office/drawing/2014/main" id="{BEA7C1A2-9F3E-AC66-EED6-9776491BD21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53C349AE-E119-B46C-26A8-3B0B1D1363F0}"/>
              </a:ext>
            </a:extLst>
          </p:cNvPr>
          <p:cNvSpPr>
            <a:spLocks noGrp="1"/>
          </p:cNvSpPr>
          <p:nvPr>
            <p:ph sz="quarter" idx="1"/>
          </p:nvPr>
        </p:nvSpPr>
        <p:spPr/>
        <p:txBody>
          <a:bodyPr/>
          <a:lstStyle/>
          <a:p>
            <a:pPr algn="l"/>
            <a:r>
              <a:rPr lang="fr-FR" sz="1800" b="0" i="0" u="none" strike="noStrike" baseline="0" dirty="0">
                <a:latin typeface="Arial" panose="020B0604020202020204" pitchFamily="34" charset="0"/>
              </a:rPr>
              <a:t>La fonction SOMME.SI permet d’effectuer une somme conditionnelle.</a:t>
            </a:r>
          </a:p>
          <a:p>
            <a:pPr algn="l"/>
            <a:r>
              <a:rPr lang="fr-FR" sz="1800" b="0" i="0" u="none" strike="noStrike" baseline="0" dirty="0">
                <a:latin typeface="Arial" panose="020B0604020202020204" pitchFamily="34" charset="0"/>
              </a:rPr>
              <a:t>Syntaxe : </a:t>
            </a:r>
            <a:r>
              <a:rPr lang="fr-FR" sz="1800" b="1" i="0" u="none" strike="noStrike" baseline="0" dirty="0">
                <a:solidFill>
                  <a:schemeClr val="accent2"/>
                </a:solidFill>
                <a:latin typeface="Arial" panose="020B0604020202020204" pitchFamily="34" charset="0"/>
              </a:rPr>
              <a:t>SOMME.SI(plage ; critère ; [somme plage])</a:t>
            </a:r>
          </a:p>
          <a:p>
            <a:pPr algn="l"/>
            <a:r>
              <a:rPr lang="fr-FR" sz="1800" b="0" i="0" u="none" strike="noStrike" baseline="0" dirty="0">
                <a:solidFill>
                  <a:srgbClr val="000000"/>
                </a:solidFill>
                <a:latin typeface="Arial" panose="020B0604020202020204" pitchFamily="34" charset="0"/>
              </a:rPr>
              <a:t>Un exemple est plus parlant :</a:t>
            </a:r>
          </a:p>
          <a:p>
            <a:pPr lvl="1"/>
            <a:r>
              <a:rPr lang="fr-FR" sz="1600" b="0" i="0" u="none" strike="noStrike" baseline="0" dirty="0">
                <a:solidFill>
                  <a:srgbClr val="000000"/>
                </a:solidFill>
                <a:latin typeface="Arial" panose="020B0604020202020204" pitchFamily="34" charset="0"/>
              </a:rPr>
              <a:t>Total de la TVA à 5,5% : =</a:t>
            </a:r>
            <a:r>
              <a:rPr lang="fr-FR" sz="1600" b="1" i="0" u="none" strike="noStrike" baseline="0" dirty="0">
                <a:solidFill>
                  <a:srgbClr val="000000"/>
                </a:solidFill>
                <a:latin typeface="Arial,Bold"/>
              </a:rPr>
              <a:t>SOMME.SI</a:t>
            </a:r>
            <a:r>
              <a:rPr lang="fr-FR" sz="1600" b="0" i="0" u="none" strike="noStrike" baseline="0" dirty="0">
                <a:solidFill>
                  <a:srgbClr val="000000"/>
                </a:solidFill>
                <a:latin typeface="Arial" panose="020B0604020202020204" pitchFamily="34" charset="0"/>
              </a:rPr>
              <a:t>(D3:D7</a:t>
            </a:r>
            <a:r>
              <a:rPr lang="fr-FR" sz="1600" b="1" i="0" u="none" strike="noStrike" baseline="0" dirty="0">
                <a:solidFill>
                  <a:srgbClr val="000000"/>
                </a:solidFill>
                <a:latin typeface="Arial,Bold"/>
              </a:rPr>
              <a:t>;</a:t>
            </a:r>
            <a:r>
              <a:rPr lang="fr-FR" sz="1600" b="1" i="0" u="none" strike="noStrike" baseline="0" dirty="0">
                <a:solidFill>
                  <a:srgbClr val="FF0000"/>
                </a:solidFill>
                <a:latin typeface="Arial,Bold"/>
              </a:rPr>
              <a:t>5,5%</a:t>
            </a:r>
            <a:r>
              <a:rPr lang="fr-FR" sz="1600" b="1" i="0" u="none" strike="noStrike" baseline="0" dirty="0">
                <a:solidFill>
                  <a:srgbClr val="000000"/>
                </a:solidFill>
                <a:latin typeface="Arial,Bold"/>
              </a:rPr>
              <a:t>;</a:t>
            </a:r>
            <a:r>
              <a:rPr lang="fr-FR" sz="1600" b="0" i="0" u="none" strike="noStrike" baseline="0" dirty="0">
                <a:solidFill>
                  <a:srgbClr val="000000"/>
                </a:solidFill>
                <a:latin typeface="Arial" panose="020B0604020202020204" pitchFamily="34" charset="0"/>
              </a:rPr>
              <a:t>E3:E7</a:t>
            </a:r>
            <a:r>
              <a:rPr lang="fr-FR" sz="1600" b="1" i="0" u="none" strike="noStrike" baseline="0" dirty="0">
                <a:solidFill>
                  <a:srgbClr val="000000"/>
                </a:solidFill>
                <a:latin typeface="Arial,Bold"/>
              </a:rPr>
              <a:t>)</a:t>
            </a:r>
          </a:p>
          <a:p>
            <a:pPr lvl="1"/>
            <a:r>
              <a:rPr lang="fr-FR" sz="1600" b="0" i="0" u="none" strike="noStrike" baseline="0" dirty="0">
                <a:solidFill>
                  <a:srgbClr val="000000"/>
                </a:solidFill>
                <a:latin typeface="Arial" panose="020B0604020202020204" pitchFamily="34" charset="0"/>
              </a:rPr>
              <a:t>Total de la TVA à 19,60% : =</a:t>
            </a:r>
            <a:r>
              <a:rPr lang="fr-FR" sz="1600" b="1" i="0" u="none" strike="noStrike" baseline="0" dirty="0">
                <a:solidFill>
                  <a:srgbClr val="000000"/>
                </a:solidFill>
                <a:latin typeface="Arial,Bold"/>
              </a:rPr>
              <a:t>SOMME.SI(</a:t>
            </a:r>
            <a:r>
              <a:rPr lang="fr-FR" sz="1600" b="0" i="0" u="none" strike="noStrike" baseline="0" dirty="0">
                <a:solidFill>
                  <a:srgbClr val="000000"/>
                </a:solidFill>
                <a:latin typeface="Arial" panose="020B0604020202020204" pitchFamily="34" charset="0"/>
              </a:rPr>
              <a:t>E3:E7</a:t>
            </a:r>
            <a:r>
              <a:rPr lang="fr-FR" sz="1600" b="1" i="0" u="none" strike="noStrike" baseline="0" dirty="0">
                <a:solidFill>
                  <a:srgbClr val="000000"/>
                </a:solidFill>
                <a:latin typeface="Arial,Bold"/>
              </a:rPr>
              <a:t>;</a:t>
            </a:r>
            <a:r>
              <a:rPr lang="fr-FR" sz="1600" b="1" i="0" u="none" strike="noStrike" baseline="0" dirty="0">
                <a:solidFill>
                  <a:srgbClr val="FF0000"/>
                </a:solidFill>
                <a:latin typeface="Arial,Bold"/>
              </a:rPr>
              <a:t>19,6%</a:t>
            </a:r>
            <a:r>
              <a:rPr lang="fr-FR" sz="1600" b="1" i="0" u="none" strike="noStrike" baseline="0" dirty="0">
                <a:solidFill>
                  <a:srgbClr val="000000"/>
                </a:solidFill>
                <a:latin typeface="Arial,Bold"/>
              </a:rPr>
              <a:t>;</a:t>
            </a:r>
            <a:r>
              <a:rPr lang="fr-FR" sz="1600" b="0" i="0" u="none" strike="noStrike" baseline="0" dirty="0">
                <a:solidFill>
                  <a:srgbClr val="000000"/>
                </a:solidFill>
                <a:latin typeface="Arial" panose="020B0604020202020204" pitchFamily="34" charset="0"/>
              </a:rPr>
              <a:t>E3:E7)</a:t>
            </a:r>
          </a:p>
          <a:p>
            <a:pPr lvl="1"/>
            <a:r>
              <a:rPr lang="fr-FR" sz="1600" b="0" i="0" u="none" strike="noStrike" baseline="0" dirty="0">
                <a:solidFill>
                  <a:srgbClr val="000000"/>
                </a:solidFill>
                <a:latin typeface="Arial" panose="020B0604020202020204" pitchFamily="34" charset="0"/>
              </a:rPr>
              <a:t>On fait la somme des valeurs de la colonne D quand le taux spécifié se trouve dans la colonne C.</a:t>
            </a:r>
            <a:endParaRPr lang="fr-FR" dirty="0"/>
          </a:p>
        </p:txBody>
      </p:sp>
      <p:sp>
        <p:nvSpPr>
          <p:cNvPr id="5" name="Espace réservé du numéro de diapositive 4">
            <a:extLst>
              <a:ext uri="{FF2B5EF4-FFF2-40B4-BE49-F238E27FC236}">
                <a16:creationId xmlns:a16="http://schemas.microsoft.com/office/drawing/2014/main" id="{FED2B6A1-B3F8-1B70-82D2-912481880AA8}"/>
              </a:ext>
            </a:extLst>
          </p:cNvPr>
          <p:cNvSpPr>
            <a:spLocks noGrp="1"/>
          </p:cNvSpPr>
          <p:nvPr>
            <p:ph type="sldNum" sz="quarter" idx="12"/>
          </p:nvPr>
        </p:nvSpPr>
        <p:spPr/>
        <p:txBody>
          <a:bodyPr/>
          <a:lstStyle/>
          <a:p>
            <a:fld id="{10A07726-B9A2-482C-A292-2DEB698D74B6}" type="slidenum">
              <a:rPr lang="fr-FR" smtClean="0"/>
              <a:t>155</a:t>
            </a:fld>
            <a:endParaRPr lang="fr-FR"/>
          </a:p>
        </p:txBody>
      </p:sp>
      <p:pic>
        <p:nvPicPr>
          <p:cNvPr id="9" name="Image 8">
            <a:extLst>
              <a:ext uri="{FF2B5EF4-FFF2-40B4-BE49-F238E27FC236}">
                <a16:creationId xmlns:a16="http://schemas.microsoft.com/office/drawing/2014/main" id="{ADC49E30-7641-302F-14BC-0B307EC8E0F0}"/>
              </a:ext>
            </a:extLst>
          </p:cNvPr>
          <p:cNvPicPr>
            <a:picLocks noChangeAspect="1"/>
          </p:cNvPicPr>
          <p:nvPr/>
        </p:nvPicPr>
        <p:blipFill>
          <a:blip r:embed="rId2"/>
          <a:stretch>
            <a:fillRect/>
          </a:stretch>
        </p:blipFill>
        <p:spPr>
          <a:xfrm>
            <a:off x="2971801" y="3681110"/>
            <a:ext cx="6043641" cy="2986389"/>
          </a:xfrm>
          <a:prstGeom prst="rect">
            <a:avLst/>
          </a:prstGeom>
        </p:spPr>
      </p:pic>
      <p:pic>
        <p:nvPicPr>
          <p:cNvPr id="7" name="Image 6">
            <a:extLst>
              <a:ext uri="{FF2B5EF4-FFF2-40B4-BE49-F238E27FC236}">
                <a16:creationId xmlns:a16="http://schemas.microsoft.com/office/drawing/2014/main" id="{10E81766-ED53-BDDC-E7BE-BEAD1B7869F9}"/>
              </a:ext>
            </a:extLst>
          </p:cNvPr>
          <p:cNvPicPr>
            <a:picLocks noChangeAspect="1"/>
          </p:cNvPicPr>
          <p:nvPr/>
        </p:nvPicPr>
        <p:blipFill>
          <a:blip r:embed="rId3"/>
          <a:stretch>
            <a:fillRect/>
          </a:stretch>
        </p:blipFill>
        <p:spPr>
          <a:xfrm>
            <a:off x="901970" y="3775993"/>
            <a:ext cx="4086082" cy="2796622"/>
          </a:xfrm>
          <a:prstGeom prst="rect">
            <a:avLst/>
          </a:prstGeom>
        </p:spPr>
      </p:pic>
    </p:spTree>
    <p:extLst>
      <p:ext uri="{BB962C8B-B14F-4D97-AF65-F5344CB8AC3E}">
        <p14:creationId xmlns:p14="http://schemas.microsoft.com/office/powerpoint/2010/main" val="205269503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00E552-2BEF-0BE0-C717-74017472C7CF}"/>
              </a:ext>
            </a:extLst>
          </p:cNvPr>
          <p:cNvSpPr>
            <a:spLocks noGrp="1"/>
          </p:cNvSpPr>
          <p:nvPr>
            <p:ph type="title"/>
          </p:nvPr>
        </p:nvSpPr>
        <p:spPr/>
        <p:txBody>
          <a:bodyPr/>
          <a:lstStyle/>
          <a:p>
            <a:r>
              <a:rPr lang="fr-FR" sz="1800" b="1" i="0" u="none" strike="noStrike" baseline="0" dirty="0">
                <a:latin typeface="Arial,Bold"/>
              </a:rPr>
              <a:t>La fonction </a:t>
            </a:r>
            <a:r>
              <a:rPr lang="fr-FR" sz="1800" b="1" i="0" u="none" strike="noStrike" baseline="0" dirty="0" err="1">
                <a:latin typeface="Arial,Bold"/>
              </a:rPr>
              <a:t>SommeProd</a:t>
            </a:r>
            <a:endParaRPr lang="fr-FR" dirty="0"/>
          </a:p>
        </p:txBody>
      </p:sp>
      <p:sp>
        <p:nvSpPr>
          <p:cNvPr id="3" name="Espace réservé de la date 2">
            <a:extLst>
              <a:ext uri="{FF2B5EF4-FFF2-40B4-BE49-F238E27FC236}">
                <a16:creationId xmlns:a16="http://schemas.microsoft.com/office/drawing/2014/main" id="{C5BB2D36-5C06-D63A-1EF1-6F863419B10E}"/>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02164602-25B3-7C6F-F38E-AA0A9E70F020}"/>
              </a:ext>
            </a:extLst>
          </p:cNvPr>
          <p:cNvSpPr>
            <a:spLocks noGrp="1"/>
          </p:cNvSpPr>
          <p:nvPr>
            <p:ph sz="quarter" idx="1"/>
          </p:nvPr>
        </p:nvSpPr>
        <p:spPr/>
        <p:txBody>
          <a:bodyPr>
            <a:normAutofit lnSpcReduction="10000"/>
          </a:bodyPr>
          <a:lstStyle/>
          <a:p>
            <a:r>
              <a:rPr lang="fr-FR" sz="1800" b="0" i="0" u="none" strike="noStrike" baseline="0" dirty="0">
                <a:latin typeface="Arial" panose="020B0604020202020204" pitchFamily="34" charset="0"/>
              </a:rPr>
              <a:t>Effectue la somme du produit des valeurs.</a:t>
            </a:r>
          </a:p>
          <a:p>
            <a:endParaRPr lang="fr-FR" sz="1800" dirty="0">
              <a:latin typeface="Arial" panose="020B0604020202020204" pitchFamily="34" charset="0"/>
            </a:endParaRPr>
          </a:p>
          <a:p>
            <a:r>
              <a:rPr lang="fr-FR" sz="1800" dirty="0">
                <a:latin typeface="Arial" panose="020B0604020202020204" pitchFamily="34" charset="0"/>
              </a:rPr>
              <a:t>Soit le tableau suivant:</a:t>
            </a: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endParaRPr lang="fr-FR" sz="1800" dirty="0">
              <a:latin typeface="Arial" panose="020B0604020202020204" pitchFamily="34" charset="0"/>
            </a:endParaRPr>
          </a:p>
          <a:p>
            <a:r>
              <a:rPr lang="fr-FR" sz="1800" dirty="0">
                <a:latin typeface="Arial" panose="020B0604020202020204" pitchFamily="34" charset="0"/>
              </a:rPr>
              <a:t>Montant total:</a:t>
            </a:r>
          </a:p>
          <a:p>
            <a:r>
              <a:rPr lang="fr-FR" sz="1800" b="0" i="0" u="none" strike="noStrike" baseline="0" dirty="0">
                <a:latin typeface="Arial" panose="020B0604020202020204" pitchFamily="34" charset="0"/>
              </a:rPr>
              <a:t>Montant total : =</a:t>
            </a:r>
            <a:r>
              <a:rPr lang="fr-FR" sz="1800" b="1" i="0" u="none" strike="noStrike" baseline="0" dirty="0">
                <a:latin typeface="Arial,Bold"/>
              </a:rPr>
              <a:t>SOMMEPROD(</a:t>
            </a:r>
            <a:r>
              <a:rPr lang="fr-FR" sz="1800" b="1" i="0" u="none" strike="noStrike" baseline="0" dirty="0">
                <a:solidFill>
                  <a:srgbClr val="00B0F0"/>
                </a:solidFill>
                <a:latin typeface="Arial,Bold"/>
              </a:rPr>
              <a:t>C4:C8</a:t>
            </a:r>
            <a:r>
              <a:rPr lang="fr-FR" sz="1800" b="1" i="0" u="none" strike="noStrike" baseline="0" dirty="0">
                <a:latin typeface="Arial,Bold"/>
              </a:rPr>
              <a:t>;</a:t>
            </a:r>
            <a:r>
              <a:rPr lang="fr-FR" sz="1800" b="1" i="0" u="none" strike="noStrike" baseline="0" dirty="0">
                <a:solidFill>
                  <a:schemeClr val="accent1"/>
                </a:solidFill>
                <a:latin typeface="Arial,Bold"/>
              </a:rPr>
              <a:t>D4:D8</a:t>
            </a:r>
            <a:r>
              <a:rPr lang="fr-FR" sz="1800" b="1" i="0" u="none" strike="noStrike" baseline="0" dirty="0">
                <a:latin typeface="Arial,Bold"/>
              </a:rPr>
              <a:t>)</a:t>
            </a:r>
            <a:endParaRPr lang="fr-FR" dirty="0"/>
          </a:p>
        </p:txBody>
      </p:sp>
      <p:sp>
        <p:nvSpPr>
          <p:cNvPr id="5" name="Espace réservé du numéro de diapositive 4">
            <a:extLst>
              <a:ext uri="{FF2B5EF4-FFF2-40B4-BE49-F238E27FC236}">
                <a16:creationId xmlns:a16="http://schemas.microsoft.com/office/drawing/2014/main" id="{53FD409C-95C9-A78A-E4C3-DC6450D7E2E3}"/>
              </a:ext>
            </a:extLst>
          </p:cNvPr>
          <p:cNvSpPr>
            <a:spLocks noGrp="1"/>
          </p:cNvSpPr>
          <p:nvPr>
            <p:ph type="sldNum" sz="quarter" idx="12"/>
          </p:nvPr>
        </p:nvSpPr>
        <p:spPr/>
        <p:txBody>
          <a:bodyPr/>
          <a:lstStyle/>
          <a:p>
            <a:fld id="{10A07726-B9A2-482C-A292-2DEB698D74B6}" type="slidenum">
              <a:rPr lang="fr-FR" smtClean="0"/>
              <a:t>156</a:t>
            </a:fld>
            <a:endParaRPr lang="fr-FR"/>
          </a:p>
        </p:txBody>
      </p:sp>
      <p:pic>
        <p:nvPicPr>
          <p:cNvPr id="9" name="Image 8">
            <a:extLst>
              <a:ext uri="{FF2B5EF4-FFF2-40B4-BE49-F238E27FC236}">
                <a16:creationId xmlns:a16="http://schemas.microsoft.com/office/drawing/2014/main" id="{D998111C-E73B-DEBB-89B6-909492564357}"/>
              </a:ext>
            </a:extLst>
          </p:cNvPr>
          <p:cNvPicPr>
            <a:picLocks noChangeAspect="1"/>
          </p:cNvPicPr>
          <p:nvPr/>
        </p:nvPicPr>
        <p:blipFill>
          <a:blip r:embed="rId2"/>
          <a:stretch>
            <a:fillRect/>
          </a:stretch>
        </p:blipFill>
        <p:spPr>
          <a:xfrm>
            <a:off x="146304" y="2317800"/>
            <a:ext cx="3971429" cy="2580952"/>
          </a:xfrm>
          <a:prstGeom prst="rect">
            <a:avLst/>
          </a:prstGeom>
        </p:spPr>
      </p:pic>
      <p:pic>
        <p:nvPicPr>
          <p:cNvPr id="11" name="Image 10">
            <a:extLst>
              <a:ext uri="{FF2B5EF4-FFF2-40B4-BE49-F238E27FC236}">
                <a16:creationId xmlns:a16="http://schemas.microsoft.com/office/drawing/2014/main" id="{A8039172-D501-E176-DDB6-3F9FC2C80348}"/>
              </a:ext>
            </a:extLst>
          </p:cNvPr>
          <p:cNvPicPr>
            <a:picLocks noChangeAspect="1"/>
          </p:cNvPicPr>
          <p:nvPr/>
        </p:nvPicPr>
        <p:blipFill>
          <a:blip r:embed="rId3"/>
          <a:stretch>
            <a:fillRect/>
          </a:stretch>
        </p:blipFill>
        <p:spPr>
          <a:xfrm>
            <a:off x="4131223" y="2099128"/>
            <a:ext cx="4749547" cy="3018296"/>
          </a:xfrm>
          <a:prstGeom prst="rect">
            <a:avLst/>
          </a:prstGeom>
        </p:spPr>
      </p:pic>
    </p:spTree>
    <p:extLst>
      <p:ext uri="{BB962C8B-B14F-4D97-AF65-F5344CB8AC3E}">
        <p14:creationId xmlns:p14="http://schemas.microsoft.com/office/powerpoint/2010/main" val="36580288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Imbrication de fonctions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157</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2" y="2833766"/>
            <a:ext cx="8488674" cy="351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3">
            <a:extLst>
              <a:ext uri="{FF2B5EF4-FFF2-40B4-BE49-F238E27FC236}">
                <a16:creationId xmlns:a16="http://schemas.microsoft.com/office/drawing/2014/main" id="{00000000-0008-0000-0F00-000002000000}"/>
              </a:ext>
            </a:extLst>
          </p:cNvPr>
          <p:cNvSpPr txBox="1">
            <a:spLocks noChangeArrowheads="1"/>
          </p:cNvSpPr>
          <p:nvPr/>
        </p:nvSpPr>
        <p:spPr bwMode="auto">
          <a:xfrm>
            <a:off x="2336481" y="1291901"/>
            <a:ext cx="4276725" cy="1543050"/>
          </a:xfrm>
          <a:prstGeom prst="rect">
            <a:avLst/>
          </a:prstGeom>
          <a:solidFill>
            <a:srgbClr val="000080"/>
          </a:solidFill>
          <a:ln w="9525">
            <a:solidFill>
              <a:srgbClr val="000000"/>
            </a:solidFill>
            <a:miter lim="800000"/>
            <a:headEnd/>
            <a:tailEnd/>
          </a:ln>
        </p:spPr>
        <p:txBody>
          <a:bodyPr wrap="square" lIns="45720"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fr-FR" sz="1800" b="1" i="0" strike="noStrike" dirty="0">
                <a:solidFill>
                  <a:srgbClr val="FFFFFF"/>
                </a:solidFill>
                <a:latin typeface="Arial"/>
                <a:cs typeface="Arial"/>
              </a:rPr>
              <a:t>SI( Condition ; Action1 ; Action 2)</a:t>
            </a:r>
          </a:p>
          <a:p>
            <a:pPr algn="l" rtl="0">
              <a:defRPr sz="1000"/>
            </a:pPr>
            <a:endParaRPr lang="fr-FR" sz="1800" b="1" i="0" strike="noStrike" dirty="0">
              <a:solidFill>
                <a:srgbClr val="FFFFFF"/>
              </a:solidFill>
              <a:latin typeface="Arial"/>
              <a:cs typeface="Arial"/>
            </a:endParaRPr>
          </a:p>
          <a:p>
            <a:pPr algn="l" rtl="0">
              <a:defRPr sz="1000"/>
            </a:pPr>
            <a:r>
              <a:rPr lang="fr-FR" sz="1800" b="1" i="0" strike="noStrike" dirty="0">
                <a:solidFill>
                  <a:srgbClr val="FFFFFF"/>
                </a:solidFill>
                <a:latin typeface="Arial"/>
                <a:cs typeface="Arial"/>
              </a:rPr>
              <a:t>                ET( cond1; cond2; ……)</a:t>
            </a:r>
          </a:p>
          <a:p>
            <a:pPr algn="l" rtl="0">
              <a:defRPr sz="1000"/>
            </a:pPr>
            <a:endParaRPr lang="fr-FR" sz="1800" b="1" i="0" strike="noStrike" dirty="0">
              <a:solidFill>
                <a:srgbClr val="FFFFFF"/>
              </a:solidFill>
              <a:latin typeface="Arial"/>
              <a:cs typeface="Arial"/>
            </a:endParaRPr>
          </a:p>
          <a:p>
            <a:pPr algn="l" rtl="0">
              <a:defRPr sz="1000"/>
            </a:pPr>
            <a:r>
              <a:rPr lang="fr-FR" sz="1800" b="1" i="0" strike="noStrike" dirty="0">
                <a:solidFill>
                  <a:srgbClr val="FFFFFF"/>
                </a:solidFill>
                <a:latin typeface="Arial"/>
                <a:cs typeface="Arial"/>
              </a:rPr>
              <a:t>                OU( cond1; cond2; ……)</a:t>
            </a:r>
          </a:p>
        </p:txBody>
      </p:sp>
    </p:spTree>
    <p:extLst>
      <p:ext uri="{BB962C8B-B14F-4D97-AF65-F5344CB8AC3E}">
        <p14:creationId xmlns:p14="http://schemas.microsoft.com/office/powerpoint/2010/main" val="18579801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4615" y="620688"/>
            <a:ext cx="8141841" cy="5078313"/>
          </a:xfrm>
          <a:prstGeom prst="rect">
            <a:avLst/>
          </a:prstGeom>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3600" b="1" dirty="0">
                <a:solidFill>
                  <a:schemeClr val="tx2"/>
                </a:solidFill>
                <a:latin typeface="Calibri" panose="020F0502020204030204" pitchFamily="34" charset="0"/>
                <a:ea typeface="+mj-ea"/>
                <a:cs typeface="+mj-cs"/>
              </a:rPr>
              <a:t>Exercice :</a:t>
            </a:r>
          </a:p>
          <a:p>
            <a:endParaRPr lang="fr-FR" sz="2400" b="1" i="1" dirty="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rPr>
              <a:t>Parmi ces fonctions SI, certaines sont bien écrites, d’autres provoqueront des erreurs. Trouvez lesquelles !</a:t>
            </a:r>
          </a:p>
          <a:p>
            <a:pPr algn="ctr"/>
            <a:endParaRPr lang="fr-FR" sz="2400" b="1" i="1" dirty="0">
              <a:latin typeface="Calibri" panose="020F0502020204030204" pitchFamily="34" charset="0"/>
              <a:cs typeface="Calibri" panose="020F0502020204030204" pitchFamily="34" charset="0"/>
            </a:endParaRPr>
          </a:p>
          <a:p>
            <a:r>
              <a:rPr lang="fr-FR" sz="3200" dirty="0">
                <a:latin typeface="Calibri" panose="020F0502020204030204" pitchFamily="34" charset="0"/>
                <a:cs typeface="Calibri" panose="020F0502020204030204" pitchFamily="34" charset="0"/>
              </a:rPr>
              <a:t>=SI(A5&gt;0;B4;C5)</a:t>
            </a:r>
          </a:p>
          <a:p>
            <a:r>
              <a:rPr lang="fr-FR" sz="3200" dirty="0">
                <a:latin typeface="Calibri" panose="020F0502020204030204" pitchFamily="34" charset="0"/>
                <a:cs typeface="Calibri" panose="020F0502020204030204" pitchFamily="34" charset="0"/>
              </a:rPr>
              <a:t>=SI(B1&gt;=10;admis;refusé)</a:t>
            </a:r>
          </a:p>
          <a:p>
            <a:r>
              <a:rPr lang="fr-FR" sz="3200" dirty="0">
                <a:latin typeface="Calibri" panose="020F0502020204030204" pitchFamily="34" charset="0"/>
                <a:cs typeface="Calibri" panose="020F0502020204030204" pitchFamily="34" charset="0"/>
              </a:rPr>
              <a:t>=SI(B4=B8;B6+12;B6-12)</a:t>
            </a:r>
          </a:p>
          <a:p>
            <a:r>
              <a:rPr lang="fr-FR" sz="3200" dirty="0">
                <a:latin typeface="Calibri" panose="020F0502020204030204" pitchFamily="34" charset="0"/>
                <a:cs typeface="Calibri" panose="020F0502020204030204" pitchFamily="34" charset="0"/>
              </a:rPr>
              <a:t>=SI(B6&gt;=0;"oui";"non";"peut-être")</a:t>
            </a:r>
          </a:p>
          <a:p>
            <a:r>
              <a:rPr lang="fr-FR" sz="3200" dirty="0">
                <a:latin typeface="Calibri" panose="020F0502020204030204" pitchFamily="34" charset="0"/>
                <a:cs typeface="Calibri" panose="020F0502020204030204" pitchFamily="34" charset="0"/>
              </a:rPr>
              <a:t>=SI(0&lt;A4&lt;10;"trop </a:t>
            </a:r>
            <a:r>
              <a:rPr lang="fr-FR" sz="3200" dirty="0" err="1">
                <a:latin typeface="Calibri" panose="020F0502020204030204" pitchFamily="34" charset="0"/>
                <a:cs typeface="Calibri" panose="020F0502020204030204" pitchFamily="34" charset="0"/>
              </a:rPr>
              <a:t>petit";"ok</a:t>
            </a:r>
            <a:r>
              <a:rPr lang="fr-FR" sz="3200" dirty="0">
                <a:latin typeface="Calibri" panose="020F0502020204030204" pitchFamily="34" charset="0"/>
                <a:cs typeface="Calibri" panose="020F0502020204030204" pitchFamily="34" charset="0"/>
              </a:rPr>
              <a:t>")</a:t>
            </a:r>
          </a:p>
          <a:p>
            <a:r>
              <a:rPr lang="fr-FR" sz="3200" dirty="0">
                <a:latin typeface="Calibri" panose="020F0502020204030204" pitchFamily="34" charset="0"/>
                <a:cs typeface="Calibri" panose="020F0502020204030204" pitchFamily="34" charset="0"/>
              </a:rPr>
              <a:t>=SI(B4&lt;"</a:t>
            </a:r>
            <a:r>
              <a:rPr lang="fr-FR" sz="3200" dirty="0" err="1">
                <a:latin typeface="Calibri" panose="020F0502020204030204" pitchFamily="34" charset="0"/>
                <a:cs typeface="Calibri" panose="020F0502020204030204" pitchFamily="34" charset="0"/>
              </a:rPr>
              <a:t>darmangeat</a:t>
            </a:r>
            <a:r>
              <a:rPr lang="fr-FR" sz="3200" dirty="0">
                <a:latin typeface="Calibri" panose="020F0502020204030204" pitchFamily="34" charset="0"/>
                <a:cs typeface="Calibri" panose="020F0502020204030204" pitchFamily="34" charset="0"/>
              </a:rPr>
              <a:t>";"</a:t>
            </a:r>
            <a:r>
              <a:rPr lang="fr-FR" sz="3200" dirty="0" err="1">
                <a:latin typeface="Calibri" panose="020F0502020204030204" pitchFamily="34" charset="0"/>
                <a:cs typeface="Calibri" panose="020F0502020204030204" pitchFamily="34" charset="0"/>
              </a:rPr>
              <a:t>avant";"après</a:t>
            </a:r>
            <a:r>
              <a:rPr lang="fr-FR"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9513954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Créer un graphique</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159</a:t>
            </a:fld>
            <a:endParaRPr lang="fr-FR"/>
          </a:p>
        </p:txBody>
      </p:sp>
    </p:spTree>
    <p:extLst>
      <p:ext uri="{BB962C8B-B14F-4D97-AF65-F5344CB8AC3E}">
        <p14:creationId xmlns:p14="http://schemas.microsoft.com/office/powerpoint/2010/main" val="362631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Classeur, Feuille, Cellule, Plage, Adresse et Contenu</a:t>
            </a:r>
            <a:br>
              <a:rPr lang="fr-FR" sz="2800" dirty="0"/>
            </a:br>
            <a:endParaRPr lang="fr-FR" sz="2800" dirty="0"/>
          </a:p>
        </p:txBody>
      </p:sp>
      <p:sp>
        <p:nvSpPr>
          <p:cNvPr id="7" name="Rectangle à coins arrondis 6"/>
          <p:cNvSpPr/>
          <p:nvPr/>
        </p:nvSpPr>
        <p:spPr>
          <a:xfrm>
            <a:off x="3490860" y="980728"/>
            <a:ext cx="1575487" cy="432048"/>
          </a:xfrm>
          <a:prstGeom prst="roundRect">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Calibri Light" panose="020F0302020204030204" pitchFamily="34" charset="0"/>
              </a:rPr>
              <a:t>Classeur Excel</a:t>
            </a:r>
          </a:p>
        </p:txBody>
      </p:sp>
      <p:sp>
        <p:nvSpPr>
          <p:cNvPr id="8" name="Rectangle à coins arrondis 7"/>
          <p:cNvSpPr/>
          <p:nvPr/>
        </p:nvSpPr>
        <p:spPr>
          <a:xfrm>
            <a:off x="2331039" y="1812709"/>
            <a:ext cx="955221" cy="288657"/>
          </a:xfrm>
          <a:prstGeom prst="round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latin typeface="Calibri Light" panose="020F0302020204030204" pitchFamily="34" charset="0"/>
              </a:rPr>
              <a:t>Feuille1</a:t>
            </a:r>
          </a:p>
        </p:txBody>
      </p:sp>
      <p:sp>
        <p:nvSpPr>
          <p:cNvPr id="9" name="Rectangle à coins arrondis 8"/>
          <p:cNvSpPr/>
          <p:nvPr/>
        </p:nvSpPr>
        <p:spPr>
          <a:xfrm>
            <a:off x="610345" y="2456663"/>
            <a:ext cx="3056172" cy="4283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Light" panose="020F0302020204030204" pitchFamily="34" charset="0"/>
              </a:rPr>
              <a:t>Cellule</a:t>
            </a:r>
          </a:p>
        </p:txBody>
      </p:sp>
      <p:sp>
        <p:nvSpPr>
          <p:cNvPr id="10" name="Rectangle à coins arrondis 9"/>
          <p:cNvSpPr/>
          <p:nvPr/>
        </p:nvSpPr>
        <p:spPr>
          <a:xfrm>
            <a:off x="4211961" y="2456663"/>
            <a:ext cx="4795125" cy="4556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Calibri Light" panose="020F0302020204030204" pitchFamily="34" charset="0"/>
              </a:rPr>
              <a:t>Plage</a:t>
            </a:r>
          </a:p>
        </p:txBody>
      </p:sp>
      <p:cxnSp>
        <p:nvCxnSpPr>
          <p:cNvPr id="11" name="Connecteur en angle 10"/>
          <p:cNvCxnSpPr>
            <a:stCxn id="7" idx="2"/>
            <a:endCxn id="8" idx="0"/>
          </p:cNvCxnSpPr>
          <p:nvPr/>
        </p:nvCxnSpPr>
        <p:spPr>
          <a:xfrm rot="5400000">
            <a:off x="3343661" y="877765"/>
            <a:ext cx="399933" cy="1469954"/>
          </a:xfrm>
          <a:prstGeom prst="bentConnector3">
            <a:avLst>
              <a:gd name="adj1" fmla="val 4237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a:stCxn id="8" idx="2"/>
            <a:endCxn id="10" idx="0"/>
          </p:cNvCxnSpPr>
          <p:nvPr/>
        </p:nvCxnSpPr>
        <p:spPr>
          <a:xfrm rot="16200000" flipH="1">
            <a:off x="4531439" y="378577"/>
            <a:ext cx="355297" cy="380087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ngle 12"/>
          <p:cNvCxnSpPr>
            <a:stCxn id="8" idx="2"/>
            <a:endCxn id="9" idx="0"/>
          </p:cNvCxnSpPr>
          <p:nvPr/>
        </p:nvCxnSpPr>
        <p:spPr>
          <a:xfrm rot="5400000">
            <a:off x="2295893" y="1943905"/>
            <a:ext cx="355297" cy="670219"/>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7523062" y="3259626"/>
            <a:ext cx="1471711" cy="36569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latin typeface="Calibri Light" panose="020F0302020204030204" pitchFamily="34" charset="0"/>
              </a:rPr>
              <a:t>Un Contenu </a:t>
            </a:r>
          </a:p>
        </p:txBody>
      </p:sp>
      <p:sp>
        <p:nvSpPr>
          <p:cNvPr id="23" name="Rectangle à coins arrondis 22"/>
          <p:cNvSpPr/>
          <p:nvPr/>
        </p:nvSpPr>
        <p:spPr>
          <a:xfrm>
            <a:off x="4123238" y="1811857"/>
            <a:ext cx="897524" cy="285698"/>
          </a:xfrm>
          <a:prstGeom prst="round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latin typeface="Calibri Light" panose="020F0302020204030204" pitchFamily="34" charset="0"/>
              </a:rPr>
              <a:t>Feuille2</a:t>
            </a:r>
          </a:p>
        </p:txBody>
      </p:sp>
      <p:sp>
        <p:nvSpPr>
          <p:cNvPr id="24" name="Rectangle à coins arrondis 23"/>
          <p:cNvSpPr/>
          <p:nvPr/>
        </p:nvSpPr>
        <p:spPr>
          <a:xfrm>
            <a:off x="5635517" y="1812709"/>
            <a:ext cx="866138" cy="288658"/>
          </a:xfrm>
          <a:prstGeom prst="round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b="1" dirty="0">
                <a:latin typeface="Calibri Light" panose="020F0302020204030204" pitchFamily="34" charset="0"/>
              </a:rPr>
              <a:t>….</a:t>
            </a:r>
          </a:p>
        </p:txBody>
      </p:sp>
      <p:sp>
        <p:nvSpPr>
          <p:cNvPr id="37" name="Rectangle à coins arrondis 36"/>
          <p:cNvSpPr/>
          <p:nvPr/>
        </p:nvSpPr>
        <p:spPr>
          <a:xfrm>
            <a:off x="4211961" y="3259625"/>
            <a:ext cx="3168352" cy="3587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latin typeface="Calibri Light" panose="020F0302020204030204" pitchFamily="34" charset="0"/>
              </a:rPr>
              <a:t>Une adresse</a:t>
            </a:r>
          </a:p>
        </p:txBody>
      </p:sp>
      <p:pic>
        <p:nvPicPr>
          <p:cNvPr id="22" name="Espace réservé du contenu 4"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06" y="3769391"/>
            <a:ext cx="2963154" cy="1583054"/>
          </a:xfrm>
          <a:prstGeom prst="rect">
            <a:avLst/>
          </a:prstGeom>
        </p:spPr>
      </p:pic>
      <p:pic>
        <p:nvPicPr>
          <p:cNvPr id="2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3" r="5517" b="19132"/>
          <a:stretch/>
        </p:blipFill>
        <p:spPr bwMode="auto">
          <a:xfrm>
            <a:off x="4023093" y="3715245"/>
            <a:ext cx="3730295" cy="165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à coins arrondis 37"/>
          <p:cNvSpPr/>
          <p:nvPr/>
        </p:nvSpPr>
        <p:spPr>
          <a:xfrm>
            <a:off x="2518642" y="3790162"/>
            <a:ext cx="1147874" cy="9330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400" dirty="0">
                <a:latin typeface="Calibri" panose="020F0502020204030204" pitchFamily="34" charset="0"/>
              </a:rPr>
              <a:t>texte, </a:t>
            </a:r>
          </a:p>
          <a:p>
            <a:r>
              <a:rPr lang="fr-FR" sz="1400" dirty="0">
                <a:latin typeface="Calibri" panose="020F0502020204030204" pitchFamily="34" charset="0"/>
              </a:rPr>
              <a:t>Nombre ou Formule</a:t>
            </a:r>
            <a:r>
              <a:rPr lang="fr-FR" b="1" dirty="0">
                <a:solidFill>
                  <a:srgbClr val="C00000"/>
                </a:solidFill>
                <a:latin typeface="Calibri" panose="020F0502020204030204" pitchFamily="34" charset="0"/>
              </a:rPr>
              <a:t>(=)</a:t>
            </a:r>
          </a:p>
        </p:txBody>
      </p:sp>
      <p:sp>
        <p:nvSpPr>
          <p:cNvPr id="42" name="Rectangle à coins arrondis 41"/>
          <p:cNvSpPr/>
          <p:nvPr/>
        </p:nvSpPr>
        <p:spPr>
          <a:xfrm>
            <a:off x="2499190" y="3266548"/>
            <a:ext cx="1147874" cy="36569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latin typeface="Calibri Light" panose="020F0302020204030204" pitchFamily="34" charset="0"/>
              </a:rPr>
              <a:t>Un Contenu </a:t>
            </a:r>
          </a:p>
        </p:txBody>
      </p:sp>
      <p:sp>
        <p:nvSpPr>
          <p:cNvPr id="43" name="Rectangle à coins arrondis 42"/>
          <p:cNvSpPr/>
          <p:nvPr/>
        </p:nvSpPr>
        <p:spPr>
          <a:xfrm>
            <a:off x="662430" y="3266548"/>
            <a:ext cx="1540327" cy="3587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dirty="0">
                <a:latin typeface="Calibri Light" panose="020F0302020204030204" pitchFamily="34" charset="0"/>
              </a:rPr>
              <a:t>Une adresse</a:t>
            </a:r>
          </a:p>
        </p:txBody>
      </p:sp>
      <p:sp>
        <p:nvSpPr>
          <p:cNvPr id="50" name="Rectangle à coins arrondis 49"/>
          <p:cNvSpPr/>
          <p:nvPr/>
        </p:nvSpPr>
        <p:spPr>
          <a:xfrm>
            <a:off x="7523062" y="3848932"/>
            <a:ext cx="1484024" cy="9825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r>
              <a:rPr lang="fr-FR" sz="1400" dirty="0">
                <a:latin typeface="Calibri" panose="020F0502020204030204" pitchFamily="34" charset="0"/>
              </a:rPr>
              <a:t>Des textes, </a:t>
            </a:r>
          </a:p>
          <a:p>
            <a:r>
              <a:rPr lang="fr-FR" sz="1400" dirty="0">
                <a:latin typeface="Calibri" panose="020F0502020204030204" pitchFamily="34" charset="0"/>
              </a:rPr>
              <a:t>Des Nombres</a:t>
            </a:r>
          </a:p>
          <a:p>
            <a:r>
              <a:rPr lang="fr-FR" sz="1400" dirty="0">
                <a:latin typeface="Calibri" panose="020F0502020204030204" pitchFamily="34" charset="0"/>
              </a:rPr>
              <a:t>et des Calculs</a:t>
            </a:r>
            <a:r>
              <a:rPr lang="fr-FR" sz="1400" b="1" dirty="0">
                <a:solidFill>
                  <a:srgbClr val="C00000"/>
                </a:solidFill>
                <a:latin typeface="Calibri" panose="020F0502020204030204" pitchFamily="34" charset="0"/>
              </a:rPr>
              <a:t>(=)</a:t>
            </a:r>
          </a:p>
        </p:txBody>
      </p:sp>
      <p:sp>
        <p:nvSpPr>
          <p:cNvPr id="51" name="Rectangle à coins arrondis 50"/>
          <p:cNvSpPr/>
          <p:nvPr/>
        </p:nvSpPr>
        <p:spPr>
          <a:xfrm>
            <a:off x="4246008" y="5470240"/>
            <a:ext cx="3168352" cy="9825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b="1" dirty="0">
                <a:latin typeface="Calibri" panose="020F0502020204030204" pitchFamily="34" charset="0"/>
              </a:rPr>
              <a:t>(</a:t>
            </a:r>
            <a:r>
              <a:rPr lang="fr-FR" sz="1200" dirty="0">
                <a:latin typeface="Calibri" panose="020F0502020204030204" pitchFamily="34" charset="0"/>
              </a:rPr>
              <a:t>Adresse1ereCellule </a:t>
            </a:r>
            <a:r>
              <a:rPr lang="fr-FR" sz="1600" b="1" dirty="0">
                <a:latin typeface="Calibri" panose="020F0502020204030204" pitchFamily="34" charset="0"/>
              </a:rPr>
              <a:t>:</a:t>
            </a:r>
            <a:r>
              <a:rPr lang="fr-FR" sz="1200" dirty="0">
                <a:latin typeface="Calibri" panose="020F0502020204030204" pitchFamily="34" charset="0"/>
              </a:rPr>
              <a:t> </a:t>
            </a:r>
            <a:r>
              <a:rPr lang="fr-FR" sz="1200" dirty="0" err="1">
                <a:latin typeface="Calibri" panose="020F0502020204030204" pitchFamily="34" charset="0"/>
              </a:rPr>
              <a:t>AdresseDernièeCellule</a:t>
            </a:r>
            <a:r>
              <a:rPr lang="fr-FR" sz="1600" b="1" dirty="0">
                <a:latin typeface="Calibri" panose="020F0502020204030204" pitchFamily="34" charset="0"/>
              </a:rPr>
              <a:t>)</a:t>
            </a:r>
            <a:br>
              <a:rPr lang="fr-FR" sz="1600" b="1" dirty="0">
                <a:latin typeface="Calibri" panose="020F0502020204030204" pitchFamily="34" charset="0"/>
              </a:rPr>
            </a:br>
            <a:r>
              <a:rPr lang="fr-FR" sz="1400" dirty="0">
                <a:latin typeface="Calibri" panose="020F0502020204030204" pitchFamily="34" charset="0"/>
              </a:rPr>
              <a:t>Exemple: </a:t>
            </a:r>
            <a:r>
              <a:rPr lang="fr-FR" sz="2000" b="1" dirty="0">
                <a:solidFill>
                  <a:srgbClr val="C00000"/>
                </a:solidFill>
                <a:latin typeface="Calibri" panose="020F0502020204030204" pitchFamily="34" charset="0"/>
              </a:rPr>
              <a:t>(B3:D7)</a:t>
            </a:r>
          </a:p>
        </p:txBody>
      </p:sp>
      <p:sp>
        <p:nvSpPr>
          <p:cNvPr id="54" name="Rectangle à coins arrondis 53"/>
          <p:cNvSpPr/>
          <p:nvPr/>
        </p:nvSpPr>
        <p:spPr>
          <a:xfrm>
            <a:off x="493934" y="5470240"/>
            <a:ext cx="1644497" cy="9641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400" dirty="0" err="1">
                <a:latin typeface="Calibri" panose="020F0502020204030204" pitchFamily="34" charset="0"/>
              </a:rPr>
              <a:t>NumcolNumLigne</a:t>
            </a:r>
            <a:br>
              <a:rPr lang="fr-FR" sz="1200" dirty="0">
                <a:latin typeface="Calibri" panose="020F0502020204030204" pitchFamily="34" charset="0"/>
              </a:rPr>
            </a:br>
            <a:r>
              <a:rPr lang="fr-FR" sz="1600" dirty="0">
                <a:latin typeface="Calibri" panose="020F0502020204030204" pitchFamily="34" charset="0"/>
              </a:rPr>
              <a:t>Exemple: </a:t>
            </a:r>
            <a:r>
              <a:rPr lang="fr-FR" sz="2400" b="1" dirty="0">
                <a:solidFill>
                  <a:srgbClr val="C00000"/>
                </a:solidFill>
                <a:latin typeface="Calibri" panose="020F0502020204030204" pitchFamily="34" charset="0"/>
              </a:rPr>
              <a:t>B3</a:t>
            </a:r>
          </a:p>
        </p:txBody>
      </p:sp>
      <p:cxnSp>
        <p:nvCxnSpPr>
          <p:cNvPr id="60" name="Connecteur en angle 59"/>
          <p:cNvCxnSpPr>
            <a:stCxn id="10" idx="2"/>
            <a:endCxn id="37" idx="0"/>
          </p:cNvCxnSpPr>
          <p:nvPr/>
        </p:nvCxnSpPr>
        <p:spPr>
          <a:xfrm rot="5400000">
            <a:off x="6029159" y="2679260"/>
            <a:ext cx="347344" cy="813387"/>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Connecteur en angle 61"/>
          <p:cNvCxnSpPr>
            <a:stCxn id="10" idx="2"/>
            <a:endCxn id="16" idx="0"/>
          </p:cNvCxnSpPr>
          <p:nvPr/>
        </p:nvCxnSpPr>
        <p:spPr>
          <a:xfrm rot="16200000" flipH="1">
            <a:off x="7260549" y="2261256"/>
            <a:ext cx="347345" cy="164939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Connecteur en angle 80"/>
          <p:cNvCxnSpPr>
            <a:stCxn id="9" idx="2"/>
            <a:endCxn id="43" idx="0"/>
          </p:cNvCxnSpPr>
          <p:nvPr/>
        </p:nvCxnSpPr>
        <p:spPr>
          <a:xfrm rot="5400000">
            <a:off x="1594757" y="2722873"/>
            <a:ext cx="381513" cy="705837"/>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Connecteur en angle 81"/>
          <p:cNvCxnSpPr>
            <a:stCxn id="9" idx="2"/>
            <a:endCxn id="42" idx="0"/>
          </p:cNvCxnSpPr>
          <p:nvPr/>
        </p:nvCxnSpPr>
        <p:spPr>
          <a:xfrm rot="16200000" flipH="1">
            <a:off x="2415023" y="2608443"/>
            <a:ext cx="381513" cy="93469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en angle 104"/>
          <p:cNvCxnSpPr>
            <a:stCxn id="7" idx="2"/>
            <a:endCxn id="23" idx="0"/>
          </p:cNvCxnSpPr>
          <p:nvPr/>
        </p:nvCxnSpPr>
        <p:spPr>
          <a:xfrm rot="16200000" flipH="1">
            <a:off x="4225762" y="1465618"/>
            <a:ext cx="399081" cy="293396"/>
          </a:xfrm>
          <a:prstGeom prst="bentConnector3">
            <a:avLst>
              <a:gd name="adj1" fmla="val 4236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8" name="Connecteur en angle 107"/>
          <p:cNvCxnSpPr>
            <a:stCxn id="7" idx="2"/>
            <a:endCxn id="24" idx="0"/>
          </p:cNvCxnSpPr>
          <p:nvPr/>
        </p:nvCxnSpPr>
        <p:spPr>
          <a:xfrm rot="16200000" flipH="1">
            <a:off x="4973629" y="717751"/>
            <a:ext cx="399933" cy="1789982"/>
          </a:xfrm>
          <a:prstGeom prst="bentConnector3">
            <a:avLst>
              <a:gd name="adj1" fmla="val 4047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2" name="Rectangle à coins arrondis 261"/>
          <p:cNvSpPr/>
          <p:nvPr/>
        </p:nvSpPr>
        <p:spPr>
          <a:xfrm>
            <a:off x="2525667" y="5005890"/>
            <a:ext cx="1473927" cy="10109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lvl="4"/>
            <a:r>
              <a:rPr lang="fr-FR" sz="1400" b="1" dirty="0">
                <a:solidFill>
                  <a:srgbClr val="C00000"/>
                </a:solidFill>
                <a:latin typeface="Calibri" panose="020F0502020204030204" pitchFamily="34" charset="0"/>
              </a:rPr>
              <a:t>Exemples: </a:t>
            </a:r>
            <a:r>
              <a:rPr lang="fr-FR" sz="1400" i="1" dirty="0"/>
              <a:t>DELIMI, </a:t>
            </a:r>
          </a:p>
          <a:p>
            <a:pPr marL="0" lvl="4"/>
            <a:r>
              <a:rPr lang="fr-FR" sz="1400" i="1" dirty="0"/>
              <a:t>120 , </a:t>
            </a:r>
          </a:p>
          <a:p>
            <a:pPr marL="0" lvl="4"/>
            <a:r>
              <a:rPr lang="fr-FR" sz="1400" i="1" dirty="0"/>
              <a:t>=A2+3</a:t>
            </a:r>
            <a:r>
              <a:rPr lang="fr-FR" sz="1400" b="1" dirty="0">
                <a:solidFill>
                  <a:srgbClr val="C00000"/>
                </a:solidFill>
                <a:latin typeface="Calibri" panose="020F0502020204030204" pitchFamily="34" charset="0"/>
              </a:rPr>
              <a:t> </a:t>
            </a:r>
          </a:p>
        </p:txBody>
      </p:sp>
    </p:spTree>
    <p:extLst>
      <p:ext uri="{BB962C8B-B14F-4D97-AF65-F5344CB8AC3E}">
        <p14:creationId xmlns:p14="http://schemas.microsoft.com/office/powerpoint/2010/main" val="5204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6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 nodeType="clickEffect">
                                  <p:stCondLst>
                                    <p:cond delay="0"/>
                                  </p:stCondLst>
                                  <p:childTnLst>
                                    <p:set>
                                      <p:cBhvr>
                                        <p:cTn id="63" dur="1" fill="hold">
                                          <p:stCondLst>
                                            <p:cond delay="0"/>
                                          </p:stCondLst>
                                        </p:cTn>
                                        <p:tgtEl>
                                          <p:spTgt spid="26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2"/>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6" grpId="0" animBg="1"/>
      <p:bldP spid="23" grpId="0" animBg="1"/>
      <p:bldP spid="24" grpId="0" animBg="1"/>
      <p:bldP spid="37" grpId="0" animBg="1"/>
      <p:bldP spid="38" grpId="0" animBg="1"/>
      <p:bldP spid="42" grpId="0" animBg="1"/>
      <p:bldP spid="43" grpId="0" animBg="1"/>
      <p:bldP spid="50" grpId="0" animBg="1"/>
      <p:bldP spid="51" grpId="0" animBg="1"/>
      <p:bldP spid="54" grpId="0" animBg="1"/>
      <p:bldP spid="262" grpId="0" animBg="1"/>
      <p:bldP spid="262" grpId="1"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Créer un graphique</a:t>
            </a:r>
          </a:p>
        </p:txBody>
      </p:sp>
      <p:sp>
        <p:nvSpPr>
          <p:cNvPr id="6" name="Espace réservé de la date 5"/>
          <p:cNvSpPr>
            <a:spLocks noGrp="1"/>
          </p:cNvSpPr>
          <p:nvPr>
            <p:ph type="dt" sz="half" idx="10"/>
          </p:nvPr>
        </p:nvSpPr>
        <p:spPr/>
        <p:txBody>
          <a:bodyPr/>
          <a:lstStyle/>
          <a:p>
            <a:fld id="{B20E9CDF-A549-4318-B1F4-0277ED900681}" type="datetime1">
              <a:rPr lang="fr-FR" smtClean="0"/>
              <a:t>03/10/2022</a:t>
            </a:fld>
            <a:endParaRPr lang="fr-FR"/>
          </a:p>
        </p:txBody>
      </p:sp>
      <p:sp>
        <p:nvSpPr>
          <p:cNvPr id="7" name="Espace réservé du numéro de diapositive 6"/>
          <p:cNvSpPr>
            <a:spLocks noGrp="1"/>
          </p:cNvSpPr>
          <p:nvPr>
            <p:ph type="sldNum" sz="quarter" idx="12"/>
          </p:nvPr>
        </p:nvSpPr>
        <p:spPr>
          <a:xfrm>
            <a:off x="179512" y="6237313"/>
            <a:ext cx="504056" cy="432048"/>
          </a:xfrm>
        </p:spPr>
        <p:txBody>
          <a:bodyPr/>
          <a:lstStyle/>
          <a:p>
            <a:fld id="{B9F5BBAA-B1A0-4DF5-BC1A-F9443D110A30}" type="slidenum">
              <a:rPr lang="fr-FR" smtClean="0"/>
              <a:pPr/>
              <a:t>160</a:t>
            </a:fld>
            <a:endParaRPr lang="fr-FR"/>
          </a:p>
        </p:txBody>
      </p:sp>
      <p:sp>
        <p:nvSpPr>
          <p:cNvPr id="5" name="Espace réservé du texte 4"/>
          <p:cNvSpPr>
            <a:spLocks noGrp="1"/>
          </p:cNvSpPr>
          <p:nvPr>
            <p:ph type="body" sz="half" idx="1"/>
          </p:nvPr>
        </p:nvSpPr>
        <p:spPr>
          <a:xfrm>
            <a:off x="457200" y="1600200"/>
            <a:ext cx="8363272" cy="4525963"/>
          </a:xfrm>
        </p:spPr>
        <p:txBody>
          <a:bodyPr>
            <a:normAutofit/>
          </a:bodyPr>
          <a:lstStyle/>
          <a:p>
            <a:r>
              <a:rPr lang="fr-FR" sz="3200" b="1" dirty="0"/>
              <a:t>Une seule méthode  et un seul cas particulier</a:t>
            </a:r>
          </a:p>
          <a:p>
            <a:endParaRPr lang="fr-FR" sz="3200" b="1" dirty="0"/>
          </a:p>
          <a:p>
            <a:pPr marL="0" indent="0">
              <a:buNone/>
            </a:pPr>
            <a:endParaRPr lang="fr-FR" sz="3200" b="1" dirty="0"/>
          </a:p>
        </p:txBody>
      </p:sp>
    </p:spTree>
    <p:extLst>
      <p:ext uri="{BB962C8B-B14F-4D97-AF65-F5344CB8AC3E}">
        <p14:creationId xmlns:p14="http://schemas.microsoft.com/office/powerpoint/2010/main" val="13295854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Créer un graphique</a:t>
            </a:r>
          </a:p>
        </p:txBody>
      </p:sp>
      <p:sp>
        <p:nvSpPr>
          <p:cNvPr id="6" name="Espace réservé de la date 5"/>
          <p:cNvSpPr>
            <a:spLocks noGrp="1"/>
          </p:cNvSpPr>
          <p:nvPr>
            <p:ph type="dt" sz="half" idx="10"/>
          </p:nvPr>
        </p:nvSpPr>
        <p:spPr/>
        <p:txBody>
          <a:bodyPr/>
          <a:lstStyle/>
          <a:p>
            <a:fld id="{B20E9CDF-A549-4318-B1F4-0277ED900681}" type="datetime1">
              <a:rPr lang="fr-FR" smtClean="0"/>
              <a:t>03/10/2022</a:t>
            </a:fld>
            <a:endParaRPr lang="fr-FR"/>
          </a:p>
        </p:txBody>
      </p:sp>
      <p:sp>
        <p:nvSpPr>
          <p:cNvPr id="7" name="Espace réservé du numéro de diapositive 6"/>
          <p:cNvSpPr>
            <a:spLocks noGrp="1"/>
          </p:cNvSpPr>
          <p:nvPr>
            <p:ph type="sldNum" sz="quarter" idx="12"/>
          </p:nvPr>
        </p:nvSpPr>
        <p:spPr>
          <a:xfrm>
            <a:off x="179512" y="6237313"/>
            <a:ext cx="504056" cy="432048"/>
          </a:xfrm>
        </p:spPr>
        <p:txBody>
          <a:bodyPr/>
          <a:lstStyle/>
          <a:p>
            <a:fld id="{B9F5BBAA-B1A0-4DF5-BC1A-F9443D110A30}" type="slidenum">
              <a:rPr lang="fr-FR" smtClean="0"/>
              <a:pPr/>
              <a:t>161</a:t>
            </a:fld>
            <a:endParaRPr lang="fr-FR"/>
          </a:p>
        </p:txBody>
      </p:sp>
      <p:sp>
        <p:nvSpPr>
          <p:cNvPr id="5" name="Espace réservé du texte 4"/>
          <p:cNvSpPr>
            <a:spLocks noGrp="1"/>
          </p:cNvSpPr>
          <p:nvPr>
            <p:ph type="body" sz="half" idx="1"/>
          </p:nvPr>
        </p:nvSpPr>
        <p:spPr>
          <a:xfrm>
            <a:off x="457200" y="1600200"/>
            <a:ext cx="8363272" cy="4525963"/>
          </a:xfrm>
        </p:spPr>
        <p:txBody>
          <a:bodyPr>
            <a:normAutofit/>
          </a:bodyPr>
          <a:lstStyle/>
          <a:p>
            <a:r>
              <a:rPr lang="fr-FR" sz="2000" b="1" dirty="0"/>
              <a:t>Une seule méthode  et un seul cas particulier</a:t>
            </a:r>
          </a:p>
          <a:p>
            <a:endParaRPr lang="fr-FR" sz="2000" b="1" dirty="0"/>
          </a:p>
          <a:p>
            <a:pPr marL="0" indent="0">
              <a:buNone/>
            </a:pPr>
            <a:endParaRPr lang="fr-FR" sz="2000" b="1" dirty="0"/>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29" b="9849"/>
          <a:stretch/>
        </p:blipFill>
        <p:spPr bwMode="auto">
          <a:xfrm>
            <a:off x="827584" y="1005100"/>
            <a:ext cx="7344816" cy="584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2535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a:t>Cas Particulier: Plages non contiguës</a:t>
            </a:r>
          </a:p>
        </p:txBody>
      </p:sp>
      <p:sp>
        <p:nvSpPr>
          <p:cNvPr id="3" name="Espace réservé du texte 2"/>
          <p:cNvSpPr>
            <a:spLocks noGrp="1"/>
          </p:cNvSpPr>
          <p:nvPr>
            <p:ph type="body" sz="half" idx="1"/>
          </p:nvPr>
        </p:nvSpPr>
        <p:spPr>
          <a:xfrm>
            <a:off x="457200" y="1600201"/>
            <a:ext cx="2746648" cy="3196951"/>
          </a:xfrm>
        </p:spPr>
        <p:txBody>
          <a:bodyPr>
            <a:normAutofit/>
          </a:bodyPr>
          <a:lstStyle/>
          <a:p>
            <a:r>
              <a:rPr lang="fr-FR" sz="2000" b="1" dirty="0">
                <a:solidFill>
                  <a:srgbClr val="FF0000"/>
                </a:solidFill>
                <a:effectLst>
                  <a:outerShdw blurRad="38100" dist="38100" dir="2700000" algn="tl">
                    <a:srgbClr val="000000">
                      <a:alpha val="43137"/>
                    </a:srgbClr>
                  </a:outerShdw>
                </a:effectLst>
              </a:rPr>
              <a:t>Touche CTRL</a:t>
            </a:r>
          </a:p>
          <a:p>
            <a:pPr marL="0" indent="0">
              <a:buNone/>
            </a:pPr>
            <a:r>
              <a:rPr lang="fr-FR" sz="2000" dirty="0"/>
              <a:t>Pour sélectionner les 2 plages: (B2:B4) et (G2:H4)</a:t>
            </a:r>
          </a:p>
        </p:txBody>
      </p:sp>
      <p:sp>
        <p:nvSpPr>
          <p:cNvPr id="4" name="Espace réservé du contenu 3"/>
          <p:cNvSpPr>
            <a:spLocks noGrp="1"/>
          </p:cNvSpPr>
          <p:nvPr>
            <p:ph sz="half" idx="2"/>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80634"/>
            <a:ext cx="5843801" cy="5220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e la date 5"/>
          <p:cNvSpPr>
            <a:spLocks noGrp="1"/>
          </p:cNvSpPr>
          <p:nvPr>
            <p:ph type="dt" sz="half" idx="10"/>
          </p:nvPr>
        </p:nvSpPr>
        <p:spPr/>
        <p:txBody>
          <a:bodyPr/>
          <a:lstStyle/>
          <a:p>
            <a:fld id="{213E0644-E7EF-4393-9CA6-E11FF39D1573}" type="datetime1">
              <a:rPr lang="fr-FR" smtClean="0"/>
              <a:t>03/10/2022</a:t>
            </a:fld>
            <a:endParaRPr lang="fr-FR"/>
          </a:p>
        </p:txBody>
      </p:sp>
      <p:sp>
        <p:nvSpPr>
          <p:cNvPr id="7" name="Espace réservé du numéro de diapositive 6"/>
          <p:cNvSpPr>
            <a:spLocks noGrp="1"/>
          </p:cNvSpPr>
          <p:nvPr>
            <p:ph type="sldNum" sz="quarter" idx="12"/>
          </p:nvPr>
        </p:nvSpPr>
        <p:spPr>
          <a:xfrm>
            <a:off x="179512" y="6184824"/>
            <a:ext cx="432048" cy="419100"/>
          </a:xfrm>
        </p:spPr>
        <p:txBody>
          <a:bodyPr/>
          <a:lstStyle/>
          <a:p>
            <a:fld id="{B9F5BBAA-B1A0-4DF5-BC1A-F9443D110A30}" type="slidenum">
              <a:rPr lang="fr-FR" smtClean="0"/>
              <a:pPr/>
              <a:t>162</a:t>
            </a:fld>
            <a:endParaRPr lang="fr-FR"/>
          </a:p>
        </p:txBody>
      </p:sp>
    </p:spTree>
    <p:extLst>
      <p:ext uri="{BB962C8B-B14F-4D97-AF65-F5344CB8AC3E}">
        <p14:creationId xmlns:p14="http://schemas.microsoft.com/office/powerpoint/2010/main" val="30238627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outils de graphique</a:t>
            </a:r>
          </a:p>
        </p:txBody>
      </p:sp>
      <p:sp>
        <p:nvSpPr>
          <p:cNvPr id="3" name="Espace réservé du texte 2"/>
          <p:cNvSpPr>
            <a:spLocks noGrp="1"/>
          </p:cNvSpPr>
          <p:nvPr>
            <p:ph type="body"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e la date 4"/>
          <p:cNvSpPr>
            <a:spLocks noGrp="1"/>
          </p:cNvSpPr>
          <p:nvPr>
            <p:ph type="dt" sz="half" idx="10"/>
          </p:nvPr>
        </p:nvSpPr>
        <p:spPr/>
        <p:txBody>
          <a:bodyPr/>
          <a:lstStyle/>
          <a:p>
            <a:fld id="{87B58B5E-58EA-483E-9993-84CEFA9E66B5}" type="datetime1">
              <a:rPr lang="fr-FR" smtClean="0"/>
              <a:t>03/10/2022</a:t>
            </a:fld>
            <a:endParaRPr lang="fr-FR"/>
          </a:p>
        </p:txBody>
      </p:sp>
      <p:grpSp>
        <p:nvGrpSpPr>
          <p:cNvPr id="7" name="Groupe 6"/>
          <p:cNvGrpSpPr/>
          <p:nvPr/>
        </p:nvGrpSpPr>
        <p:grpSpPr>
          <a:xfrm>
            <a:off x="235901" y="1124744"/>
            <a:ext cx="8570020" cy="5088036"/>
            <a:chOff x="235901" y="1124744"/>
            <a:chExt cx="8570020" cy="508803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01" y="1196752"/>
              <a:ext cx="8570020" cy="5016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5652120" y="1124744"/>
              <a:ext cx="2088232" cy="648072"/>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15453709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outils de graphique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164</a:t>
            </a:fld>
            <a:endParaRPr lang="fr-F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07895" y="1196975"/>
            <a:ext cx="7666297" cy="48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59690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outils de graphique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165</a:t>
            </a:fld>
            <a:endParaRPr lang="fr-F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43804" y="1196975"/>
            <a:ext cx="7594479" cy="48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5026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outils de graphique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166</a:t>
            </a:fld>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07" y="2604638"/>
            <a:ext cx="8604448" cy="1113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07" y="4149080"/>
            <a:ext cx="8604448" cy="99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07" y="1268760"/>
            <a:ext cx="8604448" cy="9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09444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8181C7-7D7A-4694-AA27-692EBCD9E5D2}"/>
              </a:ext>
            </a:extLst>
          </p:cNvPr>
          <p:cNvSpPr>
            <a:spLocks noGrp="1"/>
          </p:cNvSpPr>
          <p:nvPr>
            <p:ph type="title"/>
          </p:nvPr>
        </p:nvSpPr>
        <p:spPr>
          <a:xfrm>
            <a:off x="395536" y="274638"/>
            <a:ext cx="8291264" cy="922114"/>
          </a:xfrm>
        </p:spPr>
        <p:txBody>
          <a:bodyPr>
            <a:normAutofit fontScale="90000"/>
          </a:bodyPr>
          <a:lstStyle/>
          <a:p>
            <a:r>
              <a:rPr lang="fr-FR" dirty="0"/>
              <a:t>Comment insérer un graphique sur Excel ?</a:t>
            </a:r>
          </a:p>
        </p:txBody>
      </p:sp>
      <p:sp>
        <p:nvSpPr>
          <p:cNvPr id="3" name="Espace réservé du contenu 2">
            <a:extLst>
              <a:ext uri="{FF2B5EF4-FFF2-40B4-BE49-F238E27FC236}">
                <a16:creationId xmlns:a16="http://schemas.microsoft.com/office/drawing/2014/main" id="{0F7A4AA0-22A1-4D25-A25A-87699A8EDE32}"/>
              </a:ext>
            </a:extLst>
          </p:cNvPr>
          <p:cNvSpPr>
            <a:spLocks noGrp="1"/>
          </p:cNvSpPr>
          <p:nvPr>
            <p:ph idx="1"/>
          </p:nvPr>
        </p:nvSpPr>
        <p:spPr/>
        <p:txBody>
          <a:bodyPr>
            <a:normAutofit/>
          </a:bodyPr>
          <a:lstStyle/>
          <a:p>
            <a:r>
              <a:rPr lang="fr-FR" dirty="0"/>
              <a:t>Si Excel permet d'organiser facilement vos données, l'outil dispose aussi de fonctionnalités permettant de les présenter sous forme de graphiques en quelques étapes simples :</a:t>
            </a:r>
          </a:p>
          <a:p>
            <a:pPr marL="385763" indent="-385763">
              <a:buFont typeface="+mj-lt"/>
              <a:buAutoNum type="arabicPeriod"/>
            </a:pPr>
            <a:r>
              <a:rPr lang="fr-FR" dirty="0"/>
              <a:t>Sélectionner une plage de données à étudier, titres de colonnes/lignes compris.</a:t>
            </a:r>
          </a:p>
          <a:p>
            <a:pPr marL="385763" indent="-385763">
              <a:buFont typeface="+mj-lt"/>
              <a:buAutoNum type="arabicPeriod"/>
            </a:pPr>
            <a:r>
              <a:rPr lang="fr-FR" dirty="0"/>
              <a:t>Ouvrir l'onglet Insertion.</a:t>
            </a:r>
          </a:p>
          <a:p>
            <a:pPr marL="385763" indent="-385763">
              <a:buFont typeface="+mj-lt"/>
              <a:buAutoNum type="arabicPeriod"/>
            </a:pPr>
            <a:r>
              <a:rPr lang="fr-FR" dirty="0"/>
              <a:t>Choisir l'un des formats prédéterminés de graphiques pour un graphique classique.</a:t>
            </a:r>
          </a:p>
          <a:p>
            <a:pPr marL="385763" indent="-385763">
              <a:buFont typeface="+mj-lt"/>
              <a:buAutoNum type="arabicPeriod"/>
            </a:pPr>
            <a:r>
              <a:rPr lang="fr-FR" dirty="0">
                <a:solidFill>
                  <a:schemeClr val="accent2">
                    <a:lumMod val="75000"/>
                  </a:schemeClr>
                </a:solidFill>
              </a:rPr>
              <a:t>Préférer Graphique croisé dynamique pour </a:t>
            </a:r>
            <a:r>
              <a:rPr lang="fr-FR" dirty="0">
                <a:solidFill>
                  <a:schemeClr val="accent2">
                    <a:lumMod val="75000"/>
                  </a:schemeClr>
                </a:solidFill>
                <a:effectLst>
                  <a:outerShdw blurRad="38100" dist="38100" dir="2700000" algn="tl">
                    <a:srgbClr val="000000">
                      <a:alpha val="43137"/>
                    </a:srgbClr>
                  </a:outerShdw>
                </a:effectLst>
              </a:rPr>
              <a:t>un ajustement en temps réel avec TCD.</a:t>
            </a:r>
          </a:p>
          <a:p>
            <a:endParaRPr lang="fr-FR" dirty="0"/>
          </a:p>
        </p:txBody>
      </p:sp>
    </p:spTree>
    <p:extLst>
      <p:ext uri="{BB962C8B-B14F-4D97-AF65-F5344CB8AC3E}">
        <p14:creationId xmlns:p14="http://schemas.microsoft.com/office/powerpoint/2010/main" val="354786361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Préparer votre tableau pour l’impression</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168</a:t>
            </a:fld>
            <a:endParaRPr lang="fr-FR"/>
          </a:p>
        </p:txBody>
      </p:sp>
    </p:spTree>
    <p:extLst>
      <p:ext uri="{BB962C8B-B14F-4D97-AF65-F5344CB8AC3E}">
        <p14:creationId xmlns:p14="http://schemas.microsoft.com/office/powerpoint/2010/main" val="325701446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Préparer votre tableau pour l’impression 1/2</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a:xfrm>
            <a:off x="395536" y="1196752"/>
            <a:ext cx="4392488" cy="4823048"/>
          </a:xfrm>
        </p:spPr>
        <p:txBody>
          <a:bodyPr/>
          <a:lstStyle/>
          <a:p>
            <a:r>
              <a:rPr lang="fr-FR" dirty="0"/>
              <a:t>Définir la zone d’impression:</a:t>
            </a:r>
          </a:p>
          <a:p>
            <a:pPr lvl="1"/>
            <a:r>
              <a:rPr lang="fr-FR" dirty="0"/>
              <a:t>Sélectionner la zone de votre feuille de calcul à imprimer, Tableau + graphique par exemple;</a:t>
            </a:r>
          </a:p>
          <a:p>
            <a:pPr lvl="2"/>
            <a:r>
              <a:rPr lang="fr-FR" dirty="0"/>
              <a:t>Vous pouvez réduire le zoom (CTRL + Molette de la souris) </a:t>
            </a:r>
          </a:p>
          <a:p>
            <a:pPr lvl="1"/>
            <a:r>
              <a:rPr lang="fr-FR" dirty="0"/>
              <a:t>Menu Mise en page, Zone d’impression, Définir.</a:t>
            </a:r>
          </a:p>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169</a:t>
            </a:fld>
            <a:endParaRPr lang="fr-FR"/>
          </a:p>
        </p:txBody>
      </p:sp>
      <p:pic>
        <p:nvPicPr>
          <p:cNvPr id="6" name="Image 5"/>
          <p:cNvPicPr>
            <a:picLocks noChangeAspect="1"/>
          </p:cNvPicPr>
          <p:nvPr/>
        </p:nvPicPr>
        <p:blipFill>
          <a:blip r:embed="rId2"/>
          <a:stretch>
            <a:fillRect/>
          </a:stretch>
        </p:blipFill>
        <p:spPr>
          <a:xfrm>
            <a:off x="4864451" y="1126327"/>
            <a:ext cx="1917891" cy="1509001"/>
          </a:xfrm>
          <a:prstGeom prst="rect">
            <a:avLst/>
          </a:prstGeom>
        </p:spPr>
      </p:pic>
      <p:pic>
        <p:nvPicPr>
          <p:cNvPr id="1026" name="Picture 2" descr="https://qph.fs.quoracdn.net/main-qimg-047ff007e0cc369ddc176b25c084c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069" y="1340768"/>
            <a:ext cx="1598577" cy="1080120"/>
          </a:xfrm>
          <a:prstGeom prst="rect">
            <a:avLst/>
          </a:prstGeom>
          <a:noFill/>
          <a:extLst>
            <a:ext uri="{909E8E84-426E-40DD-AFC4-6F175D3DCCD1}">
              <a14:hiddenFill xmlns:a14="http://schemas.microsoft.com/office/drawing/2010/main">
                <a:solidFill>
                  <a:srgbClr val="FFFFFF"/>
                </a:solidFill>
              </a14:hiddenFill>
            </a:ext>
          </a:extLst>
        </p:spPr>
      </p:pic>
      <p:pic>
        <p:nvPicPr>
          <p:cNvPr id="8" name="Espace réservé du contenu 5"/>
          <p:cNvPicPr>
            <a:picLocks noChangeAspect="1"/>
          </p:cNvPicPr>
          <p:nvPr/>
        </p:nvPicPr>
        <p:blipFill>
          <a:blip r:embed="rId4"/>
          <a:stretch>
            <a:fillRect/>
          </a:stretch>
        </p:blipFill>
        <p:spPr>
          <a:xfrm>
            <a:off x="4499992" y="2805173"/>
            <a:ext cx="4365654" cy="3705094"/>
          </a:xfrm>
          <a:prstGeom prst="rect">
            <a:avLst/>
          </a:prstGeom>
        </p:spPr>
      </p:pic>
    </p:spTree>
    <p:extLst>
      <p:ext uri="{BB962C8B-B14F-4D97-AF65-F5344CB8AC3E}">
        <p14:creationId xmlns:p14="http://schemas.microsoft.com/office/powerpoint/2010/main" val="29931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Classeur, Feuille, Cellule, Plage, Adresse et Contenu</a:t>
            </a:r>
            <a:br>
              <a:rPr lang="fr-FR" sz="2800" dirty="0"/>
            </a:br>
            <a:endParaRPr lang="fr-FR" sz="2800" dirty="0"/>
          </a:p>
        </p:txBody>
      </p:sp>
      <p:sp>
        <p:nvSpPr>
          <p:cNvPr id="4" name="Espace réservé du contenu 3"/>
          <p:cNvSpPr>
            <a:spLocks noGrp="1"/>
          </p:cNvSpPr>
          <p:nvPr>
            <p:ph sz="quarter" idx="1"/>
          </p:nvPr>
        </p:nvSpPr>
        <p:spPr>
          <a:xfrm>
            <a:off x="295420" y="1181561"/>
            <a:ext cx="8381036" cy="5184576"/>
          </a:xfrm>
        </p:spPr>
        <p:txBody>
          <a:bodyPr>
            <a:normAutofit/>
          </a:bodyPr>
          <a:lstStyle/>
          <a:p>
            <a:r>
              <a:rPr lang="fr-FR" sz="2800" dirty="0"/>
              <a:t>Classeur Excel = fichier dont l’extension est </a:t>
            </a:r>
            <a:r>
              <a:rPr lang="fr-FR" sz="2800" i="1" dirty="0"/>
              <a:t>.</a:t>
            </a:r>
            <a:r>
              <a:rPr lang="fr-FR" sz="2800" i="1" dirty="0" err="1"/>
              <a:t>xlsx</a:t>
            </a:r>
            <a:endParaRPr lang="fr-FR" sz="2800" i="1" dirty="0"/>
          </a:p>
          <a:p>
            <a:r>
              <a:rPr lang="fr-FR" sz="2800" i="1" dirty="0">
                <a:solidFill>
                  <a:srgbClr val="C00000"/>
                </a:solidFill>
              </a:rPr>
              <a:t>Classeur</a:t>
            </a:r>
            <a:r>
              <a:rPr lang="fr-FR" sz="2800" i="1" dirty="0"/>
              <a:t>: </a:t>
            </a:r>
          </a:p>
          <a:p>
            <a:pPr lvl="1"/>
            <a:r>
              <a:rPr lang="fr-FR" i="1" dirty="0">
                <a:solidFill>
                  <a:srgbClr val="C00000"/>
                </a:solidFill>
              </a:rPr>
              <a:t>Feuilles</a:t>
            </a:r>
          </a:p>
          <a:p>
            <a:pPr lvl="2"/>
            <a:r>
              <a:rPr lang="fr-FR" i="1" dirty="0">
                <a:solidFill>
                  <a:srgbClr val="C00000"/>
                </a:solidFill>
              </a:rPr>
              <a:t>Cellule</a:t>
            </a:r>
          </a:p>
          <a:p>
            <a:pPr lvl="3"/>
            <a:r>
              <a:rPr lang="fr-FR" b="1" i="1" dirty="0">
                <a:solidFill>
                  <a:srgbClr val="7030A0"/>
                </a:solidFill>
              </a:rPr>
              <a:t>Contenu: </a:t>
            </a:r>
            <a:r>
              <a:rPr lang="fr-FR" i="1" dirty="0"/>
              <a:t>texte, Nombre ou Formule(=)</a:t>
            </a:r>
          </a:p>
          <a:p>
            <a:pPr lvl="4"/>
            <a:r>
              <a:rPr lang="fr-FR" i="1" dirty="0"/>
              <a:t>Exemple: Nom, 120 , =A2+3</a:t>
            </a:r>
          </a:p>
          <a:p>
            <a:pPr lvl="3"/>
            <a:r>
              <a:rPr lang="fr-FR" b="1" i="1" dirty="0">
                <a:solidFill>
                  <a:srgbClr val="7030A0"/>
                </a:solidFill>
              </a:rPr>
              <a:t>Adresse: </a:t>
            </a:r>
            <a:r>
              <a:rPr lang="fr-FR" i="1" dirty="0" err="1"/>
              <a:t>NuméroDeLaColonneNuméroDeLaLigne</a:t>
            </a:r>
            <a:endParaRPr lang="fr-FR" i="1" dirty="0"/>
          </a:p>
          <a:p>
            <a:pPr lvl="4"/>
            <a:r>
              <a:rPr lang="fr-FR" i="1" dirty="0"/>
              <a:t>Exemple: B3</a:t>
            </a:r>
          </a:p>
          <a:p>
            <a:pPr lvl="2"/>
            <a:r>
              <a:rPr lang="fr-FR" i="1" dirty="0">
                <a:solidFill>
                  <a:srgbClr val="C00000"/>
                </a:solidFill>
              </a:rPr>
              <a:t>Plage</a:t>
            </a:r>
          </a:p>
          <a:p>
            <a:pPr lvl="3"/>
            <a:r>
              <a:rPr lang="fr-FR" b="1" i="1" dirty="0">
                <a:solidFill>
                  <a:srgbClr val="7030A0"/>
                </a:solidFill>
              </a:rPr>
              <a:t>Contenu: </a:t>
            </a:r>
            <a:r>
              <a:rPr lang="fr-FR" i="1" dirty="0"/>
              <a:t>texte, Nombre ou Formule(=)</a:t>
            </a:r>
          </a:p>
          <a:p>
            <a:pPr lvl="3"/>
            <a:r>
              <a:rPr lang="fr-FR" b="1" i="1" dirty="0">
                <a:solidFill>
                  <a:srgbClr val="7030A0"/>
                </a:solidFill>
              </a:rPr>
              <a:t>Adresse: </a:t>
            </a:r>
            <a:r>
              <a:rPr lang="fr-FR" i="1" dirty="0" err="1"/>
              <a:t>NuméroDeLaColonneNuméroDeLaLigne</a:t>
            </a:r>
            <a:endParaRPr lang="fr-FR" i="1" dirty="0"/>
          </a:p>
          <a:p>
            <a:pPr lvl="4"/>
            <a:r>
              <a:rPr lang="fr-FR" i="1" dirty="0"/>
              <a:t>Exemple: (</a:t>
            </a:r>
            <a:r>
              <a:rPr lang="fr-FR" dirty="0"/>
              <a:t>B3:D7)</a:t>
            </a:r>
          </a:p>
          <a:p>
            <a:pPr lvl="4"/>
            <a:endParaRPr lang="fr-FR" sz="2400" i="1" dirty="0"/>
          </a:p>
          <a:p>
            <a:pPr lvl="3"/>
            <a:endParaRPr lang="fr-FR" sz="2400" dirty="0"/>
          </a:p>
        </p:txBody>
      </p:sp>
      <p:sp>
        <p:nvSpPr>
          <p:cNvPr id="5" name="Espace réservé de la date 4"/>
          <p:cNvSpPr>
            <a:spLocks noGrp="1"/>
          </p:cNvSpPr>
          <p:nvPr>
            <p:ph type="dt" sz="half" idx="10"/>
          </p:nvPr>
        </p:nvSpPr>
        <p:spPr/>
        <p:txBody>
          <a:bodyPr/>
          <a:lstStyle/>
          <a:p>
            <a:fld id="{9441D7D7-5C73-475E-B863-D6EF990FB4E4}"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17</a:t>
            </a:fld>
            <a:endParaRPr lang="fr-FR"/>
          </a:p>
        </p:txBody>
      </p:sp>
    </p:spTree>
    <p:extLst>
      <p:ext uri="{BB962C8B-B14F-4D97-AF65-F5344CB8AC3E}">
        <p14:creationId xmlns:p14="http://schemas.microsoft.com/office/powerpoint/2010/main" val="21574530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Impression et création d’un </a:t>
            </a:r>
            <a:r>
              <a:rPr lang="fr-FR" dirty="0" err="1"/>
              <a:t>pdf</a:t>
            </a:r>
            <a:r>
              <a:rPr lang="fr-FR" dirty="0"/>
              <a:t> 2/2</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170</a:t>
            </a:fld>
            <a:endParaRPr lang="fr-FR"/>
          </a:p>
        </p:txBody>
      </p:sp>
      <p:sp>
        <p:nvSpPr>
          <p:cNvPr id="4" name="Espace réservé du contenu 3"/>
          <p:cNvSpPr>
            <a:spLocks noGrp="1"/>
          </p:cNvSpPr>
          <p:nvPr>
            <p:ph sz="quarter" idx="1"/>
          </p:nvPr>
        </p:nvSpPr>
        <p:spPr>
          <a:xfrm>
            <a:off x="395536" y="1196752"/>
            <a:ext cx="4248472" cy="4823048"/>
          </a:xfrm>
        </p:spPr>
        <p:txBody>
          <a:bodyPr>
            <a:normAutofit/>
          </a:bodyPr>
          <a:lstStyle/>
          <a:p>
            <a:r>
              <a:rPr lang="fr-FR" sz="2400" dirty="0"/>
              <a:t>Pour créer un </a:t>
            </a:r>
            <a:r>
              <a:rPr lang="fr-FR" sz="2400" dirty="0" err="1"/>
              <a:t>pdf</a:t>
            </a:r>
            <a:r>
              <a:rPr lang="fr-FR" sz="2400" dirty="0"/>
              <a:t>, vous avez 2 solutions minimum:</a:t>
            </a:r>
          </a:p>
          <a:p>
            <a:pPr lvl="1"/>
            <a:r>
              <a:rPr lang="fr-FR" sz="2000" dirty="0"/>
              <a:t>Solution 1: Fichier, enregistrer sous et choisir type: </a:t>
            </a:r>
            <a:r>
              <a:rPr lang="fr-FR" sz="2000" dirty="0" err="1"/>
              <a:t>pdf</a:t>
            </a:r>
            <a:r>
              <a:rPr lang="fr-FR" sz="2000" dirty="0"/>
              <a:t>.</a:t>
            </a:r>
          </a:p>
          <a:p>
            <a:pPr lvl="1"/>
            <a:r>
              <a:rPr lang="fr-FR" sz="2000" dirty="0"/>
              <a:t>Solution 2: Fichier imprimer et choisir une imprimante virtuelle comme </a:t>
            </a:r>
            <a:r>
              <a:rPr lang="fr-FR" sz="2000" dirty="0" err="1"/>
              <a:t>pdf</a:t>
            </a:r>
            <a:r>
              <a:rPr lang="fr-FR" sz="2000" dirty="0"/>
              <a:t> </a:t>
            </a:r>
            <a:r>
              <a:rPr lang="fr-FR" sz="2000" dirty="0" err="1"/>
              <a:t>creator</a:t>
            </a:r>
            <a:r>
              <a:rPr lang="fr-FR" sz="2000" dirty="0"/>
              <a:t>, installée au préalable. </a:t>
            </a:r>
          </a:p>
          <a:p>
            <a:pPr lvl="1"/>
            <a:endParaRPr lang="fr-FR" sz="2000" dirty="0"/>
          </a:p>
          <a:p>
            <a:pPr lvl="1"/>
            <a:r>
              <a:rPr lang="fr-FR" sz="2000" dirty="0"/>
              <a:t>La solution 1 est pour tous les logiciels office</a:t>
            </a:r>
          </a:p>
          <a:p>
            <a:pPr lvl="1"/>
            <a:r>
              <a:rPr lang="fr-FR" sz="2000" dirty="0"/>
              <a:t>La solution 2 est  pour tous les logiciels installés sur votre poste de travail.</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3060576"/>
            <a:ext cx="3923928" cy="355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908720"/>
            <a:ext cx="2551449" cy="198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19571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Préparer votre tableau pour l’impression 2/3</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171</a:t>
            </a:fld>
            <a:endParaRPr lang="fr-FR"/>
          </a:p>
        </p:txBody>
      </p:sp>
      <p:pic>
        <p:nvPicPr>
          <p:cNvPr id="6" name="Espace réservé du contenu 5"/>
          <p:cNvPicPr>
            <a:picLocks noChangeAspect="1"/>
          </p:cNvPicPr>
          <p:nvPr/>
        </p:nvPicPr>
        <p:blipFill>
          <a:blip r:embed="rId2"/>
          <a:stretch>
            <a:fillRect/>
          </a:stretch>
        </p:blipFill>
        <p:spPr>
          <a:xfrm>
            <a:off x="1835696" y="1624540"/>
            <a:ext cx="5632801" cy="4780512"/>
          </a:xfrm>
          <a:prstGeom prst="rect">
            <a:avLst/>
          </a:prstGeom>
        </p:spPr>
      </p:pic>
    </p:spTree>
    <p:extLst>
      <p:ext uri="{BB962C8B-B14F-4D97-AF65-F5344CB8AC3E}">
        <p14:creationId xmlns:p14="http://schemas.microsoft.com/office/powerpoint/2010/main" val="36305304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568700-0D77-4B4D-AE17-4AB5105B2216}"/>
              </a:ext>
            </a:extLst>
          </p:cNvPr>
          <p:cNvSpPr>
            <a:spLocks noGrp="1"/>
          </p:cNvSpPr>
          <p:nvPr>
            <p:ph type="title"/>
          </p:nvPr>
        </p:nvSpPr>
        <p:spPr/>
        <p:txBody>
          <a:bodyPr>
            <a:normAutofit fontScale="90000"/>
          </a:bodyPr>
          <a:lstStyle/>
          <a:p>
            <a:r>
              <a:rPr lang="fr-FR" dirty="0"/>
              <a:t>Protéger une Feuille de Calcul </a:t>
            </a:r>
          </a:p>
        </p:txBody>
      </p:sp>
      <p:sp>
        <p:nvSpPr>
          <p:cNvPr id="3" name="Espace réservé de la date 2">
            <a:extLst>
              <a:ext uri="{FF2B5EF4-FFF2-40B4-BE49-F238E27FC236}">
                <a16:creationId xmlns:a16="http://schemas.microsoft.com/office/drawing/2014/main" id="{EEA4A9CB-3E33-4526-B091-3D705D495A8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FAA869D3-416C-46AF-80D6-E76FA30C4CB3}"/>
              </a:ext>
            </a:extLst>
          </p:cNvPr>
          <p:cNvSpPr>
            <a:spLocks noGrp="1"/>
          </p:cNvSpPr>
          <p:nvPr>
            <p:ph sz="quarter" idx="1"/>
          </p:nvPr>
        </p:nvSpPr>
        <p:spPr>
          <a:xfrm>
            <a:off x="395535" y="1196752"/>
            <a:ext cx="5110851" cy="5256584"/>
          </a:xfrm>
        </p:spPr>
        <p:txBody>
          <a:bodyPr>
            <a:normAutofit lnSpcReduction="10000"/>
          </a:bodyPr>
          <a:lstStyle/>
          <a:p>
            <a:r>
              <a:rPr lang="fr-FR" sz="1900" b="1" dirty="0"/>
              <a:t>Marquer comme final </a:t>
            </a:r>
            <a:r>
              <a:rPr lang="fr-FR" sz="1100" dirty="0"/>
              <a:t>Permet de rendre le document accessible en lecture seule.  la saisie, les commandes de modification et les marques de révision sont désactivées et la feuille de calcul peut uniquement être lue. La commande Marquer comme final vous permet d’indiquer que la version de la feuille de calcul que vous partagez est finale. Elle empêche également les réviseurs ou les lecteurs de modifier la feuille de calcul par inadvertance. </a:t>
            </a:r>
          </a:p>
          <a:p>
            <a:r>
              <a:rPr lang="fr-FR" sz="1900" b="1" dirty="0"/>
              <a:t>Chiffrer avec mot de passe </a:t>
            </a:r>
            <a:r>
              <a:rPr lang="fr-FR" sz="1100" dirty="0"/>
              <a:t>Permet de définir un mot de passe pour le document. </a:t>
            </a:r>
          </a:p>
          <a:p>
            <a:pPr marL="320040" lvl="1" indent="0">
              <a:buNone/>
            </a:pPr>
            <a:r>
              <a:rPr lang="fr-FR" sz="900" dirty="0"/>
              <a:t>Lorsque vous sélectionnez Chiffrer avec mot de passe, la boîte de dialogue Chiffrer un document s’affiche. Dans la zone Mot de passe, tapez un mot de passe. Important Microsoft ne peut pas récupérer les mots de passe perdus ou oubliés. Par conséquent, conservez une liste de vos mots de passe et des noms de fichiers correspondants dans un endroit sûr. </a:t>
            </a:r>
          </a:p>
          <a:p>
            <a:r>
              <a:rPr lang="fr-FR" sz="1900" b="1" dirty="0"/>
              <a:t>Protéger la feuille active </a:t>
            </a:r>
            <a:r>
              <a:rPr lang="fr-FR" sz="1100" dirty="0"/>
              <a:t>Permet de protéger la feuille de calcul et les cellules verrouillées. </a:t>
            </a:r>
          </a:p>
          <a:p>
            <a:r>
              <a:rPr lang="fr-FR" sz="1100" dirty="0"/>
              <a:t>À l’aide de la fonctionnalité Protéger la feuille active, vous pouvez sélectionner une protection par mot de passe et autoriser (ou empêcher) d’autres utilisateurs de sélectionner, de mettre en forme, d’insérer, de supprimer, de trier ou de modifier des zones de la feuille de calcul. </a:t>
            </a:r>
          </a:p>
          <a:p>
            <a:r>
              <a:rPr lang="fr-FR" sz="1900" b="1" dirty="0"/>
              <a:t> Protéger la structure du classeur </a:t>
            </a:r>
            <a:r>
              <a:rPr lang="fr-FR" sz="1100" dirty="0"/>
              <a:t>Permet de protéger la structure de la feuille de calcul. </a:t>
            </a:r>
          </a:p>
          <a:p>
            <a:r>
              <a:rPr lang="fr-FR" sz="1100" dirty="0"/>
              <a:t>À l’aide de la fonctionnalité Protéger la structure du classeur, vous pouvez sélectionner une protection par mot de passe et des options pour empêcher les utilisateurs de modifier, de déplacer et de supprimer des données importantes. </a:t>
            </a:r>
          </a:p>
          <a:p>
            <a:r>
              <a:rPr lang="fr-FR" sz="1900" b="1" dirty="0"/>
              <a:t>Restreindre l’autorisation par les personnes </a:t>
            </a:r>
            <a:r>
              <a:rPr lang="fr-FR" sz="1100" dirty="0"/>
              <a:t>Permet d’installer Windows </a:t>
            </a:r>
            <a:r>
              <a:rPr lang="fr-FR" sz="1100" dirty="0" err="1"/>
              <a:t>Rights</a:t>
            </a:r>
            <a:r>
              <a:rPr lang="fr-FR" sz="1100" dirty="0"/>
              <a:t> Management pour restreindre les autorisations</a:t>
            </a:r>
          </a:p>
          <a:p>
            <a:r>
              <a:rPr lang="fr-FR" sz="1100" dirty="0"/>
              <a:t>Capture image: </a:t>
            </a:r>
            <a:r>
              <a:rPr lang="fr-FR" sz="1100" dirty="0" err="1"/>
              <a:t>excel</a:t>
            </a:r>
            <a:r>
              <a:rPr lang="fr-FR" sz="1100" dirty="0"/>
              <a:t> 365 et 2019</a:t>
            </a:r>
          </a:p>
        </p:txBody>
      </p:sp>
      <p:sp>
        <p:nvSpPr>
          <p:cNvPr id="5" name="Espace réservé du numéro de diapositive 4">
            <a:extLst>
              <a:ext uri="{FF2B5EF4-FFF2-40B4-BE49-F238E27FC236}">
                <a16:creationId xmlns:a16="http://schemas.microsoft.com/office/drawing/2014/main" id="{3D2C2669-35A5-4C69-89C0-CD59AB2D9DC9}"/>
              </a:ext>
            </a:extLst>
          </p:cNvPr>
          <p:cNvSpPr>
            <a:spLocks noGrp="1"/>
          </p:cNvSpPr>
          <p:nvPr>
            <p:ph type="sldNum" sz="quarter" idx="12"/>
          </p:nvPr>
        </p:nvSpPr>
        <p:spPr/>
        <p:txBody>
          <a:bodyPr/>
          <a:lstStyle/>
          <a:p>
            <a:fld id="{10A07726-B9A2-482C-A292-2DEB698D74B6}" type="slidenum">
              <a:rPr lang="fr-FR" smtClean="0"/>
              <a:t>172</a:t>
            </a:fld>
            <a:endParaRPr lang="fr-FR"/>
          </a:p>
        </p:txBody>
      </p:sp>
      <p:pic>
        <p:nvPicPr>
          <p:cNvPr id="6" name="Image 5">
            <a:extLst>
              <a:ext uri="{FF2B5EF4-FFF2-40B4-BE49-F238E27FC236}">
                <a16:creationId xmlns:a16="http://schemas.microsoft.com/office/drawing/2014/main" id="{21661F77-3C71-4D36-B316-65D671C053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6994" y="1268947"/>
            <a:ext cx="3392506" cy="50386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547858F-7AE7-400E-A623-E0ED09C67658}"/>
              </a:ext>
            </a:extLst>
          </p:cNvPr>
          <p:cNvPicPr>
            <a:picLocks noChangeAspect="1"/>
          </p:cNvPicPr>
          <p:nvPr/>
        </p:nvPicPr>
        <p:blipFill rotWithShape="1">
          <a:blip r:embed="rId3"/>
          <a:srcRect r="44005"/>
          <a:stretch/>
        </p:blipFill>
        <p:spPr>
          <a:xfrm>
            <a:off x="5506387" y="2632036"/>
            <a:ext cx="3326763" cy="3920228"/>
          </a:xfrm>
          <a:prstGeom prst="rect">
            <a:avLst/>
          </a:prstGeom>
        </p:spPr>
      </p:pic>
    </p:spTree>
    <p:extLst>
      <p:ext uri="{BB962C8B-B14F-4D97-AF65-F5344CB8AC3E}">
        <p14:creationId xmlns:p14="http://schemas.microsoft.com/office/powerpoint/2010/main" val="1838374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6205FB-0F1D-4DDF-914D-ED0B573044F6}"/>
              </a:ext>
            </a:extLst>
          </p:cNvPr>
          <p:cNvSpPr>
            <a:spLocks noGrp="1"/>
          </p:cNvSpPr>
          <p:nvPr>
            <p:ph type="title"/>
          </p:nvPr>
        </p:nvSpPr>
        <p:spPr/>
        <p:txBody>
          <a:bodyPr/>
          <a:lstStyle/>
          <a:p>
            <a:r>
              <a:rPr lang="fr-FR" dirty="0"/>
              <a:t>Raccourci Claviers</a:t>
            </a:r>
          </a:p>
        </p:txBody>
      </p:sp>
      <p:sp>
        <p:nvSpPr>
          <p:cNvPr id="3" name="Espace réservé du texte 2">
            <a:extLst>
              <a:ext uri="{FF2B5EF4-FFF2-40B4-BE49-F238E27FC236}">
                <a16:creationId xmlns:a16="http://schemas.microsoft.com/office/drawing/2014/main" id="{9342270A-30DF-4F04-9049-96BCB627307F}"/>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24D169BA-106A-4D4F-99D8-232823C5CF89}"/>
              </a:ext>
            </a:extLst>
          </p:cNvPr>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a:extLst>
              <a:ext uri="{FF2B5EF4-FFF2-40B4-BE49-F238E27FC236}">
                <a16:creationId xmlns:a16="http://schemas.microsoft.com/office/drawing/2014/main" id="{64E940B2-71CC-40E6-A248-8D27DF01EFD6}"/>
              </a:ext>
            </a:extLst>
          </p:cNvPr>
          <p:cNvSpPr>
            <a:spLocks noGrp="1"/>
          </p:cNvSpPr>
          <p:nvPr>
            <p:ph type="sldNum" sz="quarter" idx="12"/>
          </p:nvPr>
        </p:nvSpPr>
        <p:spPr/>
        <p:txBody>
          <a:bodyPr/>
          <a:lstStyle/>
          <a:p>
            <a:fld id="{10A07726-B9A2-482C-A292-2DEB698D74B6}" type="slidenum">
              <a:rPr lang="fr-FR" smtClean="0"/>
              <a:t>173</a:t>
            </a:fld>
            <a:endParaRPr lang="fr-FR"/>
          </a:p>
        </p:txBody>
      </p:sp>
    </p:spTree>
    <p:extLst>
      <p:ext uri="{BB962C8B-B14F-4D97-AF65-F5344CB8AC3E}">
        <p14:creationId xmlns:p14="http://schemas.microsoft.com/office/powerpoint/2010/main" val="12158576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3327A-FEEB-4BFE-B772-E1DE42B862D2}"/>
              </a:ext>
            </a:extLst>
          </p:cNvPr>
          <p:cNvSpPr>
            <a:spLocks noGrp="1"/>
          </p:cNvSpPr>
          <p:nvPr>
            <p:ph type="title"/>
          </p:nvPr>
        </p:nvSpPr>
        <p:spPr>
          <a:xfrm>
            <a:off x="395536" y="274638"/>
            <a:ext cx="8568952" cy="634082"/>
          </a:xfrm>
        </p:spPr>
        <p:txBody>
          <a:bodyPr>
            <a:normAutofit fontScale="90000"/>
          </a:bodyPr>
          <a:lstStyle/>
          <a:p>
            <a:r>
              <a:rPr lang="fr-FR" dirty="0"/>
              <a:t>Raccourcis clavier les plus pratiques d’Excel</a:t>
            </a:r>
          </a:p>
        </p:txBody>
      </p:sp>
      <p:sp>
        <p:nvSpPr>
          <p:cNvPr id="3" name="Espace réservé du contenu 2">
            <a:extLst>
              <a:ext uri="{FF2B5EF4-FFF2-40B4-BE49-F238E27FC236}">
                <a16:creationId xmlns:a16="http://schemas.microsoft.com/office/drawing/2014/main" id="{A9DD46E7-916B-4D5B-997A-2C1DFE3B85AA}"/>
              </a:ext>
            </a:extLst>
          </p:cNvPr>
          <p:cNvSpPr>
            <a:spLocks noGrp="1"/>
          </p:cNvSpPr>
          <p:nvPr>
            <p:ph sz="quarter" idx="1"/>
          </p:nvPr>
        </p:nvSpPr>
        <p:spPr/>
        <p:txBody>
          <a:bodyPr>
            <a:normAutofit fontScale="77500" lnSpcReduction="20000"/>
          </a:bodyPr>
          <a:lstStyle/>
          <a:p>
            <a:r>
              <a:rPr lang="fr-FR" b="1" dirty="0">
                <a:solidFill>
                  <a:srgbClr val="0070C0"/>
                </a:solidFill>
                <a:effectLst>
                  <a:outerShdw blurRad="38100" dist="38100" dir="2700000" algn="tl">
                    <a:srgbClr val="000000">
                      <a:alpha val="43137"/>
                    </a:srgbClr>
                  </a:outerShdw>
                </a:effectLst>
              </a:rPr>
              <a:t>Alt + L </a:t>
            </a:r>
            <a:r>
              <a:rPr lang="fr-FR" dirty="0"/>
              <a:t>: Accueil.</a:t>
            </a:r>
          </a:p>
          <a:p>
            <a:r>
              <a:rPr lang="fr-FR" b="1" dirty="0">
                <a:solidFill>
                  <a:srgbClr val="0070C0"/>
                </a:solidFill>
                <a:effectLst>
                  <a:outerShdw blurRad="38100" dist="38100" dir="2700000" algn="tl">
                    <a:srgbClr val="000000">
                      <a:alpha val="43137"/>
                    </a:srgbClr>
                  </a:outerShdw>
                </a:effectLst>
              </a:rPr>
              <a:t>Alt + N </a:t>
            </a:r>
            <a:r>
              <a:rPr lang="fr-FR" dirty="0"/>
              <a:t>: Insertion.</a:t>
            </a:r>
          </a:p>
          <a:p>
            <a:r>
              <a:rPr lang="fr-FR" b="1" dirty="0">
                <a:solidFill>
                  <a:srgbClr val="0070C0"/>
                </a:solidFill>
                <a:effectLst>
                  <a:outerShdw blurRad="38100" dist="38100" dir="2700000" algn="tl">
                    <a:srgbClr val="000000">
                      <a:alpha val="43137"/>
                    </a:srgbClr>
                  </a:outerShdw>
                </a:effectLst>
              </a:rPr>
              <a:t>Alt + P </a:t>
            </a:r>
            <a:r>
              <a:rPr lang="fr-FR" dirty="0"/>
              <a:t>: Mise en page.</a:t>
            </a:r>
          </a:p>
          <a:p>
            <a:r>
              <a:rPr lang="fr-FR" b="1" dirty="0">
                <a:solidFill>
                  <a:srgbClr val="0070C0"/>
                </a:solidFill>
                <a:effectLst>
                  <a:outerShdw blurRad="38100" dist="38100" dir="2700000" algn="tl">
                    <a:srgbClr val="000000">
                      <a:alpha val="43137"/>
                    </a:srgbClr>
                  </a:outerShdw>
                </a:effectLst>
              </a:rPr>
              <a:t>Alt + é </a:t>
            </a:r>
            <a:r>
              <a:rPr lang="fr-FR" dirty="0"/>
              <a:t>: Données.</a:t>
            </a:r>
          </a:p>
          <a:p>
            <a:r>
              <a:rPr lang="fr-FR" b="1" dirty="0">
                <a:solidFill>
                  <a:srgbClr val="0070C0"/>
                </a:solidFill>
                <a:effectLst>
                  <a:outerShdw blurRad="38100" dist="38100" dir="2700000" algn="tl">
                    <a:srgbClr val="000000">
                      <a:alpha val="43137"/>
                    </a:srgbClr>
                  </a:outerShdw>
                </a:effectLst>
              </a:rPr>
              <a:t>Alt + W </a:t>
            </a:r>
            <a:r>
              <a:rPr lang="fr-FR" dirty="0"/>
              <a:t>: Affichage.</a:t>
            </a:r>
          </a:p>
          <a:p>
            <a:r>
              <a:rPr lang="fr-FR" b="1" dirty="0">
                <a:solidFill>
                  <a:srgbClr val="0070C0"/>
                </a:solidFill>
                <a:effectLst>
                  <a:outerShdw blurRad="38100" dist="38100" dir="2700000" algn="tl">
                    <a:srgbClr val="000000">
                      <a:alpha val="43137"/>
                    </a:srgbClr>
                  </a:outerShdw>
                </a:effectLst>
              </a:rPr>
              <a:t>Alt + M </a:t>
            </a:r>
            <a:r>
              <a:rPr lang="fr-FR" dirty="0"/>
              <a:t>: Formules.</a:t>
            </a:r>
          </a:p>
          <a:p>
            <a:r>
              <a:rPr lang="fr-FR" b="1" dirty="0">
                <a:solidFill>
                  <a:srgbClr val="0070C0"/>
                </a:solidFill>
                <a:effectLst>
                  <a:outerShdw blurRad="38100" dist="38100" dir="2700000" algn="tl">
                    <a:srgbClr val="000000">
                      <a:alpha val="43137"/>
                    </a:srgbClr>
                  </a:outerShdw>
                </a:effectLst>
              </a:rPr>
              <a:t>Ctrl + O </a:t>
            </a:r>
            <a:r>
              <a:rPr lang="fr-FR" dirty="0"/>
              <a:t>: Ouvrir un classeur.</a:t>
            </a:r>
          </a:p>
          <a:p>
            <a:r>
              <a:rPr lang="fr-FR" b="1" dirty="0">
                <a:solidFill>
                  <a:srgbClr val="0070C0"/>
                </a:solidFill>
                <a:effectLst>
                  <a:outerShdw blurRad="38100" dist="38100" dir="2700000" algn="tl">
                    <a:srgbClr val="000000">
                      <a:alpha val="43137"/>
                    </a:srgbClr>
                  </a:outerShdw>
                </a:effectLst>
              </a:rPr>
              <a:t>Ctrl + W </a:t>
            </a:r>
            <a:r>
              <a:rPr lang="fr-FR" dirty="0"/>
              <a:t>: Fermer un classeur.</a:t>
            </a:r>
          </a:p>
          <a:p>
            <a:r>
              <a:rPr lang="fr-FR" b="1" dirty="0">
                <a:solidFill>
                  <a:srgbClr val="0070C0"/>
                </a:solidFill>
                <a:effectLst>
                  <a:outerShdw blurRad="38100" dist="38100" dir="2700000" algn="tl">
                    <a:srgbClr val="000000">
                      <a:alpha val="43137"/>
                    </a:srgbClr>
                  </a:outerShdw>
                </a:effectLst>
              </a:rPr>
              <a:t>Ctrl + S </a:t>
            </a:r>
            <a:r>
              <a:rPr lang="fr-FR" dirty="0"/>
              <a:t>: Enregistrer un classeur.</a:t>
            </a:r>
          </a:p>
          <a:p>
            <a:r>
              <a:rPr lang="fr-FR" b="1" dirty="0">
                <a:solidFill>
                  <a:srgbClr val="0070C0"/>
                </a:solidFill>
                <a:effectLst>
                  <a:outerShdw blurRad="38100" dist="38100" dir="2700000" algn="tl">
                    <a:srgbClr val="000000">
                      <a:alpha val="43137"/>
                    </a:srgbClr>
                  </a:outerShdw>
                </a:effectLst>
              </a:rPr>
              <a:t>Ctrl + 9 </a:t>
            </a:r>
            <a:r>
              <a:rPr lang="fr-FR" dirty="0"/>
              <a:t>: Masquer une sélection de lignes.</a:t>
            </a:r>
          </a:p>
          <a:p>
            <a:r>
              <a:rPr lang="fr-FR" b="1" dirty="0">
                <a:solidFill>
                  <a:srgbClr val="0070C0"/>
                </a:solidFill>
                <a:effectLst>
                  <a:outerShdw blurRad="38100" dist="38100" dir="2700000" algn="tl">
                    <a:srgbClr val="000000">
                      <a:alpha val="43137"/>
                    </a:srgbClr>
                  </a:outerShdw>
                </a:effectLst>
              </a:rPr>
              <a:t>Ctrl + 0 </a:t>
            </a:r>
            <a:r>
              <a:rPr lang="fr-FR" dirty="0"/>
              <a:t>: Masquer une sélection de colonnes.</a:t>
            </a:r>
          </a:p>
          <a:p>
            <a:r>
              <a:rPr lang="fr-FR" b="1" dirty="0">
                <a:solidFill>
                  <a:srgbClr val="0070C0"/>
                </a:solidFill>
                <a:effectLst>
                  <a:outerShdw blurRad="38100" dist="38100" dir="2700000" algn="tl">
                    <a:srgbClr val="000000">
                      <a:alpha val="43137"/>
                    </a:srgbClr>
                  </a:outerShdw>
                </a:effectLst>
              </a:rPr>
              <a:t>Maj + F10 </a:t>
            </a:r>
            <a:r>
              <a:rPr lang="fr-FR" dirty="0"/>
              <a:t>: Atteindre le menu du clic droit, dit « contextuel ».</a:t>
            </a:r>
          </a:p>
          <a:p>
            <a:r>
              <a:rPr lang="fr-FR" b="1" dirty="0">
                <a:solidFill>
                  <a:srgbClr val="0070C0"/>
                </a:solidFill>
                <a:effectLst>
                  <a:outerShdw blurRad="38100" dist="38100" dir="2700000" algn="tl">
                    <a:srgbClr val="000000">
                      <a:alpha val="43137"/>
                    </a:srgbClr>
                  </a:outerShdw>
                </a:effectLst>
              </a:rPr>
              <a:t>CTRL +   clic gauche</a:t>
            </a:r>
            <a:r>
              <a:rPr lang="fr-FR" dirty="0"/>
              <a:t>:  afficher la liste des noms de feuilles</a:t>
            </a:r>
          </a:p>
          <a:p>
            <a:r>
              <a:rPr lang="fr-FR" b="1" dirty="0">
                <a:solidFill>
                  <a:srgbClr val="0070C0"/>
                </a:solidFill>
                <a:effectLst>
                  <a:outerShdw blurRad="38100" dist="38100" dir="2700000" algn="tl">
                    <a:srgbClr val="000000">
                      <a:alpha val="43137"/>
                    </a:srgbClr>
                  </a:outerShdw>
                </a:effectLst>
              </a:rPr>
              <a:t>CTRL + bouton droit</a:t>
            </a:r>
            <a:r>
              <a:rPr lang="fr-FR" dirty="0"/>
              <a:t>: passer de la première feuille à la dernière </a:t>
            </a:r>
          </a:p>
          <a:p>
            <a:endParaRPr lang="fr-FR" dirty="0"/>
          </a:p>
        </p:txBody>
      </p:sp>
    </p:spTree>
    <p:extLst>
      <p:ext uri="{BB962C8B-B14F-4D97-AF65-F5344CB8AC3E}">
        <p14:creationId xmlns:p14="http://schemas.microsoft.com/office/powerpoint/2010/main" val="35818675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9D4D2-127F-2FBA-CFC4-08625E2321D2}"/>
              </a:ext>
            </a:extLst>
          </p:cNvPr>
          <p:cNvSpPr>
            <a:spLocks noGrp="1"/>
          </p:cNvSpPr>
          <p:nvPr>
            <p:ph type="title"/>
          </p:nvPr>
        </p:nvSpPr>
        <p:spPr>
          <a:xfrm>
            <a:off x="395536" y="274638"/>
            <a:ext cx="8424936" cy="634082"/>
          </a:xfrm>
        </p:spPr>
        <p:txBody>
          <a:bodyPr>
            <a:normAutofit fontScale="90000"/>
          </a:bodyPr>
          <a:lstStyle/>
          <a:p>
            <a:r>
              <a:rPr lang="fr-FR" dirty="0"/>
              <a:t>Raccourcis clavier les plus pratiques d’Excel</a:t>
            </a:r>
          </a:p>
        </p:txBody>
      </p:sp>
      <p:sp>
        <p:nvSpPr>
          <p:cNvPr id="3" name="Espace réservé de la date 2">
            <a:extLst>
              <a:ext uri="{FF2B5EF4-FFF2-40B4-BE49-F238E27FC236}">
                <a16:creationId xmlns:a16="http://schemas.microsoft.com/office/drawing/2014/main" id="{17849E70-F1E9-533B-C92F-B52B0A0E99B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7DA5A7F8-501D-F9DB-C136-B3AF23B2476C}"/>
              </a:ext>
            </a:extLst>
          </p:cNvPr>
          <p:cNvSpPr>
            <a:spLocks noGrp="1"/>
          </p:cNvSpPr>
          <p:nvPr>
            <p:ph sz="quarter"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2A777BA5-1F76-49A2-1A40-56814950937C}"/>
              </a:ext>
            </a:extLst>
          </p:cNvPr>
          <p:cNvSpPr>
            <a:spLocks noGrp="1"/>
          </p:cNvSpPr>
          <p:nvPr>
            <p:ph type="sldNum" sz="quarter" idx="12"/>
          </p:nvPr>
        </p:nvSpPr>
        <p:spPr/>
        <p:txBody>
          <a:bodyPr/>
          <a:lstStyle/>
          <a:p>
            <a:fld id="{10A07726-B9A2-482C-A292-2DEB698D74B6}" type="slidenum">
              <a:rPr lang="fr-FR" smtClean="0"/>
              <a:t>175</a:t>
            </a:fld>
            <a:endParaRPr lang="fr-FR"/>
          </a:p>
        </p:txBody>
      </p:sp>
      <p:pic>
        <p:nvPicPr>
          <p:cNvPr id="9" name="Image 8">
            <a:extLst>
              <a:ext uri="{FF2B5EF4-FFF2-40B4-BE49-F238E27FC236}">
                <a16:creationId xmlns:a16="http://schemas.microsoft.com/office/drawing/2014/main" id="{3A8208C0-2855-03E4-8993-3B1384B761C5}"/>
              </a:ext>
            </a:extLst>
          </p:cNvPr>
          <p:cNvPicPr>
            <a:picLocks noChangeAspect="1"/>
          </p:cNvPicPr>
          <p:nvPr/>
        </p:nvPicPr>
        <p:blipFill>
          <a:blip r:embed="rId2"/>
          <a:stretch>
            <a:fillRect/>
          </a:stretch>
        </p:blipFill>
        <p:spPr>
          <a:xfrm>
            <a:off x="3279468" y="1170088"/>
            <a:ext cx="5864532" cy="5635930"/>
          </a:xfrm>
          <a:prstGeom prst="rect">
            <a:avLst/>
          </a:prstGeom>
        </p:spPr>
      </p:pic>
      <p:pic>
        <p:nvPicPr>
          <p:cNvPr id="11" name="Image 10">
            <a:extLst>
              <a:ext uri="{FF2B5EF4-FFF2-40B4-BE49-F238E27FC236}">
                <a16:creationId xmlns:a16="http://schemas.microsoft.com/office/drawing/2014/main" id="{ECB7A97F-F9BF-E2D9-8B78-F64EB8F18108}"/>
              </a:ext>
            </a:extLst>
          </p:cNvPr>
          <p:cNvPicPr>
            <a:picLocks noChangeAspect="1"/>
          </p:cNvPicPr>
          <p:nvPr/>
        </p:nvPicPr>
        <p:blipFill>
          <a:blip r:embed="rId3"/>
          <a:stretch>
            <a:fillRect/>
          </a:stretch>
        </p:blipFill>
        <p:spPr>
          <a:xfrm>
            <a:off x="146305" y="1170088"/>
            <a:ext cx="3133164" cy="4464066"/>
          </a:xfrm>
          <a:prstGeom prst="rect">
            <a:avLst/>
          </a:prstGeom>
        </p:spPr>
      </p:pic>
    </p:spTree>
    <p:extLst>
      <p:ext uri="{BB962C8B-B14F-4D97-AF65-F5344CB8AC3E}">
        <p14:creationId xmlns:p14="http://schemas.microsoft.com/office/powerpoint/2010/main" val="4082343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9BA63-B5E8-9861-9A10-555EE10D6C1D}"/>
              </a:ext>
            </a:extLst>
          </p:cNvPr>
          <p:cNvSpPr>
            <a:spLocks noGrp="1"/>
          </p:cNvSpPr>
          <p:nvPr>
            <p:ph type="title"/>
          </p:nvPr>
        </p:nvSpPr>
        <p:spPr/>
        <p:txBody>
          <a:bodyPr>
            <a:noAutofit/>
          </a:bodyPr>
          <a:lstStyle/>
          <a:p>
            <a:r>
              <a:rPr lang="fr-FR" sz="2800" dirty="0"/>
              <a:t>Réduire la taille de fichier de vos feuilles Excel feuilles de calcul</a:t>
            </a:r>
          </a:p>
        </p:txBody>
      </p:sp>
      <p:sp>
        <p:nvSpPr>
          <p:cNvPr id="3" name="Espace réservé de la date 2">
            <a:extLst>
              <a:ext uri="{FF2B5EF4-FFF2-40B4-BE49-F238E27FC236}">
                <a16:creationId xmlns:a16="http://schemas.microsoft.com/office/drawing/2014/main" id="{BC650528-D0AB-7647-E00B-7BC3E0763C2F}"/>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B4FC6FF5-775C-5086-D74E-B0A6FB5CE312}"/>
              </a:ext>
            </a:extLst>
          </p:cNvPr>
          <p:cNvSpPr>
            <a:spLocks noGrp="1"/>
          </p:cNvSpPr>
          <p:nvPr>
            <p:ph sz="quarter" idx="1"/>
          </p:nvPr>
        </p:nvSpPr>
        <p:spPr>
          <a:xfrm>
            <a:off x="347492" y="1387252"/>
            <a:ext cx="5132792" cy="4823048"/>
          </a:xfrm>
        </p:spPr>
        <p:txBody>
          <a:bodyPr>
            <a:normAutofit fontScale="92500" lnSpcReduction="10000"/>
          </a:bodyPr>
          <a:lstStyle/>
          <a:p>
            <a:r>
              <a:rPr lang="fr-FR" sz="2000" b="0" i="0" dirty="0">
                <a:solidFill>
                  <a:srgbClr val="1E1E1E"/>
                </a:solidFill>
                <a:effectLst/>
                <a:latin typeface="Segoe UI" panose="020B0502040204020203" pitchFamily="34" charset="0"/>
              </a:rPr>
              <a:t>Si la taille de fichier de votre feuille de calcul est trop grande, essayez les conseils suivants pour le rendre plus gérable</a:t>
            </a:r>
          </a:p>
          <a:p>
            <a:pPr lvl="1"/>
            <a:r>
              <a:rPr lang="fr-FR" sz="1800" dirty="0"/>
              <a:t>Enregistrer votre feuille de calcul au format classeur binaire (.</a:t>
            </a:r>
            <a:r>
              <a:rPr lang="fr-FR" sz="1800" dirty="0" err="1"/>
              <a:t>xslb</a:t>
            </a:r>
            <a:r>
              <a:rPr lang="fr-FR" sz="1800" dirty="0"/>
              <a:t>).</a:t>
            </a:r>
          </a:p>
          <a:p>
            <a:pPr lvl="2"/>
            <a:r>
              <a:rPr lang="fr-FR" sz="1600" dirty="0"/>
              <a:t>Le format par défaut est XML, ce qui est important si vous utilisez vos données avec des programmes tiers, car XML est un standard ouvert. Toutefois, pour la plupart des raisons, le format binaire est suffisant et s’enregistre dans un fichier plus petit.</a:t>
            </a:r>
          </a:p>
          <a:p>
            <a:pPr lvl="1"/>
            <a:r>
              <a:rPr lang="fr-FR" sz="1800" dirty="0"/>
              <a:t>Réduire le nombre de feuilles de calcul</a:t>
            </a:r>
          </a:p>
          <a:p>
            <a:pPr lvl="1"/>
            <a:r>
              <a:rPr lang="fr-FR" sz="1800" b="0" i="0" dirty="0">
                <a:solidFill>
                  <a:srgbClr val="1E1E1E"/>
                </a:solidFill>
                <a:effectLst/>
                <a:latin typeface="Segoe UI Light" panose="020B0502040204020203" pitchFamily="34" charset="0"/>
              </a:rPr>
              <a:t>Enregistrer des images dans des résolutions inférieures</a:t>
            </a:r>
          </a:p>
          <a:p>
            <a:pPr lvl="1"/>
            <a:r>
              <a:rPr lang="fr-FR" sz="1800" b="0" i="0" dirty="0">
                <a:solidFill>
                  <a:srgbClr val="1E1E1E"/>
                </a:solidFill>
                <a:effectLst/>
                <a:latin typeface="Segoe UI Light" panose="020B0502040204020203" pitchFamily="34" charset="0"/>
              </a:rPr>
              <a:t>Compresser des images: </a:t>
            </a:r>
            <a:r>
              <a:rPr lang="fr-FR" sz="1800" b="1" i="0" dirty="0">
                <a:solidFill>
                  <a:srgbClr val="1E1E1E"/>
                </a:solidFill>
                <a:effectLst/>
                <a:latin typeface="Segoe UI" panose="020B0502040204020203" pitchFamily="34" charset="0"/>
              </a:rPr>
              <a:t>L’onglet Format de</a:t>
            </a:r>
            <a:r>
              <a:rPr lang="fr-FR" sz="1800" b="0" i="0" dirty="0">
                <a:solidFill>
                  <a:srgbClr val="1E1E1E"/>
                </a:solidFill>
                <a:effectLst/>
                <a:latin typeface="Segoe UI" panose="020B0502040204020203" pitchFamily="34" charset="0"/>
              </a:rPr>
              <a:t> l’image</a:t>
            </a:r>
          </a:p>
          <a:p>
            <a:pPr lvl="1"/>
            <a:r>
              <a:rPr lang="fr-FR" sz="1800" b="0" i="0" dirty="0">
                <a:solidFill>
                  <a:srgbClr val="1E1E1E"/>
                </a:solidFill>
                <a:effectLst/>
                <a:latin typeface="Segoe UI Light" panose="020B0502040204020203" pitchFamily="34" charset="0"/>
              </a:rPr>
              <a:t>Ne pas enregistrer le cache de tableaux croisés dynamiques avec le fichier: </a:t>
            </a:r>
            <a:r>
              <a:rPr lang="fr-FR" sz="1800" b="1" i="0" dirty="0">
                <a:solidFill>
                  <a:srgbClr val="1E1E1E"/>
                </a:solidFill>
                <a:effectLst/>
                <a:latin typeface="Segoe UI" panose="020B0502040204020203" pitchFamily="34" charset="0"/>
              </a:rPr>
              <a:t>l’onglet Analyse de</a:t>
            </a:r>
            <a:r>
              <a:rPr lang="fr-FR" sz="1800" b="0" i="0" dirty="0">
                <a:solidFill>
                  <a:srgbClr val="1E1E1E"/>
                </a:solidFill>
                <a:effectLst/>
                <a:latin typeface="Segoe UI" panose="020B0502040204020203" pitchFamily="34" charset="0"/>
              </a:rPr>
              <a:t> tableau croisé dynamique</a:t>
            </a:r>
            <a:endParaRPr lang="fr-FR" sz="1800" b="0" i="0" dirty="0">
              <a:solidFill>
                <a:srgbClr val="1E1E1E"/>
              </a:solidFill>
              <a:effectLst/>
              <a:latin typeface="Segoe UI Light" panose="020B0502040204020203" pitchFamily="34" charset="0"/>
            </a:endParaRPr>
          </a:p>
          <a:p>
            <a:pPr lvl="1"/>
            <a:endParaRPr lang="fr-FR" sz="1800" b="0" i="0" dirty="0">
              <a:solidFill>
                <a:srgbClr val="1E1E1E"/>
              </a:solidFill>
              <a:effectLst/>
              <a:latin typeface="Segoe UI Light" panose="020B0502040204020203" pitchFamily="34" charset="0"/>
            </a:endParaRPr>
          </a:p>
          <a:p>
            <a:pPr lvl="1"/>
            <a:endParaRPr lang="fr-FR" sz="1800" b="0" i="0" dirty="0">
              <a:solidFill>
                <a:srgbClr val="1E1E1E"/>
              </a:solidFill>
              <a:effectLst/>
              <a:latin typeface="Segoe UI Light" panose="020B0502040204020203" pitchFamily="34" charset="0"/>
            </a:endParaRPr>
          </a:p>
          <a:p>
            <a:pPr lvl="1"/>
            <a:endParaRPr lang="fr-FR" sz="1800" dirty="0"/>
          </a:p>
          <a:p>
            <a:pPr lvl="1"/>
            <a:endParaRPr lang="fr-FR" sz="1800" dirty="0"/>
          </a:p>
        </p:txBody>
      </p:sp>
      <p:sp>
        <p:nvSpPr>
          <p:cNvPr id="5" name="Espace réservé du numéro de diapositive 4">
            <a:extLst>
              <a:ext uri="{FF2B5EF4-FFF2-40B4-BE49-F238E27FC236}">
                <a16:creationId xmlns:a16="http://schemas.microsoft.com/office/drawing/2014/main" id="{C0ADE930-691E-1D32-DD41-C0DB117B2C3F}"/>
              </a:ext>
            </a:extLst>
          </p:cNvPr>
          <p:cNvSpPr>
            <a:spLocks noGrp="1"/>
          </p:cNvSpPr>
          <p:nvPr>
            <p:ph type="sldNum" sz="quarter" idx="12"/>
          </p:nvPr>
        </p:nvSpPr>
        <p:spPr/>
        <p:txBody>
          <a:bodyPr/>
          <a:lstStyle/>
          <a:p>
            <a:fld id="{10A07726-B9A2-482C-A292-2DEB698D74B6}" type="slidenum">
              <a:rPr lang="fr-FR" smtClean="0"/>
              <a:t>176</a:t>
            </a:fld>
            <a:endParaRPr lang="fr-FR"/>
          </a:p>
        </p:txBody>
      </p:sp>
      <p:pic>
        <p:nvPicPr>
          <p:cNvPr id="6" name="Image 5">
            <a:extLst>
              <a:ext uri="{FF2B5EF4-FFF2-40B4-BE49-F238E27FC236}">
                <a16:creationId xmlns:a16="http://schemas.microsoft.com/office/drawing/2014/main" id="{9CA49FB3-FE85-D750-3E16-5CD64F3DB3B9}"/>
              </a:ext>
            </a:extLst>
          </p:cNvPr>
          <p:cNvPicPr>
            <a:picLocks noChangeAspect="1"/>
          </p:cNvPicPr>
          <p:nvPr/>
        </p:nvPicPr>
        <p:blipFill>
          <a:blip r:embed="rId3"/>
          <a:stretch>
            <a:fillRect/>
          </a:stretch>
        </p:blipFill>
        <p:spPr>
          <a:xfrm>
            <a:off x="6588224" y="1138964"/>
            <a:ext cx="2378882" cy="837781"/>
          </a:xfrm>
          <a:prstGeom prst="rect">
            <a:avLst/>
          </a:prstGeom>
        </p:spPr>
      </p:pic>
      <p:pic>
        <p:nvPicPr>
          <p:cNvPr id="1026" name="Picture 2" descr="Options de taille et de qualité d’image">
            <a:extLst>
              <a:ext uri="{FF2B5EF4-FFF2-40B4-BE49-F238E27FC236}">
                <a16:creationId xmlns:a16="http://schemas.microsoft.com/office/drawing/2014/main" id="{3CD03C73-992E-24EA-986A-AC8A371A34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268"/>
          <a:stretch/>
        </p:blipFill>
        <p:spPr bwMode="auto">
          <a:xfrm>
            <a:off x="5798754" y="2079155"/>
            <a:ext cx="3168352" cy="1228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tions de compression d’images">
            <a:extLst>
              <a:ext uri="{FF2B5EF4-FFF2-40B4-BE49-F238E27FC236}">
                <a16:creationId xmlns:a16="http://schemas.microsoft.com/office/drawing/2014/main" id="{6149640E-894F-718D-3F79-2A21909715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650" y="3347252"/>
            <a:ext cx="2265456" cy="17661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tions de tableau croisé dynamique pour ne pas enregistrer le cache de tableaux croisés dynamiques">
            <a:extLst>
              <a:ext uri="{FF2B5EF4-FFF2-40B4-BE49-F238E27FC236}">
                <a16:creationId xmlns:a16="http://schemas.microsoft.com/office/drawing/2014/main" id="{EA716B52-F9B3-0A5E-C3C2-18E2907DFF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2418" y="5222935"/>
            <a:ext cx="3168352" cy="145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7810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B07432-299C-4048-BA11-FAB994C96F37}"/>
              </a:ext>
            </a:extLst>
          </p:cNvPr>
          <p:cNvSpPr>
            <a:spLocks noGrp="1"/>
          </p:cNvSpPr>
          <p:nvPr>
            <p:ph type="title"/>
          </p:nvPr>
        </p:nvSpPr>
        <p:spPr/>
        <p:txBody>
          <a:bodyPr/>
          <a:lstStyle/>
          <a:p>
            <a:r>
              <a:rPr lang="fr-FR" dirty="0"/>
              <a:t>Consolidation des Données</a:t>
            </a:r>
          </a:p>
        </p:txBody>
      </p:sp>
      <p:sp>
        <p:nvSpPr>
          <p:cNvPr id="3" name="Espace réservé du texte 2">
            <a:extLst>
              <a:ext uri="{FF2B5EF4-FFF2-40B4-BE49-F238E27FC236}">
                <a16:creationId xmlns:a16="http://schemas.microsoft.com/office/drawing/2014/main" id="{675670F4-1FC4-43AB-8B61-B8E4DF66BC8B}"/>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DF77CB74-D043-4BB1-80C6-791EBEA54A38}"/>
              </a:ext>
            </a:extLst>
          </p:cNvPr>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a:extLst>
              <a:ext uri="{FF2B5EF4-FFF2-40B4-BE49-F238E27FC236}">
                <a16:creationId xmlns:a16="http://schemas.microsoft.com/office/drawing/2014/main" id="{C197413C-39B1-4E03-A61D-92CA38D77752}"/>
              </a:ext>
            </a:extLst>
          </p:cNvPr>
          <p:cNvSpPr>
            <a:spLocks noGrp="1"/>
          </p:cNvSpPr>
          <p:nvPr>
            <p:ph type="sldNum" sz="quarter" idx="12"/>
          </p:nvPr>
        </p:nvSpPr>
        <p:spPr/>
        <p:txBody>
          <a:bodyPr/>
          <a:lstStyle/>
          <a:p>
            <a:fld id="{10A07726-B9A2-482C-A292-2DEB698D74B6}" type="slidenum">
              <a:rPr lang="fr-FR" smtClean="0"/>
              <a:t>177</a:t>
            </a:fld>
            <a:endParaRPr lang="fr-FR"/>
          </a:p>
        </p:txBody>
      </p:sp>
    </p:spTree>
    <p:extLst>
      <p:ext uri="{BB962C8B-B14F-4D97-AF65-F5344CB8AC3E}">
        <p14:creationId xmlns:p14="http://schemas.microsoft.com/office/powerpoint/2010/main" val="19492043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4B663-79F1-1E21-6042-B41BADF1FCA7}"/>
              </a:ext>
            </a:extLst>
          </p:cNvPr>
          <p:cNvSpPr>
            <a:spLocks noGrp="1"/>
          </p:cNvSpPr>
          <p:nvPr>
            <p:ph type="title"/>
          </p:nvPr>
        </p:nvSpPr>
        <p:spPr>
          <a:xfrm>
            <a:off x="395536" y="274638"/>
            <a:ext cx="8291264" cy="922114"/>
          </a:xfrm>
        </p:spPr>
        <p:txBody>
          <a:bodyPr>
            <a:noAutofit/>
          </a:bodyPr>
          <a:lstStyle/>
          <a:p>
            <a:r>
              <a:rPr lang="fr-FR" sz="2800" b="1" i="0" u="none" strike="noStrike" baseline="0" dirty="0">
                <a:solidFill>
                  <a:srgbClr val="808080"/>
                </a:solidFill>
                <a:latin typeface="Cambria" panose="02040503050406030204" pitchFamily="18" charset="0"/>
              </a:rPr>
              <a:t>CONSOLIDATIONS Exemple par position  </a:t>
            </a:r>
            <a:br>
              <a:rPr lang="fr-FR" sz="2800" b="1" i="0" u="none" strike="noStrike" baseline="0" dirty="0">
                <a:solidFill>
                  <a:srgbClr val="808080"/>
                </a:solidFill>
                <a:latin typeface="Cambria" panose="02040503050406030204" pitchFamily="18" charset="0"/>
              </a:rPr>
            </a:br>
            <a:r>
              <a:rPr lang="fr-FR" sz="2800" b="1" i="0" u="none" strike="noStrike" baseline="0" dirty="0">
                <a:solidFill>
                  <a:srgbClr val="808080"/>
                </a:solidFill>
                <a:latin typeface="Cambria" panose="02040503050406030204" pitchFamily="18" charset="0"/>
              </a:rPr>
              <a:t>(support Module1)</a:t>
            </a:r>
            <a:endParaRPr lang="fr-FR" sz="2800" dirty="0"/>
          </a:p>
        </p:txBody>
      </p:sp>
      <p:sp>
        <p:nvSpPr>
          <p:cNvPr id="3" name="Espace réservé de la date 2">
            <a:extLst>
              <a:ext uri="{FF2B5EF4-FFF2-40B4-BE49-F238E27FC236}">
                <a16:creationId xmlns:a16="http://schemas.microsoft.com/office/drawing/2014/main" id="{8C20350C-0EA7-032A-0889-363F072C6295}"/>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84D65C0-FE4F-8B27-2CB6-4E2669D95107}"/>
              </a:ext>
            </a:extLst>
          </p:cNvPr>
          <p:cNvSpPr>
            <a:spLocks noGrp="1"/>
          </p:cNvSpPr>
          <p:nvPr>
            <p:ph sz="quarter" idx="1"/>
          </p:nvPr>
        </p:nvSpPr>
        <p:spPr/>
        <p:txBody>
          <a:bodyPr>
            <a:normAutofit fontScale="77500" lnSpcReduction="20000"/>
          </a:bodyPr>
          <a:lstStyle/>
          <a:p>
            <a:r>
              <a:rPr lang="fr-FR" sz="1800" b="0" i="0" u="none" strike="noStrike" baseline="0" dirty="0">
                <a:solidFill>
                  <a:srgbClr val="656565"/>
                </a:solidFill>
                <a:latin typeface="Cambria" panose="02040503050406030204" pitchFamily="18" charset="0"/>
              </a:rPr>
              <a:t>Vous pouvez consolider les données en utilisant la commande </a:t>
            </a:r>
            <a:r>
              <a:rPr lang="fr-FR" sz="1800" b="1" i="0" u="none" strike="noStrike" baseline="0" dirty="0">
                <a:solidFill>
                  <a:srgbClr val="656565"/>
                </a:solidFill>
                <a:latin typeface="Cambria" panose="02040503050406030204" pitchFamily="18" charset="0"/>
              </a:rPr>
              <a:t>Consolider </a:t>
            </a:r>
            <a:r>
              <a:rPr lang="fr-FR" sz="1800" b="0" i="0" u="none" strike="noStrike" baseline="0" dirty="0">
                <a:solidFill>
                  <a:srgbClr val="656565"/>
                </a:solidFill>
                <a:latin typeface="Cambria" panose="02040503050406030204" pitchFamily="18" charset="0"/>
              </a:rPr>
              <a:t>(onglet </a:t>
            </a:r>
            <a:r>
              <a:rPr lang="fr-FR" sz="1800" b="1" i="0" u="none" strike="noStrike" baseline="0" dirty="0">
                <a:solidFill>
                  <a:srgbClr val="656565"/>
                </a:solidFill>
                <a:latin typeface="Cambria" panose="02040503050406030204" pitchFamily="18" charset="0"/>
              </a:rPr>
              <a:t>Données</a:t>
            </a:r>
            <a:r>
              <a:rPr lang="fr-FR" sz="1800" b="0" i="0" u="none" strike="noStrike" baseline="0" dirty="0">
                <a:solidFill>
                  <a:srgbClr val="656565"/>
                </a:solidFill>
                <a:latin typeface="Cambria" panose="02040503050406030204" pitchFamily="18" charset="0"/>
              </a:rPr>
              <a:t>, groupe </a:t>
            </a:r>
            <a:r>
              <a:rPr lang="fr-FR" sz="1800" b="1" i="0" u="none" strike="noStrike" baseline="0" dirty="0">
                <a:solidFill>
                  <a:srgbClr val="656565"/>
                </a:solidFill>
                <a:latin typeface="Cambria" panose="02040503050406030204" pitchFamily="18" charset="0"/>
              </a:rPr>
              <a:t>Outils de données</a:t>
            </a:r>
            <a:r>
              <a:rPr lang="fr-FR" sz="1800" b="0" i="0" u="none" strike="noStrike" baseline="0" dirty="0">
                <a:solidFill>
                  <a:srgbClr val="656565"/>
                </a:solidFill>
                <a:latin typeface="Cambria" panose="02040503050406030204" pitchFamily="18" charset="0"/>
              </a:rPr>
              <a:t>), ou en utilisant une formule ou un rapport de tableau croisé dynamique </a:t>
            </a:r>
          </a:p>
          <a:p>
            <a:r>
              <a:rPr lang="fr-FR" sz="1800" b="0" i="0" u="none" strike="noStrike" baseline="0" dirty="0">
                <a:solidFill>
                  <a:srgbClr val="656565"/>
                </a:solidFill>
                <a:latin typeface="Cambria" panose="02040503050406030204" pitchFamily="18" charset="0"/>
              </a:rPr>
              <a:t>Pour synthétiser et afficher des résultats de données sur des feuilles de calcul distinctes, vous pouvez consolider les données de chaque feuille dans une feuille de calcul (ou feuille maître). Les feuilles que vous consolidez peuvent figurer dans le même classeur en tant que feuille maîtresse ou dans des classeurs différents. Lorsque vous consolidez les données dans une feuille de calcul, vous pouvez plus facilement les mettre à jour et les agréger régulièrement ou en fonction des besoins. </a:t>
            </a:r>
          </a:p>
          <a:p>
            <a:r>
              <a:rPr lang="fr-FR" sz="1800" b="0" i="0" u="none" strike="noStrike" baseline="0" dirty="0">
                <a:solidFill>
                  <a:srgbClr val="656565"/>
                </a:solidFill>
                <a:latin typeface="Cambria" panose="02040503050406030204" pitchFamily="18" charset="0"/>
              </a:rPr>
              <a:t>Par exemple, si vous disposez d’une feuille de calcul de frais pour chaque bureau régional, vous pouvez utiliser une consolidation des données pour rassembler ces chiffres dans une feuille de calcul de dépenses d’entreprise. Cette feuille maîtresse peut contenir les ventes totales et moyennes, les niveaux de stock actuels et les produits les plus performants pour toute l’entreprise. </a:t>
            </a:r>
            <a:endParaRPr lang="fr-FR" sz="1800" dirty="0">
              <a:solidFill>
                <a:srgbClr val="656565"/>
              </a:solidFill>
              <a:latin typeface="Cambria" panose="02040503050406030204" pitchFamily="18" charset="0"/>
            </a:endParaRPr>
          </a:p>
          <a:p>
            <a:r>
              <a:rPr lang="fr-FR" sz="1800" b="0" i="0" u="none" strike="noStrike" baseline="0" dirty="0">
                <a:solidFill>
                  <a:srgbClr val="656565"/>
                </a:solidFill>
                <a:latin typeface="Cambria" panose="02040503050406030204" pitchFamily="18" charset="0"/>
              </a:rPr>
              <a:t>Il existe deux méthodes principales pour consolider les données : </a:t>
            </a:r>
          </a:p>
          <a:p>
            <a:pPr algn="l"/>
            <a:endParaRPr lang="fr-FR" sz="1800" b="0" i="0" u="none" strike="noStrike" baseline="0" dirty="0">
              <a:solidFill>
                <a:srgbClr val="000000"/>
              </a:solidFill>
              <a:latin typeface="Symbol" panose="05050102010706020507" pitchFamily="18" charset="2"/>
            </a:endParaRPr>
          </a:p>
          <a:p>
            <a:pPr lvl="1"/>
            <a:r>
              <a:rPr lang="fr-FR" sz="1600" b="1" i="0" u="none" strike="noStrike" baseline="0" dirty="0">
                <a:solidFill>
                  <a:srgbClr val="656565"/>
                </a:solidFill>
                <a:latin typeface="Cambria" panose="02040503050406030204" pitchFamily="18" charset="0"/>
              </a:rPr>
              <a:t>Consolider par position </a:t>
            </a:r>
            <a:r>
              <a:rPr lang="fr-FR" sz="1600" b="0" i="0" u="none" strike="noStrike" baseline="0" dirty="0">
                <a:solidFill>
                  <a:srgbClr val="656565"/>
                </a:solidFill>
                <a:latin typeface="Cambria" panose="02040503050406030204" pitchFamily="18" charset="0"/>
              </a:rPr>
              <a:t>Faites appel à cette méthode lorsque les données de plusieurs zones source sont organisées dans le même ordre et utilisent les mêmes étiquettes de lignes et de colonnes, </a:t>
            </a:r>
          </a:p>
          <a:p>
            <a:pPr lvl="2"/>
            <a:r>
              <a:rPr lang="fr-FR" sz="1200" b="0" i="0" u="none" strike="noStrike" baseline="0" dirty="0">
                <a:solidFill>
                  <a:srgbClr val="656565"/>
                </a:solidFill>
                <a:latin typeface="Cambria" panose="02040503050406030204" pitchFamily="18" charset="0"/>
              </a:rPr>
              <a:t>par exemple, lorsque vous utilisez une série de feuilles de calcul de frais créées à partir du même modèle. </a:t>
            </a:r>
            <a:endParaRPr lang="fr-FR" sz="1200" b="0" i="0" u="none" strike="noStrike" baseline="0" dirty="0">
              <a:solidFill>
                <a:srgbClr val="000000"/>
              </a:solidFill>
              <a:latin typeface="Cambria" panose="02040503050406030204" pitchFamily="18" charset="0"/>
            </a:endParaRPr>
          </a:p>
          <a:p>
            <a:pPr lvl="1"/>
            <a:r>
              <a:rPr lang="fr-FR" sz="1600" b="1" i="0" u="none" strike="noStrike" baseline="0" dirty="0">
                <a:solidFill>
                  <a:srgbClr val="656565"/>
                </a:solidFill>
                <a:latin typeface="Cambria" panose="02040503050406030204" pitchFamily="18" charset="0"/>
              </a:rPr>
              <a:t>Consolider par catégorie </a:t>
            </a:r>
            <a:r>
              <a:rPr lang="fr-FR" sz="1600" b="0" i="0" u="none" strike="noStrike" baseline="0" dirty="0">
                <a:solidFill>
                  <a:srgbClr val="656565"/>
                </a:solidFill>
                <a:latin typeface="Cambria" panose="02040503050406030204" pitchFamily="18" charset="0"/>
              </a:rPr>
              <a:t>Faites appel à cette méthode lorsque les données de plusieurs zones source sont organisées différemment, mais que les mêmes étiquettes de lignes et de colonnes sont utilisées. </a:t>
            </a:r>
          </a:p>
          <a:p>
            <a:pPr lvl="2"/>
            <a:r>
              <a:rPr lang="fr-FR" sz="1200" b="0" i="0" u="none" strike="noStrike" baseline="0" dirty="0">
                <a:solidFill>
                  <a:srgbClr val="656565"/>
                </a:solidFill>
                <a:latin typeface="Cambria" panose="02040503050406030204" pitchFamily="18" charset="0"/>
              </a:rPr>
              <a:t>Par exemple, vous pouvez y avoir recours lorsque vous utilisez une série de feuilles de stock pour chaque mois qui utilisent la même disposition, chaque feuille de calcul contenant différents éléments ou un nombre différent d’éléments. </a:t>
            </a:r>
          </a:p>
          <a:p>
            <a:pPr lvl="2"/>
            <a:endParaRPr lang="fr-FR" sz="1200" dirty="0">
              <a:solidFill>
                <a:srgbClr val="656565"/>
              </a:solidFill>
              <a:latin typeface="Cambria" panose="02040503050406030204" pitchFamily="18" charset="0"/>
            </a:endParaRPr>
          </a:p>
          <a:p>
            <a:r>
              <a:rPr lang="fr-FR" sz="1800" b="1" i="0" u="none" strike="noStrike" baseline="0" dirty="0">
                <a:latin typeface="Cambria" panose="02040503050406030204" pitchFamily="18" charset="0"/>
              </a:rPr>
              <a:t>EXERCICE 1 : CHARGES </a:t>
            </a:r>
            <a:endParaRPr lang="fr-FR" sz="1800" b="0" i="0" u="none" strike="noStrike" baseline="0" dirty="0">
              <a:latin typeface="Cambria" panose="02040503050406030204" pitchFamily="18" charset="0"/>
            </a:endParaRPr>
          </a:p>
          <a:p>
            <a:r>
              <a:rPr lang="fr-FR" sz="1800" b="0" i="0" u="none" strike="noStrike" baseline="0" dirty="0">
                <a:solidFill>
                  <a:srgbClr val="000000"/>
                </a:solidFill>
                <a:latin typeface="Cambria" panose="02040503050406030204" pitchFamily="18" charset="0"/>
              </a:rPr>
              <a:t>Utilisez le fichier CHARGES.XLS </a:t>
            </a:r>
          </a:p>
          <a:p>
            <a:r>
              <a:rPr lang="fr-FR" sz="1800" dirty="0">
                <a:solidFill>
                  <a:srgbClr val="000000"/>
                </a:solidFill>
                <a:latin typeface="Cambria" panose="02040503050406030204" pitchFamily="18" charset="0"/>
              </a:rPr>
              <a:t>Voir l’exercice page: 110.</a:t>
            </a:r>
            <a:endParaRPr lang="fr-FR" dirty="0"/>
          </a:p>
        </p:txBody>
      </p:sp>
      <p:sp>
        <p:nvSpPr>
          <p:cNvPr id="5" name="Espace réservé du numéro de diapositive 4">
            <a:extLst>
              <a:ext uri="{FF2B5EF4-FFF2-40B4-BE49-F238E27FC236}">
                <a16:creationId xmlns:a16="http://schemas.microsoft.com/office/drawing/2014/main" id="{FBD34D99-1341-A95C-3575-C5F7CEDBAAE4}"/>
              </a:ext>
            </a:extLst>
          </p:cNvPr>
          <p:cNvSpPr>
            <a:spLocks noGrp="1"/>
          </p:cNvSpPr>
          <p:nvPr>
            <p:ph type="sldNum" sz="quarter" idx="12"/>
          </p:nvPr>
        </p:nvSpPr>
        <p:spPr/>
        <p:txBody>
          <a:bodyPr/>
          <a:lstStyle/>
          <a:p>
            <a:fld id="{10A07726-B9A2-482C-A292-2DEB698D74B6}" type="slidenum">
              <a:rPr lang="fr-FR" smtClean="0"/>
              <a:t>178</a:t>
            </a:fld>
            <a:endParaRPr lang="fr-FR"/>
          </a:p>
        </p:txBody>
      </p:sp>
    </p:spTree>
    <p:extLst>
      <p:ext uri="{BB962C8B-B14F-4D97-AF65-F5344CB8AC3E}">
        <p14:creationId xmlns:p14="http://schemas.microsoft.com/office/powerpoint/2010/main" val="13089638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131533-0CAC-FF2D-EAF9-7FDCC55BECB3}"/>
              </a:ext>
            </a:extLst>
          </p:cNvPr>
          <p:cNvSpPr>
            <a:spLocks noGrp="1"/>
          </p:cNvSpPr>
          <p:nvPr>
            <p:ph type="title"/>
          </p:nvPr>
        </p:nvSpPr>
        <p:spPr/>
        <p:txBody>
          <a:bodyPr>
            <a:noAutofit/>
          </a:bodyPr>
          <a:lstStyle/>
          <a:p>
            <a:r>
              <a:rPr lang="fr-FR" sz="2800" b="1" i="0" u="none" strike="noStrike" baseline="0" dirty="0">
                <a:solidFill>
                  <a:srgbClr val="808080"/>
                </a:solidFill>
                <a:latin typeface="Cambria" panose="02040503050406030204" pitchFamily="18" charset="0"/>
              </a:rPr>
              <a:t>CONSOLIDATION Exemple 1 par position</a:t>
            </a:r>
            <a:endParaRPr lang="fr-FR" sz="2800" dirty="0"/>
          </a:p>
        </p:txBody>
      </p:sp>
      <p:sp>
        <p:nvSpPr>
          <p:cNvPr id="3" name="Espace réservé de la date 2">
            <a:extLst>
              <a:ext uri="{FF2B5EF4-FFF2-40B4-BE49-F238E27FC236}">
                <a16:creationId xmlns:a16="http://schemas.microsoft.com/office/drawing/2014/main" id="{59F475E1-9BFC-D4E9-7F00-70E22B4DDE7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BFCAC72F-25B2-8D7A-6FA3-89C3312C7096}"/>
              </a:ext>
            </a:extLst>
          </p:cNvPr>
          <p:cNvSpPr>
            <a:spLocks noGrp="1"/>
          </p:cNvSpPr>
          <p:nvPr>
            <p:ph sz="quarter"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C2916ACC-E96D-BDA8-320C-6B2D0C77F814}"/>
              </a:ext>
            </a:extLst>
          </p:cNvPr>
          <p:cNvSpPr>
            <a:spLocks noGrp="1"/>
          </p:cNvSpPr>
          <p:nvPr>
            <p:ph type="sldNum" sz="quarter" idx="12"/>
          </p:nvPr>
        </p:nvSpPr>
        <p:spPr/>
        <p:txBody>
          <a:bodyPr/>
          <a:lstStyle/>
          <a:p>
            <a:fld id="{10A07726-B9A2-482C-A292-2DEB698D74B6}" type="slidenum">
              <a:rPr lang="fr-FR" smtClean="0"/>
              <a:t>179</a:t>
            </a:fld>
            <a:endParaRPr lang="fr-FR"/>
          </a:p>
        </p:txBody>
      </p:sp>
      <p:pic>
        <p:nvPicPr>
          <p:cNvPr id="7" name="Image 6">
            <a:extLst>
              <a:ext uri="{FF2B5EF4-FFF2-40B4-BE49-F238E27FC236}">
                <a16:creationId xmlns:a16="http://schemas.microsoft.com/office/drawing/2014/main" id="{AEADBE78-4B3C-4D26-CA67-E8952EE0A1EA}"/>
              </a:ext>
            </a:extLst>
          </p:cNvPr>
          <p:cNvPicPr>
            <a:picLocks noChangeAspect="1"/>
          </p:cNvPicPr>
          <p:nvPr/>
        </p:nvPicPr>
        <p:blipFill>
          <a:blip r:embed="rId2"/>
          <a:stretch>
            <a:fillRect/>
          </a:stretch>
        </p:blipFill>
        <p:spPr>
          <a:xfrm>
            <a:off x="4932040" y="4188567"/>
            <a:ext cx="2766507" cy="2615395"/>
          </a:xfrm>
          <a:prstGeom prst="rect">
            <a:avLst/>
          </a:prstGeom>
        </p:spPr>
      </p:pic>
      <p:pic>
        <p:nvPicPr>
          <p:cNvPr id="9" name="Image 8">
            <a:extLst>
              <a:ext uri="{FF2B5EF4-FFF2-40B4-BE49-F238E27FC236}">
                <a16:creationId xmlns:a16="http://schemas.microsoft.com/office/drawing/2014/main" id="{6B89AFAC-9E29-996E-2A6E-89CF3D992818}"/>
              </a:ext>
            </a:extLst>
          </p:cNvPr>
          <p:cNvPicPr>
            <a:picLocks noChangeAspect="1"/>
          </p:cNvPicPr>
          <p:nvPr/>
        </p:nvPicPr>
        <p:blipFill>
          <a:blip r:embed="rId3"/>
          <a:stretch>
            <a:fillRect/>
          </a:stretch>
        </p:blipFill>
        <p:spPr>
          <a:xfrm>
            <a:off x="966456" y="1025302"/>
            <a:ext cx="7149423" cy="2711484"/>
          </a:xfrm>
          <a:prstGeom prst="rect">
            <a:avLst/>
          </a:prstGeom>
        </p:spPr>
      </p:pic>
      <p:pic>
        <p:nvPicPr>
          <p:cNvPr id="11" name="Image 10">
            <a:extLst>
              <a:ext uri="{FF2B5EF4-FFF2-40B4-BE49-F238E27FC236}">
                <a16:creationId xmlns:a16="http://schemas.microsoft.com/office/drawing/2014/main" id="{055836BD-F981-14C2-9C64-47E0CDB2AB53}"/>
              </a:ext>
            </a:extLst>
          </p:cNvPr>
          <p:cNvPicPr>
            <a:picLocks noChangeAspect="1"/>
          </p:cNvPicPr>
          <p:nvPr/>
        </p:nvPicPr>
        <p:blipFill>
          <a:blip r:embed="rId4"/>
          <a:stretch>
            <a:fillRect/>
          </a:stretch>
        </p:blipFill>
        <p:spPr>
          <a:xfrm>
            <a:off x="972987" y="4052105"/>
            <a:ext cx="3039364" cy="2751857"/>
          </a:xfrm>
          <a:prstGeom prst="rect">
            <a:avLst/>
          </a:prstGeom>
        </p:spPr>
      </p:pic>
      <p:sp>
        <p:nvSpPr>
          <p:cNvPr id="12" name="ZoneTexte 11">
            <a:extLst>
              <a:ext uri="{FF2B5EF4-FFF2-40B4-BE49-F238E27FC236}">
                <a16:creationId xmlns:a16="http://schemas.microsoft.com/office/drawing/2014/main" id="{3F4A8207-3168-2A56-906B-7F74BF203498}"/>
              </a:ext>
            </a:extLst>
          </p:cNvPr>
          <p:cNvSpPr txBox="1"/>
          <p:nvPr/>
        </p:nvSpPr>
        <p:spPr>
          <a:xfrm>
            <a:off x="374904" y="3709780"/>
            <a:ext cx="2059628" cy="36933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dirty="0"/>
              <a:t>Sur une 4</a:t>
            </a:r>
            <a:r>
              <a:rPr lang="fr-FR" baseline="30000" dirty="0"/>
              <a:t>ème</a:t>
            </a:r>
            <a:r>
              <a:rPr lang="fr-FR" dirty="0"/>
              <a:t>  feuille</a:t>
            </a:r>
          </a:p>
        </p:txBody>
      </p:sp>
    </p:spTree>
    <p:extLst>
      <p:ext uri="{BB962C8B-B14F-4D97-AF65-F5344CB8AC3E}">
        <p14:creationId xmlns:p14="http://schemas.microsoft.com/office/powerpoint/2010/main" val="391248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Présentation de l’interface</a:t>
            </a:r>
          </a:p>
        </p:txBody>
      </p:sp>
      <p:sp>
        <p:nvSpPr>
          <p:cNvPr id="4" name="Espace réservé du contenu 3"/>
          <p:cNvSpPr>
            <a:spLocks noGrp="1"/>
          </p:cNvSpPr>
          <p:nvPr>
            <p:ph sz="quarter" idx="1"/>
          </p:nvPr>
        </p:nvSpPr>
        <p:spPr/>
        <p:txBody>
          <a:bodyPr/>
          <a:lstStyle/>
          <a:p>
            <a:endParaRPr lang="fr-FR" dirty="0"/>
          </a:p>
        </p:txBody>
      </p:sp>
      <p:pic>
        <p:nvPicPr>
          <p:cNvPr id="5" name="Image 4"/>
          <p:cNvPicPr>
            <a:picLocks noChangeAspect="1"/>
          </p:cNvPicPr>
          <p:nvPr/>
        </p:nvPicPr>
        <p:blipFill>
          <a:blip r:embed="rId2"/>
          <a:stretch>
            <a:fillRect/>
          </a:stretch>
        </p:blipFill>
        <p:spPr>
          <a:xfrm>
            <a:off x="703244" y="860103"/>
            <a:ext cx="8319662" cy="5997897"/>
          </a:xfrm>
          <a:prstGeom prst="rect">
            <a:avLst/>
          </a:prstGeom>
        </p:spPr>
      </p:pic>
      <p:sp>
        <p:nvSpPr>
          <p:cNvPr id="17" name="Espace réservé du numéro de diapositive 16"/>
          <p:cNvSpPr>
            <a:spLocks noGrp="1"/>
          </p:cNvSpPr>
          <p:nvPr>
            <p:ph type="sldNum" sz="quarter" idx="12"/>
          </p:nvPr>
        </p:nvSpPr>
        <p:spPr/>
        <p:txBody>
          <a:bodyPr/>
          <a:lstStyle/>
          <a:p>
            <a:fld id="{10A07726-B9A2-482C-A292-2DEB698D74B6}" type="slidenum">
              <a:rPr lang="fr-FR" smtClean="0"/>
              <a:t>18</a:t>
            </a:fld>
            <a:endParaRPr lang="fr-FR"/>
          </a:p>
        </p:txBody>
      </p:sp>
    </p:spTree>
    <p:extLst>
      <p:ext uri="{BB962C8B-B14F-4D97-AF65-F5344CB8AC3E}">
        <p14:creationId xmlns:p14="http://schemas.microsoft.com/office/powerpoint/2010/main" val="147209342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1D932-6A2D-33F6-42E1-956785BD6C31}"/>
              </a:ext>
            </a:extLst>
          </p:cNvPr>
          <p:cNvSpPr>
            <a:spLocks noGrp="1"/>
          </p:cNvSpPr>
          <p:nvPr>
            <p:ph type="title"/>
          </p:nvPr>
        </p:nvSpPr>
        <p:spPr>
          <a:xfrm>
            <a:off x="395536" y="274637"/>
            <a:ext cx="8591872" cy="765997"/>
          </a:xfrm>
        </p:spPr>
        <p:txBody>
          <a:bodyPr>
            <a:noAutofit/>
          </a:bodyPr>
          <a:lstStyle/>
          <a:p>
            <a:r>
              <a:rPr lang="fr-FR" sz="2400" b="1" i="0" u="none" strike="noStrike" baseline="0" dirty="0">
                <a:solidFill>
                  <a:srgbClr val="808080"/>
                </a:solidFill>
                <a:latin typeface="Cambria" panose="02040503050406030204" pitchFamily="18" charset="0"/>
              </a:rPr>
              <a:t>CONSOLIDATIONS Exemple 2 par position  </a:t>
            </a:r>
            <a:br>
              <a:rPr lang="fr-FR" sz="2400" b="1" i="0" u="none" strike="noStrike" baseline="0" dirty="0">
                <a:solidFill>
                  <a:srgbClr val="808080"/>
                </a:solidFill>
                <a:latin typeface="Cambria" panose="02040503050406030204" pitchFamily="18" charset="0"/>
              </a:rPr>
            </a:br>
            <a:r>
              <a:rPr lang="fr-FR" sz="2400" b="1" i="0" u="none" strike="noStrike" baseline="0" dirty="0">
                <a:solidFill>
                  <a:srgbClr val="808080"/>
                </a:solidFill>
                <a:latin typeface="Cambria" panose="02040503050406030204" pitchFamily="18" charset="0"/>
              </a:rPr>
              <a:t>(support Module1)</a:t>
            </a:r>
            <a:endParaRPr lang="fr-FR" sz="2400" dirty="0"/>
          </a:p>
        </p:txBody>
      </p:sp>
      <p:sp>
        <p:nvSpPr>
          <p:cNvPr id="3" name="Espace réservé de la date 2">
            <a:extLst>
              <a:ext uri="{FF2B5EF4-FFF2-40B4-BE49-F238E27FC236}">
                <a16:creationId xmlns:a16="http://schemas.microsoft.com/office/drawing/2014/main" id="{B9342EAD-80BF-B3A6-01B3-160F76411B29}"/>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A7627A3-BCE8-C3CF-BDE7-1C129261FEA8}"/>
              </a:ext>
            </a:extLst>
          </p:cNvPr>
          <p:cNvSpPr>
            <a:spLocks noGrp="1"/>
          </p:cNvSpPr>
          <p:nvPr>
            <p:ph sz="quarter"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39912A63-75EB-17F6-4969-7AFF6B322AE2}"/>
              </a:ext>
            </a:extLst>
          </p:cNvPr>
          <p:cNvSpPr>
            <a:spLocks noGrp="1"/>
          </p:cNvSpPr>
          <p:nvPr>
            <p:ph type="sldNum" sz="quarter" idx="12"/>
          </p:nvPr>
        </p:nvSpPr>
        <p:spPr/>
        <p:txBody>
          <a:bodyPr/>
          <a:lstStyle/>
          <a:p>
            <a:fld id="{10A07726-B9A2-482C-A292-2DEB698D74B6}" type="slidenum">
              <a:rPr lang="fr-FR" smtClean="0"/>
              <a:t>180</a:t>
            </a:fld>
            <a:endParaRPr lang="fr-FR"/>
          </a:p>
        </p:txBody>
      </p:sp>
      <p:pic>
        <p:nvPicPr>
          <p:cNvPr id="7" name="Image 6">
            <a:extLst>
              <a:ext uri="{FF2B5EF4-FFF2-40B4-BE49-F238E27FC236}">
                <a16:creationId xmlns:a16="http://schemas.microsoft.com/office/drawing/2014/main" id="{FF03E24C-52C9-FA42-D34E-A49751CF6B28}"/>
              </a:ext>
            </a:extLst>
          </p:cNvPr>
          <p:cNvPicPr>
            <a:picLocks noChangeAspect="1"/>
          </p:cNvPicPr>
          <p:nvPr/>
        </p:nvPicPr>
        <p:blipFill>
          <a:blip r:embed="rId2"/>
          <a:stretch>
            <a:fillRect/>
          </a:stretch>
        </p:blipFill>
        <p:spPr>
          <a:xfrm>
            <a:off x="94928" y="1101549"/>
            <a:ext cx="8892480" cy="5028787"/>
          </a:xfrm>
          <a:prstGeom prst="rect">
            <a:avLst/>
          </a:prstGeom>
        </p:spPr>
      </p:pic>
    </p:spTree>
    <p:extLst>
      <p:ext uri="{BB962C8B-B14F-4D97-AF65-F5344CB8AC3E}">
        <p14:creationId xmlns:p14="http://schemas.microsoft.com/office/powerpoint/2010/main" val="13188669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853635-1B10-4278-9C34-618E3B75606C}"/>
              </a:ext>
            </a:extLst>
          </p:cNvPr>
          <p:cNvSpPr>
            <a:spLocks noGrp="1"/>
          </p:cNvSpPr>
          <p:nvPr>
            <p:ph type="title"/>
          </p:nvPr>
        </p:nvSpPr>
        <p:spPr/>
        <p:txBody>
          <a:bodyPr>
            <a:normAutofit/>
          </a:bodyPr>
          <a:lstStyle/>
          <a:p>
            <a:r>
              <a:rPr lang="fr-FR" dirty="0"/>
              <a:t>Applications:</a:t>
            </a:r>
            <a:br>
              <a:rPr lang="fr-FR" dirty="0"/>
            </a:br>
            <a:r>
              <a:rPr lang="fr-FR" dirty="0"/>
              <a:t>Initiation aux tableurs Premiers pas</a:t>
            </a:r>
          </a:p>
        </p:txBody>
      </p:sp>
      <p:sp>
        <p:nvSpPr>
          <p:cNvPr id="3" name="Espace réservé du texte 2">
            <a:extLst>
              <a:ext uri="{FF2B5EF4-FFF2-40B4-BE49-F238E27FC236}">
                <a16:creationId xmlns:a16="http://schemas.microsoft.com/office/drawing/2014/main" id="{8051D77F-B6FC-4B41-B0BC-EC6C6A3AFD20}"/>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DE990105-F3B1-4838-80AC-0CFF7A253065}"/>
              </a:ext>
            </a:extLst>
          </p:cNvPr>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a:extLst>
              <a:ext uri="{FF2B5EF4-FFF2-40B4-BE49-F238E27FC236}">
                <a16:creationId xmlns:a16="http://schemas.microsoft.com/office/drawing/2014/main" id="{EAD6C937-E989-475D-AC63-E0A781109702}"/>
              </a:ext>
            </a:extLst>
          </p:cNvPr>
          <p:cNvSpPr>
            <a:spLocks noGrp="1"/>
          </p:cNvSpPr>
          <p:nvPr>
            <p:ph type="sldNum" sz="quarter" idx="12"/>
          </p:nvPr>
        </p:nvSpPr>
        <p:spPr/>
        <p:txBody>
          <a:bodyPr/>
          <a:lstStyle/>
          <a:p>
            <a:fld id="{10A07726-B9A2-482C-A292-2DEB698D74B6}" type="slidenum">
              <a:rPr lang="fr-FR" smtClean="0"/>
              <a:t>181</a:t>
            </a:fld>
            <a:endParaRPr lang="fr-FR"/>
          </a:p>
        </p:txBody>
      </p:sp>
    </p:spTree>
    <p:extLst>
      <p:ext uri="{BB962C8B-B14F-4D97-AF65-F5344CB8AC3E}">
        <p14:creationId xmlns:p14="http://schemas.microsoft.com/office/powerpoint/2010/main" val="40799728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536" y="274638"/>
            <a:ext cx="8424936" cy="778098"/>
          </a:xfrm>
        </p:spPr>
        <p:txBody>
          <a:bodyPr>
            <a:normAutofit fontScale="90000"/>
          </a:bodyPr>
          <a:lstStyle/>
          <a:p>
            <a:r>
              <a:rPr lang="fr-FR" dirty="0"/>
              <a:t>Exercice 1: </a:t>
            </a:r>
            <a:r>
              <a:rPr lang="fr-FR" sz="2400" dirty="0"/>
              <a:t>Premiers pas: </a:t>
            </a:r>
            <a:r>
              <a:rPr lang="fr-FR" sz="2200" dirty="0"/>
              <a:t>TVA, Adressage, Fonction Somme, Format</a:t>
            </a:r>
            <a:endParaRPr lang="fr-FR" dirty="0"/>
          </a:p>
        </p:txBody>
      </p:sp>
      <p:sp>
        <p:nvSpPr>
          <p:cNvPr id="27651" name="Rectangle 3"/>
          <p:cNvSpPr>
            <a:spLocks noGrp="1" noChangeArrowheads="1"/>
          </p:cNvSpPr>
          <p:nvPr>
            <p:ph sz="quarter" idx="1"/>
          </p:nvPr>
        </p:nvSpPr>
        <p:spPr>
          <a:xfrm>
            <a:off x="395536" y="1196752"/>
            <a:ext cx="8136904" cy="4608512"/>
          </a:xfrm>
        </p:spPr>
        <p:txBody>
          <a:bodyPr>
            <a:normAutofit/>
          </a:bodyPr>
          <a:lstStyle/>
          <a:p>
            <a:r>
              <a:rPr lang="fr-FR" sz="2000" dirty="0"/>
              <a:t>Créer une simple facture (modèle ci-dessous)</a:t>
            </a:r>
          </a:p>
          <a:p>
            <a:pPr lvl="1"/>
            <a:r>
              <a:rPr lang="fr-FR" sz="2000" dirty="0">
                <a:effectLst/>
                <a:ea typeface="Times New Roman" panose="02020603050405020304" pitchFamily="18" charset="0"/>
                <a:cs typeface="Calibri" panose="020F0502020204030204" pitchFamily="34" charset="0"/>
              </a:rPr>
              <a:t>Ouvrir un nouveau classeur et l’enregistrer, dans votre espace personnel, sous le nom : TD1 Excel.</a:t>
            </a:r>
          </a:p>
          <a:p>
            <a:pPr lvl="1"/>
            <a:r>
              <a:rPr lang="fr-FR" sz="2000" dirty="0"/>
              <a:t>Saisir les données des lignes 1 à 9 en respectant le format des cellules</a:t>
            </a:r>
          </a:p>
          <a:p>
            <a:pPr lvl="1"/>
            <a:r>
              <a:rPr lang="fr-FR" sz="2000" dirty="0"/>
              <a:t>Calculer les montants des lignes 11, 12 et 13</a:t>
            </a:r>
          </a:p>
          <a:p>
            <a:pPr lvl="2"/>
            <a:r>
              <a:rPr lang="fr-FR" sz="1800" dirty="0"/>
              <a:t>Total HT, Montant TVA et Prix TTC</a:t>
            </a:r>
          </a:p>
        </p:txBody>
      </p:sp>
      <p:sp>
        <p:nvSpPr>
          <p:cNvPr id="2" name="Espace réservé de la date 1"/>
          <p:cNvSpPr>
            <a:spLocks noGrp="1"/>
          </p:cNvSpPr>
          <p:nvPr>
            <p:ph type="dt" sz="half" idx="10"/>
          </p:nvPr>
        </p:nvSpPr>
        <p:spPr/>
        <p:txBody>
          <a:bodyPr/>
          <a:lstStyle/>
          <a:p>
            <a:fld id="{1979C382-9AE3-481E-A687-26E39DBA991D}"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182</a:t>
            </a:fld>
            <a:endParaRPr lang="fr-FR"/>
          </a:p>
        </p:txBody>
      </p:sp>
      <p:pic>
        <p:nvPicPr>
          <p:cNvPr id="9" name="Image 8">
            <a:extLst>
              <a:ext uri="{FF2B5EF4-FFF2-40B4-BE49-F238E27FC236}">
                <a16:creationId xmlns:a16="http://schemas.microsoft.com/office/drawing/2014/main" id="{153C9C7E-B193-4A46-95AC-98D34FBED3E4}"/>
              </a:ext>
            </a:extLst>
          </p:cNvPr>
          <p:cNvPicPr>
            <a:picLocks noChangeAspect="1"/>
          </p:cNvPicPr>
          <p:nvPr/>
        </p:nvPicPr>
        <p:blipFill>
          <a:blip r:embed="rId3"/>
          <a:stretch>
            <a:fillRect/>
          </a:stretch>
        </p:blipFill>
        <p:spPr>
          <a:xfrm>
            <a:off x="3333750" y="3620461"/>
            <a:ext cx="2476499" cy="3237539"/>
          </a:xfrm>
          <a:prstGeom prst="rect">
            <a:avLst/>
          </a:prstGeom>
        </p:spPr>
      </p:pic>
    </p:spTree>
    <p:extLst>
      <p:ext uri="{BB962C8B-B14F-4D97-AF65-F5344CB8AC3E}">
        <p14:creationId xmlns:p14="http://schemas.microsoft.com/office/powerpoint/2010/main" val="304866962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09E69-711C-450D-B793-70A1E7B2AAEB}"/>
              </a:ext>
            </a:extLst>
          </p:cNvPr>
          <p:cNvSpPr>
            <a:spLocks noGrp="1"/>
          </p:cNvSpPr>
          <p:nvPr>
            <p:ph type="title"/>
          </p:nvPr>
        </p:nvSpPr>
        <p:spPr>
          <a:xfrm>
            <a:off x="395536" y="274638"/>
            <a:ext cx="8291264" cy="922114"/>
          </a:xfrm>
        </p:spPr>
        <p:txBody>
          <a:bodyPr>
            <a:normAutofit fontScale="90000"/>
          </a:bodyPr>
          <a:lstStyle/>
          <a:p>
            <a:r>
              <a:rPr lang="fr-FR" dirty="0"/>
              <a:t>Exercice 2  -  Premiers pas ½ </a:t>
            </a:r>
            <a:br>
              <a:rPr lang="fr-FR" dirty="0"/>
            </a:br>
            <a:r>
              <a:rPr lang="fr-FR" sz="1800" dirty="0"/>
              <a:t>Fonctions somme, moyenne, format, alignement , bordures, fusion de cellules …</a:t>
            </a:r>
            <a:endParaRPr lang="fr-FR" dirty="0"/>
          </a:p>
        </p:txBody>
      </p:sp>
      <p:sp>
        <p:nvSpPr>
          <p:cNvPr id="3" name="Espace réservé de la date 2">
            <a:extLst>
              <a:ext uri="{FF2B5EF4-FFF2-40B4-BE49-F238E27FC236}">
                <a16:creationId xmlns:a16="http://schemas.microsoft.com/office/drawing/2014/main" id="{C78C2ED2-FC41-4AE1-A2EB-F20E0D9AE0E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8883238B-E5D5-4E9E-8EC3-BCF82AA71C45}"/>
              </a:ext>
            </a:extLst>
          </p:cNvPr>
          <p:cNvSpPr>
            <a:spLocks noGrp="1"/>
          </p:cNvSpPr>
          <p:nvPr>
            <p:ph sz="quarter" idx="1"/>
          </p:nvPr>
        </p:nvSpPr>
        <p:spPr/>
        <p:txBody>
          <a:bodyPr>
            <a:normAutofit/>
          </a:bodyPr>
          <a:lstStyle/>
          <a:p>
            <a:r>
              <a:rPr lang="fr-FR" sz="2100" dirty="0"/>
              <a:t>Vous partez en stage dans une agence spécialiste de la billetterie et des séjours dans les parcs d’attractions. On vous demande de créer et remplir le tableau ci-dessous, qui récapitule le nombre de voyages pour différentes destinations vendus dans l’agence au premier semestre de l’année en cours.</a:t>
            </a:r>
          </a:p>
          <a:p>
            <a:endParaRPr lang="fr-FR" dirty="0"/>
          </a:p>
        </p:txBody>
      </p:sp>
      <p:sp>
        <p:nvSpPr>
          <p:cNvPr id="5" name="Espace réservé du numéro de diapositive 4">
            <a:extLst>
              <a:ext uri="{FF2B5EF4-FFF2-40B4-BE49-F238E27FC236}">
                <a16:creationId xmlns:a16="http://schemas.microsoft.com/office/drawing/2014/main" id="{F6CA2517-9223-48C7-811B-98D721C367D4}"/>
              </a:ext>
            </a:extLst>
          </p:cNvPr>
          <p:cNvSpPr>
            <a:spLocks noGrp="1"/>
          </p:cNvSpPr>
          <p:nvPr>
            <p:ph type="sldNum" sz="quarter" idx="12"/>
          </p:nvPr>
        </p:nvSpPr>
        <p:spPr/>
        <p:txBody>
          <a:bodyPr/>
          <a:lstStyle/>
          <a:p>
            <a:fld id="{10A07726-B9A2-482C-A292-2DEB698D74B6}" type="slidenum">
              <a:rPr lang="fr-FR" smtClean="0"/>
              <a:t>183</a:t>
            </a:fld>
            <a:endParaRPr lang="fr-FR"/>
          </a:p>
        </p:txBody>
      </p:sp>
      <p:pic>
        <p:nvPicPr>
          <p:cNvPr id="6" name="Image 5">
            <a:extLst>
              <a:ext uri="{FF2B5EF4-FFF2-40B4-BE49-F238E27FC236}">
                <a16:creationId xmlns:a16="http://schemas.microsoft.com/office/drawing/2014/main" id="{EF6582A1-34D0-4AA0-80F5-4CA4C89F5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043208"/>
            <a:ext cx="5760640" cy="2618040"/>
          </a:xfrm>
          <a:prstGeom prst="rect">
            <a:avLst/>
          </a:prstGeom>
          <a:noFill/>
          <a:ln>
            <a:noFill/>
          </a:ln>
        </p:spPr>
      </p:pic>
    </p:spTree>
    <p:extLst>
      <p:ext uri="{BB962C8B-B14F-4D97-AF65-F5344CB8AC3E}">
        <p14:creationId xmlns:p14="http://schemas.microsoft.com/office/powerpoint/2010/main" val="16327757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09E69-711C-450D-B793-70A1E7B2AAEB}"/>
              </a:ext>
            </a:extLst>
          </p:cNvPr>
          <p:cNvSpPr>
            <a:spLocks noGrp="1"/>
          </p:cNvSpPr>
          <p:nvPr>
            <p:ph type="title"/>
          </p:nvPr>
        </p:nvSpPr>
        <p:spPr>
          <a:xfrm>
            <a:off x="395536" y="274638"/>
            <a:ext cx="8291264" cy="922114"/>
          </a:xfrm>
        </p:spPr>
        <p:txBody>
          <a:bodyPr>
            <a:normAutofit fontScale="90000"/>
          </a:bodyPr>
          <a:lstStyle/>
          <a:p>
            <a:r>
              <a:rPr lang="fr-FR" dirty="0"/>
              <a:t>Exercice 2  -  Premiers pas 2/2 </a:t>
            </a:r>
            <a:br>
              <a:rPr lang="fr-FR" dirty="0"/>
            </a:br>
            <a:r>
              <a:rPr lang="fr-FR" sz="2000" dirty="0"/>
              <a:t>Fonctions somme, moyenne, format, alignement , bordures, fusion de cellules …</a:t>
            </a:r>
            <a:endParaRPr lang="fr-FR" dirty="0"/>
          </a:p>
        </p:txBody>
      </p:sp>
      <p:sp>
        <p:nvSpPr>
          <p:cNvPr id="3" name="Espace réservé de la date 2">
            <a:extLst>
              <a:ext uri="{FF2B5EF4-FFF2-40B4-BE49-F238E27FC236}">
                <a16:creationId xmlns:a16="http://schemas.microsoft.com/office/drawing/2014/main" id="{C78C2ED2-FC41-4AE1-A2EB-F20E0D9AE0E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8883238B-E5D5-4E9E-8EC3-BCF82AA71C45}"/>
              </a:ext>
            </a:extLst>
          </p:cNvPr>
          <p:cNvSpPr>
            <a:spLocks noGrp="1"/>
          </p:cNvSpPr>
          <p:nvPr>
            <p:ph sz="quarter" idx="1"/>
          </p:nvPr>
        </p:nvSpPr>
        <p:spPr/>
        <p:txBody>
          <a:bodyPr>
            <a:normAutofit/>
          </a:bodyPr>
          <a:lstStyle/>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Ouvrir un nouveau classeur et l’enregistrer, dans votre espace personnel, sous le nom : TD1 Excel.</a:t>
            </a: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Reproduire dans une feuille de calcul intitulée « </a:t>
            </a:r>
            <a:r>
              <a:rPr lang="fr-FR" sz="1400" dirty="0" err="1">
                <a:effectLst/>
                <a:ea typeface="Times New Roman" panose="02020603050405020304" pitchFamily="18" charset="0"/>
                <a:cs typeface="Calibri" panose="020F0502020204030204" pitchFamily="34" charset="0"/>
              </a:rPr>
              <a:t>AgenceDeVoyages</a:t>
            </a:r>
            <a:r>
              <a:rPr lang="fr-FR" sz="1400" dirty="0">
                <a:effectLst/>
                <a:ea typeface="Times New Roman" panose="02020603050405020304" pitchFamily="18" charset="0"/>
                <a:cs typeface="Calibri" panose="020F0502020204030204" pitchFamily="34" charset="0"/>
              </a:rPr>
              <a:t> » le tableau précédent sous forme brute (sans mise en forme du texte), sans la ligne 10 et sans la colonne E.</a:t>
            </a: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Calculer le total des voyages en utilisant la fonction </a:t>
            </a:r>
            <a:r>
              <a:rPr lang="fr-FR" sz="1400" i="1" dirty="0">
                <a:effectLst/>
                <a:ea typeface="Times New Roman" panose="02020603050405020304" pitchFamily="18" charset="0"/>
                <a:cs typeface="Calibri" panose="020F0502020204030204" pitchFamily="34" charset="0"/>
              </a:rPr>
              <a:t>somme</a:t>
            </a:r>
            <a:r>
              <a:rPr lang="fr-FR" sz="1400" dirty="0">
                <a:effectLst/>
                <a:ea typeface="Times New Roman" panose="02020603050405020304" pitchFamily="18" charset="0"/>
                <a:cs typeface="Calibri" panose="020F0502020204030204" pitchFamily="34" charset="0"/>
              </a:rPr>
              <a:t> pour le mois de janvier dans la ligne 10. Utilisez l’assistant pour vous habituer à l’utiliser (</a:t>
            </a:r>
            <a:r>
              <a:rPr lang="fr-FR" sz="1400" i="1" dirty="0">
                <a:effectLst/>
                <a:ea typeface="Times New Roman" panose="02020603050405020304" pitchFamily="18" charset="0"/>
                <a:cs typeface="Calibri" panose="020F0502020204030204" pitchFamily="34" charset="0"/>
              </a:rPr>
              <a:t>Formules, insérer un fonction</a:t>
            </a:r>
            <a:r>
              <a:rPr lang="fr-FR" sz="1400" dirty="0">
                <a:effectLst/>
                <a:ea typeface="Times New Roman" panose="02020603050405020304" pitchFamily="18" charset="0"/>
                <a:cs typeface="Calibri" panose="020F0502020204030204" pitchFamily="34" charset="0"/>
              </a:rPr>
              <a:t>). Puis en utilisant la recopie (ou copier/coller), dans la ligne 10, vers la droite des formules, calculer les totaux des mois de février et mars.</a:t>
            </a: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Dans la colonne E, calculer le nombre de voyages pour « </a:t>
            </a:r>
            <a:r>
              <a:rPr lang="fr-FR" sz="1400" dirty="0" err="1">
                <a:effectLst/>
                <a:ea typeface="Times New Roman" panose="02020603050405020304" pitchFamily="18" charset="0"/>
                <a:cs typeface="Calibri" panose="020F0502020204030204" pitchFamily="34" charset="0"/>
              </a:rPr>
              <a:t>PortAventura</a:t>
            </a:r>
            <a:r>
              <a:rPr lang="fr-FR" sz="1400" dirty="0">
                <a:effectLst/>
                <a:ea typeface="Times New Roman" panose="02020603050405020304" pitchFamily="18" charset="0"/>
                <a:cs typeface="Calibri" panose="020F0502020204030204" pitchFamily="34" charset="0"/>
              </a:rPr>
              <a:t> Park » pour l'ensemble du 1er semestre en utilisant la fonction </a:t>
            </a:r>
            <a:r>
              <a:rPr lang="fr-FR" sz="1400" i="1" dirty="0">
                <a:effectLst/>
                <a:ea typeface="Times New Roman" panose="02020603050405020304" pitchFamily="18" charset="0"/>
                <a:cs typeface="Calibri" panose="020F0502020204030204" pitchFamily="34" charset="0"/>
              </a:rPr>
              <a:t>somme</a:t>
            </a:r>
            <a:r>
              <a:rPr lang="fr-FR" sz="1400" dirty="0">
                <a:effectLst/>
                <a:ea typeface="Times New Roman" panose="02020603050405020304" pitchFamily="18" charset="0"/>
                <a:cs typeface="Calibri" panose="020F0502020204030204" pitchFamily="34" charset="0"/>
              </a:rPr>
              <a:t>. Puis en utilisant la recopie (ou copier/coller) vers le bas des formules, faire le calcul pour les autres destinations.</a:t>
            </a: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Dans la colonne F, calculer le nombre moyen de voyages par destinations (utiliser la fonction </a:t>
            </a:r>
            <a:r>
              <a:rPr lang="fr-FR" sz="1400" i="1" dirty="0">
                <a:effectLst/>
                <a:ea typeface="Times New Roman" panose="02020603050405020304" pitchFamily="18" charset="0"/>
                <a:cs typeface="Calibri" panose="020F0502020204030204" pitchFamily="34" charset="0"/>
              </a:rPr>
              <a:t>moyenne</a:t>
            </a:r>
            <a:r>
              <a:rPr lang="fr-FR" sz="1400" dirty="0">
                <a:effectLst/>
                <a:ea typeface="Times New Roman" panose="02020603050405020304" pitchFamily="18" charset="0"/>
                <a:cs typeface="Calibri" panose="020F0502020204030204" pitchFamily="34" charset="0"/>
              </a:rPr>
              <a:t>).</a:t>
            </a: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Respecter les mises en forme du texte (fusionnement de cellules, alignement, bordure, couleur de fond ...). Les nombres sont alignés horizontalement avec un retrait droit de 2. (Accueil, Alignement,  (Alignement, Bordures, Remplissages..))</a:t>
            </a: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Dans la colonne G, insérer</a:t>
            </a:r>
            <a:r>
              <a:rPr lang="fr-FR" sz="1400" dirty="0">
                <a:solidFill>
                  <a:srgbClr val="000000"/>
                </a:solidFill>
                <a:effectLst/>
                <a:ea typeface="Times New Roman" panose="02020603050405020304" pitchFamily="18" charset="0"/>
                <a:cs typeface="Calibri" panose="020F0502020204030204" pitchFamily="34" charset="0"/>
              </a:rPr>
              <a:t> une colonne « Prix du voyages », mettre la colonne au format monétaire, fixer vous-même le prix de chacune des destinations et le saisir. </a:t>
            </a:r>
            <a:endParaRPr lang="fr-FR" sz="1400" dirty="0">
              <a:effectLst/>
              <a:ea typeface="Times New Roman" panose="02020603050405020304" pitchFamily="18" charset="0"/>
              <a:cs typeface="Calibri" panose="020F0502020204030204" pitchFamily="34" charset="0"/>
            </a:endParaRPr>
          </a:p>
          <a:p>
            <a:pPr marL="342900" lvl="0" indent="-342900" algn="just">
              <a:buSzPct val="120000"/>
              <a:buFont typeface="+mj-lt"/>
              <a:buAutoNum type="arabicPeriod"/>
              <a:tabLst>
                <a:tab pos="180340" algn="l"/>
              </a:tabLst>
            </a:pPr>
            <a:r>
              <a:rPr lang="fr-FR" sz="1400" dirty="0">
                <a:effectLst/>
                <a:ea typeface="Times New Roman" panose="02020603050405020304" pitchFamily="18" charset="0"/>
                <a:cs typeface="Calibri" panose="020F0502020204030204" pitchFamily="34" charset="0"/>
              </a:rPr>
              <a:t>Dans la colonne H, insérer une colonne « Chiffre d’affaire », calculer</a:t>
            </a:r>
            <a:r>
              <a:rPr lang="fr-FR" sz="1400" dirty="0">
                <a:solidFill>
                  <a:srgbClr val="000000"/>
                </a:solidFill>
                <a:effectLst/>
                <a:ea typeface="Times New Roman" panose="02020603050405020304" pitchFamily="18" charset="0"/>
                <a:cs typeface="Calibri" panose="020F0502020204030204" pitchFamily="34" charset="0"/>
              </a:rPr>
              <a:t>  le chiffre d’affaire par destination  ainsi que le chiffre d’affaire total.</a:t>
            </a:r>
          </a:p>
          <a:p>
            <a:endParaRPr lang="fr-FR" dirty="0"/>
          </a:p>
        </p:txBody>
      </p:sp>
      <p:sp>
        <p:nvSpPr>
          <p:cNvPr id="5" name="Espace réservé du numéro de diapositive 4">
            <a:extLst>
              <a:ext uri="{FF2B5EF4-FFF2-40B4-BE49-F238E27FC236}">
                <a16:creationId xmlns:a16="http://schemas.microsoft.com/office/drawing/2014/main" id="{F6CA2517-9223-48C7-811B-98D721C367D4}"/>
              </a:ext>
            </a:extLst>
          </p:cNvPr>
          <p:cNvSpPr>
            <a:spLocks noGrp="1"/>
          </p:cNvSpPr>
          <p:nvPr>
            <p:ph type="sldNum" sz="quarter" idx="12"/>
          </p:nvPr>
        </p:nvSpPr>
        <p:spPr/>
        <p:txBody>
          <a:bodyPr/>
          <a:lstStyle/>
          <a:p>
            <a:fld id="{10A07726-B9A2-482C-A292-2DEB698D74B6}" type="slidenum">
              <a:rPr lang="fr-FR" smtClean="0"/>
              <a:t>184</a:t>
            </a:fld>
            <a:endParaRPr lang="fr-FR"/>
          </a:p>
        </p:txBody>
      </p:sp>
      <p:pic>
        <p:nvPicPr>
          <p:cNvPr id="6" name="Image 5">
            <a:extLst>
              <a:ext uri="{FF2B5EF4-FFF2-40B4-BE49-F238E27FC236}">
                <a16:creationId xmlns:a16="http://schemas.microsoft.com/office/drawing/2014/main" id="{EF6582A1-34D0-4AA0-80F5-4CA4C89F54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241404"/>
            <a:ext cx="3425508" cy="1556792"/>
          </a:xfrm>
          <a:prstGeom prst="rect">
            <a:avLst/>
          </a:prstGeom>
          <a:noFill/>
          <a:ln>
            <a:noFill/>
          </a:ln>
        </p:spPr>
      </p:pic>
    </p:spTree>
    <p:extLst>
      <p:ext uri="{BB962C8B-B14F-4D97-AF65-F5344CB8AC3E}">
        <p14:creationId xmlns:p14="http://schemas.microsoft.com/office/powerpoint/2010/main" val="183376712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F1A86-8B85-45DD-9D7B-A1A68077A7E9}"/>
              </a:ext>
            </a:extLst>
          </p:cNvPr>
          <p:cNvSpPr>
            <a:spLocks noGrp="1"/>
          </p:cNvSpPr>
          <p:nvPr>
            <p:ph type="title"/>
          </p:nvPr>
        </p:nvSpPr>
        <p:spPr>
          <a:xfrm>
            <a:off x="395536" y="274638"/>
            <a:ext cx="8291264" cy="1066130"/>
          </a:xfrm>
        </p:spPr>
        <p:txBody>
          <a:bodyPr>
            <a:normAutofit/>
          </a:bodyPr>
          <a:lstStyle/>
          <a:p>
            <a:r>
              <a:rPr lang="fr-FR" dirty="0"/>
              <a:t>Exercice 3  -  Premiers pas 1/2 </a:t>
            </a:r>
            <a:br>
              <a:rPr lang="fr-FR" dirty="0"/>
            </a:br>
            <a:r>
              <a:rPr lang="fr-FR" sz="2000" dirty="0"/>
              <a:t>Fonctions, adresses absolues, Formats</a:t>
            </a:r>
          </a:p>
        </p:txBody>
      </p:sp>
      <p:sp>
        <p:nvSpPr>
          <p:cNvPr id="3" name="Espace réservé de la date 2">
            <a:extLst>
              <a:ext uri="{FF2B5EF4-FFF2-40B4-BE49-F238E27FC236}">
                <a16:creationId xmlns:a16="http://schemas.microsoft.com/office/drawing/2014/main" id="{FF37AA38-FF92-4738-9C90-BDBA185DD8F4}"/>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21A2335-11B7-477C-B0B8-DD8B3B134DEA}"/>
              </a:ext>
            </a:extLst>
          </p:cNvPr>
          <p:cNvSpPr>
            <a:spLocks noGrp="1"/>
          </p:cNvSpPr>
          <p:nvPr>
            <p:ph sz="quarter" idx="1"/>
          </p:nvPr>
        </p:nvSpPr>
        <p:spPr/>
        <p:txBody>
          <a:bodyPr/>
          <a:lstStyle/>
          <a:p>
            <a:r>
              <a:rPr lang="fr-FR" dirty="0"/>
              <a:t>Reproduire dans une feuille de calcul intitulée « Facture » le tableau ci-dessus. Attention les nombres décimaux sont notés avec une virgule.</a:t>
            </a:r>
          </a:p>
        </p:txBody>
      </p:sp>
      <p:sp>
        <p:nvSpPr>
          <p:cNvPr id="5" name="Espace réservé du numéro de diapositive 4">
            <a:extLst>
              <a:ext uri="{FF2B5EF4-FFF2-40B4-BE49-F238E27FC236}">
                <a16:creationId xmlns:a16="http://schemas.microsoft.com/office/drawing/2014/main" id="{EC015B5C-9C8F-48AB-ABE6-D78C926134AD}"/>
              </a:ext>
            </a:extLst>
          </p:cNvPr>
          <p:cNvSpPr>
            <a:spLocks noGrp="1"/>
          </p:cNvSpPr>
          <p:nvPr>
            <p:ph type="sldNum" sz="quarter" idx="12"/>
          </p:nvPr>
        </p:nvSpPr>
        <p:spPr/>
        <p:txBody>
          <a:bodyPr/>
          <a:lstStyle/>
          <a:p>
            <a:fld id="{10A07726-B9A2-482C-A292-2DEB698D74B6}" type="slidenum">
              <a:rPr lang="fr-FR" smtClean="0"/>
              <a:t>185</a:t>
            </a:fld>
            <a:endParaRPr lang="fr-FR"/>
          </a:p>
        </p:txBody>
      </p:sp>
      <p:pic>
        <p:nvPicPr>
          <p:cNvPr id="6" name="Image 5">
            <a:extLst>
              <a:ext uri="{FF2B5EF4-FFF2-40B4-BE49-F238E27FC236}">
                <a16:creationId xmlns:a16="http://schemas.microsoft.com/office/drawing/2014/main" id="{AF106DAD-08BF-482B-A5DC-A19042D9BCF3}"/>
              </a:ext>
            </a:extLst>
          </p:cNvPr>
          <p:cNvPicPr>
            <a:picLocks noChangeAspect="1"/>
          </p:cNvPicPr>
          <p:nvPr/>
        </p:nvPicPr>
        <p:blipFill>
          <a:blip r:embed="rId2"/>
          <a:stretch>
            <a:fillRect/>
          </a:stretch>
        </p:blipFill>
        <p:spPr>
          <a:xfrm>
            <a:off x="1043608" y="2527513"/>
            <a:ext cx="7191260" cy="3682787"/>
          </a:xfrm>
          <a:prstGeom prst="rect">
            <a:avLst/>
          </a:prstGeom>
        </p:spPr>
      </p:pic>
    </p:spTree>
    <p:extLst>
      <p:ext uri="{BB962C8B-B14F-4D97-AF65-F5344CB8AC3E}">
        <p14:creationId xmlns:p14="http://schemas.microsoft.com/office/powerpoint/2010/main" val="127192561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F1A86-8B85-45DD-9D7B-A1A68077A7E9}"/>
              </a:ext>
            </a:extLst>
          </p:cNvPr>
          <p:cNvSpPr>
            <a:spLocks noGrp="1"/>
          </p:cNvSpPr>
          <p:nvPr>
            <p:ph type="title"/>
          </p:nvPr>
        </p:nvSpPr>
        <p:spPr>
          <a:xfrm>
            <a:off x="395536" y="274638"/>
            <a:ext cx="8291264" cy="994122"/>
          </a:xfrm>
        </p:spPr>
        <p:txBody>
          <a:bodyPr>
            <a:normAutofit fontScale="90000"/>
          </a:bodyPr>
          <a:lstStyle/>
          <a:p>
            <a:r>
              <a:rPr lang="fr-FR" dirty="0"/>
              <a:t>Exercice 3  -  Premiers pas 2/2 </a:t>
            </a:r>
            <a:br>
              <a:rPr lang="fr-FR" dirty="0"/>
            </a:br>
            <a:r>
              <a:rPr lang="fr-FR" sz="2000" dirty="0"/>
              <a:t>Fonctions, adresses absolues, Formats</a:t>
            </a:r>
          </a:p>
        </p:txBody>
      </p:sp>
      <p:sp>
        <p:nvSpPr>
          <p:cNvPr id="3" name="Espace réservé de la date 2">
            <a:extLst>
              <a:ext uri="{FF2B5EF4-FFF2-40B4-BE49-F238E27FC236}">
                <a16:creationId xmlns:a16="http://schemas.microsoft.com/office/drawing/2014/main" id="{FF37AA38-FF92-4738-9C90-BDBA185DD8F4}"/>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21A2335-11B7-477C-B0B8-DD8B3B134DEA}"/>
              </a:ext>
            </a:extLst>
          </p:cNvPr>
          <p:cNvSpPr>
            <a:spLocks noGrp="1"/>
          </p:cNvSpPr>
          <p:nvPr>
            <p:ph sz="quarter" idx="1"/>
          </p:nvPr>
        </p:nvSpPr>
        <p:spPr>
          <a:xfrm>
            <a:off x="395536" y="1340768"/>
            <a:ext cx="8424936" cy="3384376"/>
          </a:xfrm>
        </p:spPr>
        <p:txBody>
          <a:bodyPr>
            <a:normAutofit/>
          </a:bodyPr>
          <a:lstStyle/>
          <a:p>
            <a:pPr marL="342900" lvl="0" indent="-342900">
              <a:buSzPct val="120000"/>
              <a:buFont typeface="+mj-lt"/>
              <a:buAutoNum type="arabicPeriod"/>
              <a:tabLst>
                <a:tab pos="630555" algn="l"/>
              </a:tabLst>
            </a:pPr>
            <a:r>
              <a:rPr lang="fr-FR" sz="1400" dirty="0">
                <a:solidFill>
                  <a:srgbClr val="000000"/>
                </a:solidFill>
                <a:effectLst/>
                <a:ea typeface="Times New Roman" panose="02020603050405020304" pitchFamily="18" charset="0"/>
                <a:cs typeface="Calibri" panose="020F0502020204030204" pitchFamily="34" charset="0"/>
              </a:rPr>
              <a:t>Une remise « Remise1 », dans la cellule (B12), est accordée pour la catégorie « jeux » et une deuxième remise « Remise2 », dans la cellule (B13), pour les autres catégories. Dans la colonne E, calculer les montants des remises accordées pour chaque produit acheté. Utilisez une seule formule que vous copierez vers le bas, la formule sera composée d’une fonction de test SI() et de l’adressage absolu pour les montants de remises. Pour l’adressage absolu, utiliser les $ ou nommer les cellules.</a:t>
            </a:r>
            <a:endParaRPr lang="fr-FR" sz="1400" dirty="0">
              <a:effectLst/>
              <a:ea typeface="Times New Roman" panose="02020603050405020304" pitchFamily="18" charset="0"/>
              <a:cs typeface="Calibri" panose="020F0502020204030204" pitchFamily="34" charset="0"/>
            </a:endParaRPr>
          </a:p>
          <a:p>
            <a:pPr marL="342900" lvl="0" indent="-342900">
              <a:buSzPct val="120000"/>
              <a:buFont typeface="+mj-lt"/>
              <a:buAutoNum type="arabicPeriod"/>
              <a:tabLst>
                <a:tab pos="457200" algn="l"/>
                <a:tab pos="540385" algn="l"/>
              </a:tabLst>
            </a:pPr>
            <a:r>
              <a:rPr lang="fr-FR" sz="1400" dirty="0">
                <a:solidFill>
                  <a:srgbClr val="000000"/>
                </a:solidFill>
                <a:effectLst/>
                <a:ea typeface="Times New Roman" panose="02020603050405020304" pitchFamily="18" charset="0"/>
                <a:cs typeface="Calibri" panose="020F0502020204030204" pitchFamily="34" charset="0"/>
              </a:rPr>
              <a:t>Calculer le montant HT de chaque ligne. Utilisez une seule formule que vous copierez vers le bas.</a:t>
            </a:r>
            <a:endParaRPr lang="fr-FR" sz="1400" dirty="0">
              <a:effectLst/>
              <a:ea typeface="Times New Roman" panose="02020603050405020304" pitchFamily="18" charset="0"/>
              <a:cs typeface="Calibri" panose="020F0502020204030204" pitchFamily="34" charset="0"/>
            </a:endParaRPr>
          </a:p>
          <a:p>
            <a:pPr marL="342900" lvl="0" indent="-342900">
              <a:buSzPct val="120000"/>
              <a:buFont typeface="+mj-lt"/>
              <a:buAutoNum type="arabicPeriod"/>
              <a:tabLst>
                <a:tab pos="457200" algn="l"/>
                <a:tab pos="540385" algn="l"/>
              </a:tabLst>
            </a:pPr>
            <a:r>
              <a:rPr lang="fr-FR" sz="1400" dirty="0">
                <a:solidFill>
                  <a:srgbClr val="000000"/>
                </a:solidFill>
                <a:effectLst/>
                <a:ea typeface="Times New Roman" panose="02020603050405020304" pitchFamily="18" charset="0"/>
                <a:cs typeface="Calibri" panose="020F0502020204030204" pitchFamily="34" charset="0"/>
              </a:rPr>
              <a:t>Nommer la case TVA pour faire les calculs pour une TVA à 19,6%</a:t>
            </a:r>
            <a:endParaRPr lang="fr-FR" sz="1400" dirty="0">
              <a:effectLst/>
              <a:ea typeface="Times New Roman" panose="02020603050405020304" pitchFamily="18" charset="0"/>
              <a:cs typeface="Calibri" panose="020F0502020204030204" pitchFamily="34" charset="0"/>
            </a:endParaRPr>
          </a:p>
          <a:p>
            <a:pPr marL="342900" lvl="0" indent="-342900">
              <a:buSzPct val="120000"/>
              <a:buFont typeface="+mj-lt"/>
              <a:buAutoNum type="arabicPeriod"/>
              <a:tabLst>
                <a:tab pos="457200" algn="l"/>
                <a:tab pos="540385" algn="l"/>
              </a:tabLst>
            </a:pPr>
            <a:r>
              <a:rPr lang="fr-FR" sz="1400" dirty="0">
                <a:solidFill>
                  <a:srgbClr val="000000"/>
                </a:solidFill>
                <a:effectLst/>
                <a:ea typeface="Times New Roman" panose="02020603050405020304" pitchFamily="18" charset="0"/>
                <a:cs typeface="Calibri" panose="020F0502020204030204" pitchFamily="34" charset="0"/>
              </a:rPr>
              <a:t>Calculer la TVA en vous  servant de la cellule TVA (adressage absolu).</a:t>
            </a:r>
            <a:endParaRPr lang="fr-FR" sz="1400" dirty="0">
              <a:effectLst/>
              <a:ea typeface="Times New Roman" panose="02020603050405020304" pitchFamily="18" charset="0"/>
              <a:cs typeface="Calibri" panose="020F0502020204030204" pitchFamily="34" charset="0"/>
            </a:endParaRPr>
          </a:p>
          <a:p>
            <a:pPr marL="342900" lvl="0" indent="-342900">
              <a:buSzPct val="120000"/>
              <a:buFont typeface="+mj-lt"/>
              <a:buAutoNum type="arabicPeriod"/>
              <a:tabLst>
                <a:tab pos="457200" algn="l"/>
                <a:tab pos="540385" algn="l"/>
              </a:tabLst>
            </a:pPr>
            <a:r>
              <a:rPr lang="fr-FR" sz="1400" dirty="0">
                <a:solidFill>
                  <a:srgbClr val="000000"/>
                </a:solidFill>
                <a:effectLst/>
                <a:ea typeface="Times New Roman" panose="02020603050405020304" pitchFamily="18" charset="0"/>
                <a:cs typeface="Calibri" panose="020F0502020204030204" pitchFamily="34" charset="0"/>
              </a:rPr>
              <a:t>Calculer le montant TTC de la facture. </a:t>
            </a:r>
            <a:endParaRPr lang="fr-FR" sz="1400" dirty="0">
              <a:effectLst/>
              <a:ea typeface="Times New Roman" panose="02020603050405020304" pitchFamily="18" charset="0"/>
              <a:cs typeface="Calibri" panose="020F0502020204030204" pitchFamily="34" charset="0"/>
            </a:endParaRPr>
          </a:p>
          <a:p>
            <a:pPr marL="342900" lvl="0" indent="-342900">
              <a:buSzPct val="120000"/>
              <a:buFont typeface="+mj-lt"/>
              <a:buAutoNum type="arabicPeriod"/>
              <a:tabLst>
                <a:tab pos="457200" algn="l"/>
                <a:tab pos="540385" algn="l"/>
              </a:tabLst>
            </a:pPr>
            <a:r>
              <a:rPr lang="fr-FR" sz="1400" dirty="0">
                <a:solidFill>
                  <a:srgbClr val="000000"/>
                </a:solidFill>
                <a:effectLst/>
                <a:ea typeface="Times New Roman" panose="02020603050405020304" pitchFamily="18" charset="0"/>
                <a:cs typeface="Calibri" panose="020F0502020204030204" pitchFamily="34" charset="0"/>
              </a:rPr>
              <a:t>Afficher le résultat en € avec 1 décimale. </a:t>
            </a:r>
            <a:endParaRPr lang="fr-FR" sz="1400" dirty="0">
              <a:effectLst/>
              <a:ea typeface="Times New Roman" panose="02020603050405020304" pitchFamily="18" charset="0"/>
              <a:cs typeface="Calibri" panose="020F0502020204030204" pitchFamily="34" charset="0"/>
            </a:endParaRPr>
          </a:p>
          <a:p>
            <a:pPr marL="342900" lvl="0" indent="-342900">
              <a:buSzPct val="120000"/>
              <a:buFont typeface="+mj-lt"/>
              <a:buAutoNum type="arabicPeriod"/>
              <a:tabLst>
                <a:tab pos="457200" algn="l"/>
                <a:tab pos="540385" algn="l"/>
              </a:tabLst>
            </a:pPr>
            <a:r>
              <a:rPr lang="fr-FR" sz="1400" dirty="0">
                <a:solidFill>
                  <a:srgbClr val="000000"/>
                </a:solidFill>
                <a:effectLst/>
                <a:ea typeface="Times New Roman" panose="02020603050405020304" pitchFamily="18" charset="0"/>
                <a:cs typeface="Calibri" panose="020F0502020204030204" pitchFamily="34" charset="0"/>
              </a:rPr>
              <a:t>Pour les experts : Pour la remise, utiliser une liste déroulante pour accorder plusieurs remises (10%, 20% …).</a:t>
            </a:r>
            <a:endParaRPr lang="fr-FR" sz="1400" dirty="0">
              <a:effectLst/>
              <a:ea typeface="Times New Roman" panose="02020603050405020304" pitchFamily="18"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EC015B5C-9C8F-48AB-ABE6-D78C926134AD}"/>
              </a:ext>
            </a:extLst>
          </p:cNvPr>
          <p:cNvSpPr>
            <a:spLocks noGrp="1"/>
          </p:cNvSpPr>
          <p:nvPr>
            <p:ph type="sldNum" sz="quarter" idx="12"/>
          </p:nvPr>
        </p:nvSpPr>
        <p:spPr/>
        <p:txBody>
          <a:bodyPr/>
          <a:lstStyle/>
          <a:p>
            <a:fld id="{10A07726-B9A2-482C-A292-2DEB698D74B6}" type="slidenum">
              <a:rPr lang="fr-FR" smtClean="0"/>
              <a:t>186</a:t>
            </a:fld>
            <a:endParaRPr lang="fr-FR"/>
          </a:p>
        </p:txBody>
      </p:sp>
      <p:pic>
        <p:nvPicPr>
          <p:cNvPr id="6" name="Image 5">
            <a:extLst>
              <a:ext uri="{FF2B5EF4-FFF2-40B4-BE49-F238E27FC236}">
                <a16:creationId xmlns:a16="http://schemas.microsoft.com/office/drawing/2014/main" id="{AF106DAD-08BF-482B-A5DC-A19042D9BCF3}"/>
              </a:ext>
            </a:extLst>
          </p:cNvPr>
          <p:cNvPicPr>
            <a:picLocks noChangeAspect="1"/>
          </p:cNvPicPr>
          <p:nvPr/>
        </p:nvPicPr>
        <p:blipFill rotWithShape="1">
          <a:blip r:embed="rId2"/>
          <a:srcRect b="2483"/>
          <a:stretch/>
        </p:blipFill>
        <p:spPr>
          <a:xfrm>
            <a:off x="1877985" y="4187225"/>
            <a:ext cx="5326366" cy="2660013"/>
          </a:xfrm>
          <a:prstGeom prst="rect">
            <a:avLst/>
          </a:prstGeom>
        </p:spPr>
      </p:pic>
    </p:spTree>
    <p:extLst>
      <p:ext uri="{BB962C8B-B14F-4D97-AF65-F5344CB8AC3E}">
        <p14:creationId xmlns:p14="http://schemas.microsoft.com/office/powerpoint/2010/main" val="280035200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38138"/>
          </a:xfrm>
        </p:spPr>
        <p:txBody>
          <a:bodyPr>
            <a:normAutofit/>
          </a:bodyPr>
          <a:lstStyle/>
          <a:p>
            <a:r>
              <a:rPr lang="fr-FR" dirty="0"/>
              <a:t>Exercice 2 premiers pas:</a:t>
            </a:r>
            <a:br>
              <a:rPr lang="fr-FR" dirty="0"/>
            </a:br>
            <a:r>
              <a:rPr lang="fr-FR" sz="2000" dirty="0"/>
              <a:t>Fonctions et adresses absolues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187</a:t>
            </a:fld>
            <a:endParaRPr lang="fr-FR"/>
          </a:p>
        </p:txBody>
      </p:sp>
      <p:sp>
        <p:nvSpPr>
          <p:cNvPr id="6" name="Espace réservé du contenu 5"/>
          <p:cNvSpPr>
            <a:spLocks noGrp="1"/>
          </p:cNvSpPr>
          <p:nvPr>
            <p:ph sz="quarter" idx="1"/>
          </p:nvPr>
        </p:nvSpPr>
        <p:spPr/>
        <p:txBody>
          <a:bodyPr/>
          <a:lstStyle/>
          <a:p>
            <a:endParaRPr lang="fr-F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280" y="1700808"/>
            <a:ext cx="81057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68262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188</a:t>
            </a:fld>
            <a:endParaRPr lang="fr-F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40531" y="1398587"/>
            <a:ext cx="8201025"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37850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F1A86-8B85-45DD-9D7B-A1A68077A7E9}"/>
              </a:ext>
            </a:extLst>
          </p:cNvPr>
          <p:cNvSpPr>
            <a:spLocks noGrp="1"/>
          </p:cNvSpPr>
          <p:nvPr>
            <p:ph type="title"/>
          </p:nvPr>
        </p:nvSpPr>
        <p:spPr>
          <a:xfrm>
            <a:off x="395536" y="274638"/>
            <a:ext cx="8291264" cy="994122"/>
          </a:xfrm>
        </p:spPr>
        <p:txBody>
          <a:bodyPr>
            <a:normAutofit fontScale="90000"/>
          </a:bodyPr>
          <a:lstStyle/>
          <a:p>
            <a:r>
              <a:rPr lang="fr-FR" dirty="0"/>
              <a:t>Exercice 4  -  Premiers pas 1/2 </a:t>
            </a:r>
            <a:br>
              <a:rPr lang="fr-FR" dirty="0"/>
            </a:br>
            <a:r>
              <a:rPr lang="fr-FR" sz="2000" dirty="0"/>
              <a:t>Graphiques</a:t>
            </a:r>
          </a:p>
        </p:txBody>
      </p:sp>
      <p:sp>
        <p:nvSpPr>
          <p:cNvPr id="3" name="Espace réservé de la date 2">
            <a:extLst>
              <a:ext uri="{FF2B5EF4-FFF2-40B4-BE49-F238E27FC236}">
                <a16:creationId xmlns:a16="http://schemas.microsoft.com/office/drawing/2014/main" id="{FF37AA38-FF92-4738-9C90-BDBA185DD8F4}"/>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21A2335-11B7-477C-B0B8-DD8B3B134DEA}"/>
              </a:ext>
            </a:extLst>
          </p:cNvPr>
          <p:cNvSpPr>
            <a:spLocks noGrp="1"/>
          </p:cNvSpPr>
          <p:nvPr>
            <p:ph sz="quarter" idx="1"/>
          </p:nvPr>
        </p:nvSpPr>
        <p:spPr>
          <a:xfrm>
            <a:off x="395536" y="1340768"/>
            <a:ext cx="8424936" cy="3384376"/>
          </a:xfrm>
        </p:spPr>
        <p:txBody>
          <a:bodyPr>
            <a:normAutofit fontScale="85000" lnSpcReduction="20000"/>
          </a:bodyPr>
          <a:lstStyle/>
          <a:p>
            <a:pPr>
              <a:lnSpc>
                <a:spcPct val="110000"/>
              </a:lnSpc>
              <a:spcBef>
                <a:spcPts val="600"/>
              </a:spcBef>
              <a:spcAft>
                <a:spcPts val="600"/>
              </a:spcAft>
            </a:pPr>
            <a:r>
              <a:rPr lang="fr-FR" sz="1800" dirty="0">
                <a:effectLst/>
                <a:ea typeface="Times New Roman" panose="02020603050405020304" pitchFamily="18" charset="0"/>
                <a:cs typeface="Calibri" panose="020F0502020204030204" pitchFamily="34" charset="0"/>
              </a:rPr>
              <a:t>L’entreprise Notariat et Cie a établi le tableau ci-dessous détaillant ses recettes, en milliers d’euros, des quatre dernières années pour les quatre villes où elle vend ses services et produits</a:t>
            </a:r>
          </a:p>
          <a:p>
            <a:pPr marL="388620" indent="-342900">
              <a:lnSpc>
                <a:spcPct val="110000"/>
              </a:lnSpc>
              <a:spcBef>
                <a:spcPts val="600"/>
              </a:spcBef>
              <a:spcAft>
                <a:spcPts val="600"/>
              </a:spcAft>
              <a:buFont typeface="+mj-lt"/>
              <a:buAutoNum type="arabicPeriod"/>
            </a:pPr>
            <a:r>
              <a:rPr lang="fr-FR" sz="1800" dirty="0">
                <a:effectLst/>
                <a:ea typeface="Times New Roman" panose="02020603050405020304" pitchFamily="18" charset="0"/>
                <a:cs typeface="Calibri" panose="020F0502020204030204" pitchFamily="34" charset="0"/>
              </a:rPr>
              <a:t>A partir de ce tableau, il vous est demandé d’établir les deux graphiques ci-dessous. (Vous pouvez changer le type de données de des années ( 2015, 2016, .. en format texte…)</a:t>
            </a:r>
          </a:p>
          <a:p>
            <a:pPr lvl="1">
              <a:lnSpc>
                <a:spcPct val="110000"/>
              </a:lnSpc>
              <a:spcBef>
                <a:spcPts val="600"/>
              </a:spcBef>
              <a:spcAft>
                <a:spcPts val="600"/>
              </a:spcAft>
            </a:pPr>
            <a:r>
              <a:rPr lang="fr-FR" sz="1600" dirty="0">
                <a:cs typeface="Calibri" panose="020F0502020204030204" pitchFamily="34" charset="0"/>
              </a:rPr>
              <a:t>Le premier graphique est de type « ligne » et le second de type secteur. Le Tableau et les graphiques sont sauvegardés toujours dans le classeur de votre TD.  </a:t>
            </a:r>
          </a:p>
          <a:p>
            <a:pPr lvl="1">
              <a:lnSpc>
                <a:spcPct val="110000"/>
              </a:lnSpc>
              <a:spcBef>
                <a:spcPts val="600"/>
              </a:spcBef>
              <a:spcAft>
                <a:spcPts val="600"/>
              </a:spcAft>
            </a:pPr>
            <a:r>
              <a:rPr lang="fr-FR" sz="1800" dirty="0">
                <a:effectLst/>
                <a:ea typeface="Times New Roman" panose="02020603050405020304" pitchFamily="18" charset="0"/>
                <a:cs typeface="Calibri" panose="020F0502020204030204" pitchFamily="34" charset="0"/>
              </a:rPr>
              <a:t>Le premier graphique sera nommé « courbes » et le second « secteurs en 2015». </a:t>
            </a:r>
          </a:p>
          <a:p>
            <a:pPr marL="342900" indent="-342900">
              <a:lnSpc>
                <a:spcPct val="110000"/>
              </a:lnSpc>
              <a:spcBef>
                <a:spcPts val="600"/>
              </a:spcBef>
              <a:spcAft>
                <a:spcPts val="600"/>
              </a:spcAft>
              <a:buFont typeface="+mj-lt"/>
              <a:buAutoNum type="arabicPeriod"/>
            </a:pPr>
            <a:r>
              <a:rPr lang="fr-FR" sz="1800" dirty="0">
                <a:cs typeface="Calibri" panose="020F0502020204030204" pitchFamily="34" charset="0"/>
              </a:rPr>
              <a:t>Pour envoyer ces résultats aux différents associés de l’entreprise Créer un </a:t>
            </a:r>
            <a:r>
              <a:rPr lang="fr-FR" sz="1800" dirty="0" err="1">
                <a:cs typeface="Calibri" panose="020F0502020204030204" pitchFamily="34" charset="0"/>
              </a:rPr>
              <a:t>pdf</a:t>
            </a:r>
            <a:r>
              <a:rPr lang="fr-FR" sz="1800" dirty="0">
                <a:cs typeface="Calibri" panose="020F0502020204030204" pitchFamily="34" charset="0"/>
              </a:rPr>
              <a:t> d’une page qui contiendra:  </a:t>
            </a:r>
          </a:p>
          <a:p>
            <a:pPr marL="617220" lvl="1" indent="-342900">
              <a:lnSpc>
                <a:spcPct val="110000"/>
              </a:lnSpc>
              <a:spcBef>
                <a:spcPts val="0"/>
              </a:spcBef>
              <a:buFont typeface="+mj-lt"/>
              <a:buAutoNum type="arabicPeriod"/>
            </a:pPr>
            <a:r>
              <a:rPr lang="fr-FR" sz="1600" dirty="0">
                <a:cs typeface="Calibri" panose="020F0502020204030204" pitchFamily="34" charset="0"/>
              </a:rPr>
              <a:t>Un titre principal:  « Notariat et Cie »;</a:t>
            </a:r>
          </a:p>
          <a:p>
            <a:pPr marL="617220" lvl="1" indent="-342900">
              <a:lnSpc>
                <a:spcPct val="110000"/>
              </a:lnSpc>
              <a:spcBef>
                <a:spcPts val="0"/>
              </a:spcBef>
              <a:buFont typeface="+mj-lt"/>
              <a:buAutoNum type="arabicPeriod"/>
            </a:pPr>
            <a:r>
              <a:rPr lang="fr-FR" sz="1600" dirty="0">
                <a:cs typeface="Calibri" panose="020F0502020204030204" pitchFamily="34" charset="0"/>
              </a:rPr>
              <a:t>votre tableau et les deux graphiques dans le corps de la page;</a:t>
            </a:r>
          </a:p>
          <a:p>
            <a:pPr marL="617220" lvl="1" indent="-342900">
              <a:lnSpc>
                <a:spcPct val="110000"/>
              </a:lnSpc>
              <a:spcBef>
                <a:spcPts val="0"/>
              </a:spcBef>
              <a:buFont typeface="+mj-lt"/>
              <a:buAutoNum type="arabicPeriod"/>
            </a:pPr>
            <a:r>
              <a:rPr lang="fr-FR" sz="1600" dirty="0">
                <a:cs typeface="Calibri" panose="020F0502020204030204" pitchFamily="34" charset="0"/>
              </a:rPr>
              <a:t>Mettre votre nom et  prénom en entête de page ainsi que les nom de l’entreprise en pied de page.</a:t>
            </a:r>
          </a:p>
          <a:p>
            <a:pPr>
              <a:spcBef>
                <a:spcPts val="600"/>
              </a:spcBef>
              <a:spcAft>
                <a:spcPts val="1200"/>
              </a:spcAft>
            </a:pPr>
            <a:endParaRPr lang="fr-FR" sz="1800" dirty="0">
              <a:effectLst/>
              <a:ea typeface="Times New Roman" panose="02020603050405020304" pitchFamily="18"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EC015B5C-9C8F-48AB-ABE6-D78C926134AD}"/>
              </a:ext>
            </a:extLst>
          </p:cNvPr>
          <p:cNvSpPr>
            <a:spLocks noGrp="1"/>
          </p:cNvSpPr>
          <p:nvPr>
            <p:ph type="sldNum" sz="quarter" idx="12"/>
          </p:nvPr>
        </p:nvSpPr>
        <p:spPr/>
        <p:txBody>
          <a:bodyPr/>
          <a:lstStyle/>
          <a:p>
            <a:fld id="{10A07726-B9A2-482C-A292-2DEB698D74B6}" type="slidenum">
              <a:rPr lang="fr-FR" smtClean="0"/>
              <a:t>189</a:t>
            </a:fld>
            <a:endParaRPr lang="fr-FR"/>
          </a:p>
        </p:txBody>
      </p:sp>
      <p:graphicFrame>
        <p:nvGraphicFramePr>
          <p:cNvPr id="7" name="Tableau 6">
            <a:extLst>
              <a:ext uri="{FF2B5EF4-FFF2-40B4-BE49-F238E27FC236}">
                <a16:creationId xmlns:a16="http://schemas.microsoft.com/office/drawing/2014/main" id="{484A2B2C-A54D-4BB7-BEE9-D93C2E8589F7}"/>
              </a:ext>
            </a:extLst>
          </p:cNvPr>
          <p:cNvGraphicFramePr>
            <a:graphicFrameLocks noGrp="1"/>
          </p:cNvGraphicFramePr>
          <p:nvPr>
            <p:extLst>
              <p:ext uri="{D42A27DB-BD31-4B8C-83A1-F6EECF244321}">
                <p14:modId xmlns:p14="http://schemas.microsoft.com/office/powerpoint/2010/main" val="2158454955"/>
              </p:ext>
            </p:extLst>
          </p:nvPr>
        </p:nvGraphicFramePr>
        <p:xfrm>
          <a:off x="2267744" y="4597212"/>
          <a:ext cx="4832262" cy="1721970"/>
        </p:xfrm>
        <a:graphic>
          <a:graphicData uri="http://schemas.openxmlformats.org/drawingml/2006/table">
            <a:tbl>
              <a:tblPr firstRow="1" firstCol="1" bandRow="1">
                <a:tableStyleId>{5C22544A-7EE6-4342-B048-85BDC9FD1C3A}</a:tableStyleId>
              </a:tblPr>
              <a:tblGrid>
                <a:gridCol w="1232262">
                  <a:extLst>
                    <a:ext uri="{9D8B030D-6E8A-4147-A177-3AD203B41FA5}">
                      <a16:colId xmlns:a16="http://schemas.microsoft.com/office/drawing/2014/main" val="1705927326"/>
                    </a:ext>
                  </a:extLst>
                </a:gridCol>
                <a:gridCol w="900000">
                  <a:extLst>
                    <a:ext uri="{9D8B030D-6E8A-4147-A177-3AD203B41FA5}">
                      <a16:colId xmlns:a16="http://schemas.microsoft.com/office/drawing/2014/main" val="3529174077"/>
                    </a:ext>
                  </a:extLst>
                </a:gridCol>
                <a:gridCol w="900000">
                  <a:extLst>
                    <a:ext uri="{9D8B030D-6E8A-4147-A177-3AD203B41FA5}">
                      <a16:colId xmlns:a16="http://schemas.microsoft.com/office/drawing/2014/main" val="2145093482"/>
                    </a:ext>
                  </a:extLst>
                </a:gridCol>
                <a:gridCol w="900000">
                  <a:extLst>
                    <a:ext uri="{9D8B030D-6E8A-4147-A177-3AD203B41FA5}">
                      <a16:colId xmlns:a16="http://schemas.microsoft.com/office/drawing/2014/main" val="3329388771"/>
                    </a:ext>
                  </a:extLst>
                </a:gridCol>
                <a:gridCol w="900000">
                  <a:extLst>
                    <a:ext uri="{9D8B030D-6E8A-4147-A177-3AD203B41FA5}">
                      <a16:colId xmlns:a16="http://schemas.microsoft.com/office/drawing/2014/main" val="3519078300"/>
                    </a:ext>
                  </a:extLst>
                </a:gridCol>
              </a:tblGrid>
              <a:tr h="194571">
                <a:tc gridSpan="5">
                  <a:txBody>
                    <a:bodyPr/>
                    <a:lstStyle/>
                    <a:p>
                      <a:pPr algn="ctr">
                        <a:spcAft>
                          <a:spcPts val="600"/>
                        </a:spcAft>
                      </a:pPr>
                      <a:r>
                        <a:rPr lang="fr-FR" sz="1600" dirty="0">
                          <a:effectLst/>
                          <a:latin typeface="Calibri" panose="020F0502020204030204" pitchFamily="34" charset="0"/>
                          <a:cs typeface="Calibri" panose="020F0502020204030204" pitchFamily="34" charset="0"/>
                        </a:rPr>
                        <a:t>RECETTES PAR ville en milliers d’euros</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00593753"/>
                  </a:ext>
                </a:extLst>
              </a:tr>
              <a:tr h="194571">
                <a:tc>
                  <a:txBody>
                    <a:bodyPr/>
                    <a:lstStyle/>
                    <a:p>
                      <a:endParaRPr lang="fr-FR" sz="1600">
                        <a:effectLst/>
                        <a:latin typeface="Calibri" panose="020F0502020204030204" pitchFamily="34" charset="0"/>
                        <a:cs typeface="Calibri" panose="020F0502020204030204" pitchFamily="34" charset="0"/>
                      </a:endParaRPr>
                    </a:p>
                  </a:txBody>
                  <a:tcPr marL="68580" marR="68580" marT="0" marB="0"/>
                </a:tc>
                <a:tc>
                  <a:txBody>
                    <a:bodyPr/>
                    <a:lstStyle/>
                    <a:p>
                      <a:pPr algn="ctr"/>
                      <a:r>
                        <a:rPr lang="fr-FR" sz="1600" dirty="0">
                          <a:effectLst/>
                          <a:latin typeface="Calibri" panose="020F0502020204030204" pitchFamily="34" charset="0"/>
                          <a:cs typeface="Calibri" panose="020F0502020204030204" pitchFamily="34" charset="0"/>
                        </a:rPr>
                        <a:t>2015</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600" dirty="0">
                          <a:effectLst/>
                          <a:latin typeface="Calibri" panose="020F0502020204030204" pitchFamily="34" charset="0"/>
                          <a:cs typeface="Calibri" panose="020F0502020204030204" pitchFamily="34" charset="0"/>
                        </a:rPr>
                        <a:t>2016</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600">
                          <a:effectLst/>
                          <a:latin typeface="Calibri" panose="020F0502020204030204" pitchFamily="34" charset="0"/>
                          <a:cs typeface="Calibri" panose="020F0502020204030204" pitchFamily="34" charset="0"/>
                        </a:rPr>
                        <a:t>2017</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600" dirty="0">
                          <a:effectLst/>
                          <a:latin typeface="Calibri" panose="020F0502020204030204" pitchFamily="34" charset="0"/>
                          <a:cs typeface="Calibri" panose="020F0502020204030204" pitchFamily="34" charset="0"/>
                        </a:rPr>
                        <a:t>2018</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30174330"/>
                  </a:ext>
                </a:extLst>
              </a:tr>
              <a:tr h="258930">
                <a:tc>
                  <a:txBody>
                    <a:bodyPr/>
                    <a:lstStyle/>
                    <a:p>
                      <a:pPr marL="179388" indent="-179388"/>
                      <a:r>
                        <a:rPr lang="fr-FR" sz="1600" dirty="0">
                          <a:effectLst/>
                          <a:latin typeface="Calibri" panose="020F0502020204030204" pitchFamily="34" charset="0"/>
                          <a:cs typeface="Calibri" panose="020F0502020204030204" pitchFamily="34" charset="0"/>
                        </a:rPr>
                        <a:t>Montpellier</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r"/>
                      <a:r>
                        <a:rPr lang="fr-FR" sz="1600">
                          <a:effectLst/>
                          <a:latin typeface="Calibri" panose="020F0502020204030204" pitchFamily="34" charset="0"/>
                          <a:cs typeface="Calibri" panose="020F0502020204030204" pitchFamily="34" charset="0"/>
                        </a:rPr>
                        <a:t>123</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152</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157</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148</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845971516"/>
                  </a:ext>
                </a:extLst>
              </a:tr>
              <a:tr h="194571">
                <a:tc>
                  <a:txBody>
                    <a:bodyPr/>
                    <a:lstStyle/>
                    <a:p>
                      <a:pPr marL="0" indent="0">
                        <a:tabLst>
                          <a:tab pos="0" algn="l"/>
                        </a:tabLst>
                      </a:pPr>
                      <a:r>
                        <a:rPr lang="fr-FR" sz="1600" dirty="0">
                          <a:effectLst/>
                          <a:latin typeface="Calibri" panose="020F0502020204030204" pitchFamily="34" charset="0"/>
                          <a:cs typeface="Calibri" panose="020F0502020204030204" pitchFamily="34" charset="0"/>
                        </a:rPr>
                        <a:t>Béziers</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r"/>
                      <a:r>
                        <a:rPr lang="fr-FR" sz="1600">
                          <a:effectLst/>
                          <a:latin typeface="Calibri" panose="020F0502020204030204" pitchFamily="34" charset="0"/>
                          <a:cs typeface="Calibri" panose="020F0502020204030204" pitchFamily="34" charset="0"/>
                        </a:rPr>
                        <a:t>93</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dirty="0">
                          <a:effectLst/>
                          <a:latin typeface="Calibri" panose="020F0502020204030204" pitchFamily="34" charset="0"/>
                          <a:cs typeface="Calibri" panose="020F0502020204030204" pitchFamily="34" charset="0"/>
                        </a:rPr>
                        <a:t>84</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dirty="0">
                          <a:effectLst/>
                          <a:latin typeface="Calibri" panose="020F0502020204030204" pitchFamily="34" charset="0"/>
                          <a:cs typeface="Calibri" panose="020F0502020204030204" pitchFamily="34" charset="0"/>
                        </a:rPr>
                        <a:t>70</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dirty="0">
                          <a:effectLst/>
                          <a:latin typeface="Calibri" panose="020F0502020204030204" pitchFamily="34" charset="0"/>
                          <a:cs typeface="Calibri" panose="020F0502020204030204" pitchFamily="34" charset="0"/>
                        </a:rPr>
                        <a:t>65</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956996405"/>
                  </a:ext>
                </a:extLst>
              </a:tr>
              <a:tr h="194571">
                <a:tc>
                  <a:txBody>
                    <a:bodyPr/>
                    <a:lstStyle/>
                    <a:p>
                      <a:r>
                        <a:rPr lang="fr-FR" sz="1600">
                          <a:effectLst/>
                          <a:latin typeface="Calibri" panose="020F0502020204030204" pitchFamily="34" charset="0"/>
                          <a:cs typeface="Calibri" panose="020F0502020204030204" pitchFamily="34" charset="0"/>
                        </a:rPr>
                        <a:t>Lunel</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r"/>
                      <a:r>
                        <a:rPr lang="fr-FR" sz="1600" dirty="0">
                          <a:effectLst/>
                          <a:latin typeface="Calibri" panose="020F0502020204030204" pitchFamily="34" charset="0"/>
                          <a:cs typeface="Calibri" panose="020F0502020204030204" pitchFamily="34" charset="0"/>
                        </a:rPr>
                        <a:t>102</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118</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dirty="0">
                          <a:effectLst/>
                          <a:latin typeface="Calibri" panose="020F0502020204030204" pitchFamily="34" charset="0"/>
                          <a:cs typeface="Calibri" panose="020F0502020204030204" pitchFamily="34" charset="0"/>
                        </a:rPr>
                        <a:t>134</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120</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4200586255"/>
                  </a:ext>
                </a:extLst>
              </a:tr>
              <a:tr h="194571">
                <a:tc>
                  <a:txBody>
                    <a:bodyPr/>
                    <a:lstStyle/>
                    <a:p>
                      <a:r>
                        <a:rPr lang="fr-FR" sz="1600">
                          <a:effectLst/>
                          <a:latin typeface="Calibri" panose="020F0502020204030204" pitchFamily="34" charset="0"/>
                          <a:cs typeface="Calibri" panose="020F0502020204030204" pitchFamily="34" charset="0"/>
                        </a:rPr>
                        <a:t>Sète</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r"/>
                      <a:r>
                        <a:rPr lang="fr-FR" sz="1600">
                          <a:effectLst/>
                          <a:latin typeface="Calibri" panose="020F0502020204030204" pitchFamily="34" charset="0"/>
                          <a:cs typeface="Calibri" panose="020F0502020204030204" pitchFamily="34" charset="0"/>
                        </a:rPr>
                        <a:t>75</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87</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dirty="0">
                          <a:effectLst/>
                          <a:latin typeface="Calibri" panose="020F0502020204030204" pitchFamily="34" charset="0"/>
                          <a:cs typeface="Calibri" panose="020F0502020204030204" pitchFamily="34" charset="0"/>
                        </a:rPr>
                        <a:t>78</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a:effectLst/>
                          <a:latin typeface="Calibri" panose="020F0502020204030204" pitchFamily="34" charset="0"/>
                          <a:cs typeface="Calibri" panose="020F0502020204030204" pitchFamily="34" charset="0"/>
                        </a:rPr>
                        <a:t>91</a:t>
                      </a:r>
                      <a:endParaRPr lang="fr-FR" sz="16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1283695654"/>
                  </a:ext>
                </a:extLst>
              </a:tr>
              <a:tr h="194571">
                <a:tc>
                  <a:txBody>
                    <a:bodyPr/>
                    <a:lstStyle/>
                    <a:p>
                      <a:r>
                        <a:rPr lang="fr-FR" sz="1600" dirty="0">
                          <a:effectLst/>
                          <a:latin typeface="Calibri" panose="020F0502020204030204" pitchFamily="34" charset="0"/>
                          <a:cs typeface="Calibri" panose="020F0502020204030204" pitchFamily="34" charset="0"/>
                        </a:rPr>
                        <a:t>TOTAUX</a:t>
                      </a:r>
                      <a:endParaRPr lang="fr-F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r"/>
                      <a:r>
                        <a:rPr lang="fr-FR" sz="1600" b="1" dirty="0">
                          <a:effectLst/>
                          <a:latin typeface="Calibri" panose="020F0502020204030204" pitchFamily="34" charset="0"/>
                          <a:cs typeface="Calibri" panose="020F0502020204030204" pitchFamily="34" charset="0"/>
                        </a:rPr>
                        <a:t>393</a:t>
                      </a:r>
                      <a:endParaRPr lang="fr-FR"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b="1" dirty="0">
                          <a:effectLst/>
                          <a:latin typeface="Calibri" panose="020F0502020204030204" pitchFamily="34" charset="0"/>
                          <a:cs typeface="Calibri" panose="020F0502020204030204" pitchFamily="34" charset="0"/>
                        </a:rPr>
                        <a:t>441</a:t>
                      </a:r>
                      <a:endParaRPr lang="fr-FR"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b="1" dirty="0">
                          <a:effectLst/>
                          <a:latin typeface="Calibri" panose="020F0502020204030204" pitchFamily="34" charset="0"/>
                          <a:cs typeface="Calibri" panose="020F0502020204030204" pitchFamily="34" charset="0"/>
                        </a:rPr>
                        <a:t>439</a:t>
                      </a:r>
                      <a:endParaRPr lang="fr-FR"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tc>
                  <a:txBody>
                    <a:bodyPr/>
                    <a:lstStyle/>
                    <a:p>
                      <a:pPr algn="r"/>
                      <a:r>
                        <a:rPr lang="fr-FR" sz="1600" b="1" dirty="0">
                          <a:effectLst/>
                          <a:latin typeface="Calibri" panose="020F0502020204030204" pitchFamily="34" charset="0"/>
                          <a:cs typeface="Calibri" panose="020F0502020204030204" pitchFamily="34" charset="0"/>
                        </a:rPr>
                        <a:t>424</a:t>
                      </a:r>
                      <a:endParaRPr lang="fr-FR"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b"/>
                </a:tc>
                <a:extLst>
                  <a:ext uri="{0D108BD9-81ED-4DB2-BD59-A6C34878D82A}">
                    <a16:rowId xmlns:a16="http://schemas.microsoft.com/office/drawing/2014/main" val="2792073994"/>
                  </a:ext>
                </a:extLst>
              </a:tr>
            </a:tbl>
          </a:graphicData>
        </a:graphic>
      </p:graphicFrame>
    </p:spTree>
    <p:extLst>
      <p:ext uri="{BB962C8B-B14F-4D97-AF65-F5344CB8AC3E}">
        <p14:creationId xmlns:p14="http://schemas.microsoft.com/office/powerpoint/2010/main" val="170067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5F59EA-A238-40F6-99D8-8B78BE825992}"/>
              </a:ext>
            </a:extLst>
          </p:cNvPr>
          <p:cNvSpPr>
            <a:spLocks noGrp="1"/>
          </p:cNvSpPr>
          <p:nvPr>
            <p:ph type="title"/>
          </p:nvPr>
        </p:nvSpPr>
        <p:spPr/>
        <p:txBody>
          <a:bodyPr>
            <a:noAutofit/>
          </a:bodyPr>
          <a:lstStyle/>
          <a:p>
            <a:r>
              <a:rPr lang="fr-FR" sz="3200" dirty="0"/>
              <a:t>Présentation de l’interface: Onglets d’outils</a:t>
            </a:r>
          </a:p>
        </p:txBody>
      </p:sp>
      <p:sp>
        <p:nvSpPr>
          <p:cNvPr id="3" name="Espace réservé de la date 2">
            <a:extLst>
              <a:ext uri="{FF2B5EF4-FFF2-40B4-BE49-F238E27FC236}">
                <a16:creationId xmlns:a16="http://schemas.microsoft.com/office/drawing/2014/main" id="{368D2D2D-09DA-4C34-AC94-66F0685AFD80}"/>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9A8E9B6B-309C-49A7-AAEB-0632542E61BD}"/>
              </a:ext>
            </a:extLst>
          </p:cNvPr>
          <p:cNvSpPr>
            <a:spLocks noGrp="1"/>
          </p:cNvSpPr>
          <p:nvPr>
            <p:ph sz="quarter"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057086B-36C8-4C0D-BBCA-EB022899357F}"/>
              </a:ext>
            </a:extLst>
          </p:cNvPr>
          <p:cNvSpPr>
            <a:spLocks noGrp="1"/>
          </p:cNvSpPr>
          <p:nvPr>
            <p:ph type="sldNum" sz="quarter" idx="12"/>
          </p:nvPr>
        </p:nvSpPr>
        <p:spPr/>
        <p:txBody>
          <a:bodyPr/>
          <a:lstStyle/>
          <a:p>
            <a:fld id="{10A07726-B9A2-482C-A292-2DEB698D74B6}" type="slidenum">
              <a:rPr lang="fr-FR" smtClean="0"/>
              <a:t>19</a:t>
            </a:fld>
            <a:endParaRPr lang="fr-FR"/>
          </a:p>
        </p:txBody>
      </p:sp>
      <p:grpSp>
        <p:nvGrpSpPr>
          <p:cNvPr id="6" name="Groupe 5">
            <a:extLst>
              <a:ext uri="{FF2B5EF4-FFF2-40B4-BE49-F238E27FC236}">
                <a16:creationId xmlns:a16="http://schemas.microsoft.com/office/drawing/2014/main" id="{D74526E6-164B-4D28-AA57-E454EACC1E68}"/>
              </a:ext>
            </a:extLst>
          </p:cNvPr>
          <p:cNvGrpSpPr/>
          <p:nvPr/>
        </p:nvGrpSpPr>
        <p:grpSpPr>
          <a:xfrm>
            <a:off x="1079612" y="1535127"/>
            <a:ext cx="6984776" cy="4772705"/>
            <a:chOff x="992358" y="1268760"/>
            <a:chExt cx="6984776" cy="4772705"/>
          </a:xfrm>
        </p:grpSpPr>
        <p:pic>
          <p:nvPicPr>
            <p:cNvPr id="7" name="Picture 2">
              <a:extLst>
                <a:ext uri="{FF2B5EF4-FFF2-40B4-BE49-F238E27FC236}">
                  <a16:creationId xmlns:a16="http://schemas.microsoft.com/office/drawing/2014/main" id="{BDBF47C6-D32E-498C-ABDC-043B7DCEB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358" y="1380182"/>
              <a:ext cx="6984776" cy="466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avec coins arrondis en diagonale 9">
              <a:extLst>
                <a:ext uri="{FF2B5EF4-FFF2-40B4-BE49-F238E27FC236}">
                  <a16:creationId xmlns:a16="http://schemas.microsoft.com/office/drawing/2014/main" id="{A9A02B53-E617-432A-84BD-FA921156C9B5}"/>
                </a:ext>
              </a:extLst>
            </p:cNvPr>
            <p:cNvSpPr/>
            <p:nvPr/>
          </p:nvSpPr>
          <p:spPr>
            <a:xfrm>
              <a:off x="5868144" y="1268760"/>
              <a:ext cx="2108990" cy="504056"/>
            </a:xfrm>
            <a:prstGeom prst="round2DiagRect">
              <a:avLst/>
            </a:prstGeom>
            <a:noFill/>
            <a:ln w="571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grpSp>
    </p:spTree>
    <p:extLst>
      <p:ext uri="{BB962C8B-B14F-4D97-AF65-F5344CB8AC3E}">
        <p14:creationId xmlns:p14="http://schemas.microsoft.com/office/powerpoint/2010/main" val="186048973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8F1A86-8B85-45DD-9D7B-A1A68077A7E9}"/>
              </a:ext>
            </a:extLst>
          </p:cNvPr>
          <p:cNvSpPr>
            <a:spLocks noGrp="1"/>
          </p:cNvSpPr>
          <p:nvPr>
            <p:ph type="title"/>
          </p:nvPr>
        </p:nvSpPr>
        <p:spPr>
          <a:xfrm>
            <a:off x="395536" y="274638"/>
            <a:ext cx="8291264" cy="994122"/>
          </a:xfrm>
        </p:spPr>
        <p:txBody>
          <a:bodyPr>
            <a:normAutofit fontScale="90000"/>
          </a:bodyPr>
          <a:lstStyle/>
          <a:p>
            <a:r>
              <a:rPr lang="fr-FR" dirty="0"/>
              <a:t>Exercice 4  -  Premiers pas 1/2 </a:t>
            </a:r>
            <a:br>
              <a:rPr lang="fr-FR" dirty="0"/>
            </a:br>
            <a:r>
              <a:rPr lang="fr-FR" sz="2000" dirty="0"/>
              <a:t>Graphiques</a:t>
            </a:r>
          </a:p>
        </p:txBody>
      </p:sp>
      <p:sp>
        <p:nvSpPr>
          <p:cNvPr id="3" name="Espace réservé de la date 2">
            <a:extLst>
              <a:ext uri="{FF2B5EF4-FFF2-40B4-BE49-F238E27FC236}">
                <a16:creationId xmlns:a16="http://schemas.microsoft.com/office/drawing/2014/main" id="{FF37AA38-FF92-4738-9C90-BDBA185DD8F4}"/>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21A2335-11B7-477C-B0B8-DD8B3B134DEA}"/>
              </a:ext>
            </a:extLst>
          </p:cNvPr>
          <p:cNvSpPr>
            <a:spLocks noGrp="1"/>
          </p:cNvSpPr>
          <p:nvPr>
            <p:ph sz="quarter" idx="1"/>
          </p:nvPr>
        </p:nvSpPr>
        <p:spPr>
          <a:xfrm>
            <a:off x="395536" y="1340768"/>
            <a:ext cx="8424936" cy="3384376"/>
          </a:xfrm>
        </p:spPr>
        <p:txBody>
          <a:bodyPr>
            <a:normAutofit/>
          </a:bodyPr>
          <a:lstStyle/>
          <a:p>
            <a:pPr>
              <a:spcBef>
                <a:spcPts val="600"/>
              </a:spcBef>
              <a:spcAft>
                <a:spcPts val="1200"/>
              </a:spcAft>
            </a:pPr>
            <a:endParaRPr lang="fr-FR" sz="1800" dirty="0">
              <a:effectLst/>
              <a:ea typeface="Times New Roman" panose="02020603050405020304" pitchFamily="18"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EC015B5C-9C8F-48AB-ABE6-D78C926134AD}"/>
              </a:ext>
            </a:extLst>
          </p:cNvPr>
          <p:cNvSpPr>
            <a:spLocks noGrp="1"/>
          </p:cNvSpPr>
          <p:nvPr>
            <p:ph type="sldNum" sz="quarter" idx="12"/>
          </p:nvPr>
        </p:nvSpPr>
        <p:spPr/>
        <p:txBody>
          <a:bodyPr/>
          <a:lstStyle/>
          <a:p>
            <a:fld id="{10A07726-B9A2-482C-A292-2DEB698D74B6}" type="slidenum">
              <a:rPr lang="fr-FR" smtClean="0"/>
              <a:t>190</a:t>
            </a:fld>
            <a:endParaRPr lang="fr-FR"/>
          </a:p>
        </p:txBody>
      </p:sp>
      <p:graphicFrame>
        <p:nvGraphicFramePr>
          <p:cNvPr id="8" name="Graphique 7">
            <a:extLst>
              <a:ext uri="{FF2B5EF4-FFF2-40B4-BE49-F238E27FC236}">
                <a16:creationId xmlns:a16="http://schemas.microsoft.com/office/drawing/2014/main" id="{A0C37ED9-023A-418C-A3C7-CE5A662C6F6F}"/>
              </a:ext>
            </a:extLst>
          </p:cNvPr>
          <p:cNvGraphicFramePr/>
          <p:nvPr>
            <p:extLst>
              <p:ext uri="{D42A27DB-BD31-4B8C-83A1-F6EECF244321}">
                <p14:modId xmlns:p14="http://schemas.microsoft.com/office/powerpoint/2010/main" val="3545485234"/>
              </p:ext>
            </p:extLst>
          </p:nvPr>
        </p:nvGraphicFramePr>
        <p:xfrm>
          <a:off x="2114199" y="2420888"/>
          <a:ext cx="4915535" cy="2209165"/>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a:extLst>
              <a:ext uri="{FF2B5EF4-FFF2-40B4-BE49-F238E27FC236}">
                <a16:creationId xmlns:a16="http://schemas.microsoft.com/office/drawing/2014/main" id="{D96BB6B7-E520-4BFE-B7F8-4838AC964FBE}"/>
              </a:ext>
            </a:extLst>
          </p:cNvPr>
          <p:cNvPicPr>
            <a:picLocks noChangeAspect="1"/>
          </p:cNvPicPr>
          <p:nvPr/>
        </p:nvPicPr>
        <p:blipFill>
          <a:blip r:embed="rId3"/>
          <a:stretch>
            <a:fillRect/>
          </a:stretch>
        </p:blipFill>
        <p:spPr>
          <a:xfrm>
            <a:off x="5664829" y="1309905"/>
            <a:ext cx="3155643" cy="1240140"/>
          </a:xfrm>
          <a:prstGeom prst="rect">
            <a:avLst/>
          </a:prstGeom>
        </p:spPr>
      </p:pic>
      <p:graphicFrame>
        <p:nvGraphicFramePr>
          <p:cNvPr id="9" name="Graphique 8">
            <a:extLst>
              <a:ext uri="{FF2B5EF4-FFF2-40B4-BE49-F238E27FC236}">
                <a16:creationId xmlns:a16="http://schemas.microsoft.com/office/drawing/2014/main" id="{80B944CD-4EDC-4217-AAB5-0E1C1FCB169C}"/>
              </a:ext>
            </a:extLst>
          </p:cNvPr>
          <p:cNvGraphicFramePr/>
          <p:nvPr>
            <p:extLst>
              <p:ext uri="{D42A27DB-BD31-4B8C-83A1-F6EECF244321}">
                <p14:modId xmlns:p14="http://schemas.microsoft.com/office/powerpoint/2010/main" val="463837107"/>
              </p:ext>
            </p:extLst>
          </p:nvPr>
        </p:nvGraphicFramePr>
        <p:xfrm>
          <a:off x="2579653" y="4797152"/>
          <a:ext cx="3984625" cy="1882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99861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41EB9-372C-4BE2-BE0F-656A87CE1044}"/>
              </a:ext>
            </a:extLst>
          </p:cNvPr>
          <p:cNvSpPr>
            <a:spLocks noGrp="1"/>
          </p:cNvSpPr>
          <p:nvPr>
            <p:ph type="title"/>
          </p:nvPr>
        </p:nvSpPr>
        <p:spPr>
          <a:xfrm>
            <a:off x="395536" y="274638"/>
            <a:ext cx="8291264" cy="922114"/>
          </a:xfrm>
        </p:spPr>
        <p:txBody>
          <a:bodyPr>
            <a:normAutofit fontScale="90000"/>
          </a:bodyPr>
          <a:lstStyle/>
          <a:p>
            <a:r>
              <a:rPr lang="fr-FR" dirty="0"/>
              <a:t>Exercice 5  -  Premiers pas 1/2 </a:t>
            </a:r>
            <a:br>
              <a:rPr lang="fr-FR" dirty="0"/>
            </a:br>
            <a:r>
              <a:rPr lang="fr-FR" sz="2000" dirty="0"/>
              <a:t>Fonctions logiques et formatage conditionnel</a:t>
            </a:r>
            <a:br>
              <a:rPr lang="fr-FR" sz="1800" dirty="0">
                <a:effectLst/>
                <a:latin typeface="Times New Roman" panose="02020603050405020304" pitchFamily="18" charset="0"/>
                <a:ea typeface="Times New Roman" panose="02020603050405020304" pitchFamily="18" charset="0"/>
              </a:rPr>
            </a:br>
            <a:endParaRPr lang="fr-FR" dirty="0"/>
          </a:p>
        </p:txBody>
      </p:sp>
      <p:sp>
        <p:nvSpPr>
          <p:cNvPr id="3" name="Espace réservé de la date 2">
            <a:extLst>
              <a:ext uri="{FF2B5EF4-FFF2-40B4-BE49-F238E27FC236}">
                <a16:creationId xmlns:a16="http://schemas.microsoft.com/office/drawing/2014/main" id="{633263A8-B8CA-443C-9F4D-2707AC9CBC3C}"/>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F325C733-666C-4F2F-914E-12171A9F2CB4}"/>
              </a:ext>
            </a:extLst>
          </p:cNvPr>
          <p:cNvSpPr>
            <a:spLocks noGrp="1"/>
          </p:cNvSpPr>
          <p:nvPr>
            <p:ph sz="quarter" idx="1"/>
          </p:nvPr>
        </p:nvSpPr>
        <p:spPr>
          <a:xfrm>
            <a:off x="395536" y="1412776"/>
            <a:ext cx="8291264" cy="4607024"/>
          </a:xfrm>
        </p:spPr>
        <p:txBody>
          <a:bodyPr>
            <a:normAutofit/>
          </a:bodyPr>
          <a:lstStyle/>
          <a:p>
            <a:r>
              <a:rPr lang="fr-FR" sz="1600" dirty="0"/>
              <a:t>Dans une nouvelle feuille, du classeur du TD, nommée « Acteurs », reproduire le tableau suivant et répondre à la question en combinant l’utilisation d’une fonction de test logique SI et OU. Nous allons remettre un trophée aux acteurs ayant, soit tourné plus de 15 films, soit ayant dépassé les 200 millions d'entrées. Faire afficher « Trophée » dans la colonne E pour les acteurs susceptibles de le recevoir et « Pas de Trophée » dans le cas contraire. Appliquer une mise en forme conditionnelle : fond vert si « Trophée », fond rouge si « Pas de Trophée ». Pour cela suivre les indications :</a:t>
            </a:r>
          </a:p>
          <a:p>
            <a:pPr marL="342900" indent="-342900">
              <a:buFont typeface="+mj-lt"/>
              <a:buAutoNum type="arabicPeriod"/>
            </a:pPr>
            <a:r>
              <a:rPr lang="fr-FR" sz="1400" dirty="0"/>
              <a:t>Ecrire une formule qui utilise les fonctions Si et OU pour la première case vide de la colonne « Trophée ».</a:t>
            </a:r>
          </a:p>
          <a:p>
            <a:pPr lvl="1">
              <a:buFont typeface="+mj-lt"/>
              <a:buAutoNum type="alphaLcParenR"/>
            </a:pPr>
            <a:r>
              <a:rPr lang="fr-FR" sz="1200" dirty="0"/>
              <a:t>SI(</a:t>
            </a:r>
            <a:r>
              <a:rPr lang="fr-FR" sz="1200" dirty="0" err="1"/>
              <a:t>test_logique;valeur_si_vrai;valeur_si_faux</a:t>
            </a:r>
            <a:r>
              <a:rPr lang="fr-FR" sz="1200" dirty="0"/>
              <a:t>) </a:t>
            </a:r>
          </a:p>
          <a:p>
            <a:pPr lvl="1">
              <a:buFont typeface="+mj-lt"/>
              <a:buAutoNum type="alphaLcParenR"/>
            </a:pPr>
            <a:r>
              <a:rPr lang="fr-FR" sz="1200" dirty="0"/>
              <a:t>OU(valeur_logique1;  valeur_logique2;...; </a:t>
            </a:r>
            <a:r>
              <a:rPr lang="fr-FR" sz="1200" dirty="0" err="1"/>
              <a:t>valeur_logiqueN</a:t>
            </a:r>
            <a:r>
              <a:rPr lang="fr-FR" sz="1200" dirty="0"/>
              <a:t>)</a:t>
            </a:r>
          </a:p>
          <a:p>
            <a:pPr marL="342900" indent="-342900">
              <a:buFont typeface="+mj-lt"/>
              <a:buAutoNum type="arabicPeriod"/>
            </a:pPr>
            <a:r>
              <a:rPr lang="fr-FR" sz="1400" dirty="0"/>
              <a:t>Définir deux nouveaux styles de cellules « Rouge » et « Verte »</a:t>
            </a:r>
          </a:p>
          <a:p>
            <a:pPr marL="342900" indent="-342900">
              <a:buFont typeface="+mj-lt"/>
              <a:buAutoNum type="arabicPeriod"/>
            </a:pPr>
            <a:r>
              <a:rPr lang="fr-FR" sz="1400" dirty="0"/>
              <a:t>Faire un formatage conditionnel de la cellule pour que le fond de celle-ci soit vert si la case contient la valeur « Trophée » et rouge si la case contient la valeur « Pas de Trophée ».</a:t>
            </a:r>
          </a:p>
          <a:p>
            <a:endParaRPr lang="fr-FR" sz="1600" dirty="0"/>
          </a:p>
        </p:txBody>
      </p:sp>
      <p:sp>
        <p:nvSpPr>
          <p:cNvPr id="5" name="Espace réservé du numéro de diapositive 4">
            <a:extLst>
              <a:ext uri="{FF2B5EF4-FFF2-40B4-BE49-F238E27FC236}">
                <a16:creationId xmlns:a16="http://schemas.microsoft.com/office/drawing/2014/main" id="{843BD44E-CF1D-409E-900A-544B8A0E3451}"/>
              </a:ext>
            </a:extLst>
          </p:cNvPr>
          <p:cNvSpPr>
            <a:spLocks noGrp="1"/>
          </p:cNvSpPr>
          <p:nvPr>
            <p:ph type="sldNum" sz="quarter" idx="12"/>
          </p:nvPr>
        </p:nvSpPr>
        <p:spPr/>
        <p:txBody>
          <a:bodyPr/>
          <a:lstStyle/>
          <a:p>
            <a:fld id="{10A07726-B9A2-482C-A292-2DEB698D74B6}" type="slidenum">
              <a:rPr lang="fr-FR" smtClean="0"/>
              <a:t>191</a:t>
            </a:fld>
            <a:endParaRPr lang="fr-FR"/>
          </a:p>
        </p:txBody>
      </p:sp>
      <p:graphicFrame>
        <p:nvGraphicFramePr>
          <p:cNvPr id="6" name="Tableau 5">
            <a:extLst>
              <a:ext uri="{FF2B5EF4-FFF2-40B4-BE49-F238E27FC236}">
                <a16:creationId xmlns:a16="http://schemas.microsoft.com/office/drawing/2014/main" id="{4FF49F99-18F8-4438-BC73-A1A681E1B98C}"/>
              </a:ext>
            </a:extLst>
          </p:cNvPr>
          <p:cNvGraphicFramePr>
            <a:graphicFrameLocks noGrp="1"/>
          </p:cNvGraphicFramePr>
          <p:nvPr>
            <p:extLst>
              <p:ext uri="{D42A27DB-BD31-4B8C-83A1-F6EECF244321}">
                <p14:modId xmlns:p14="http://schemas.microsoft.com/office/powerpoint/2010/main" val="3778142862"/>
              </p:ext>
            </p:extLst>
          </p:nvPr>
        </p:nvGraphicFramePr>
        <p:xfrm>
          <a:off x="1922780" y="4790440"/>
          <a:ext cx="5487670" cy="1648460"/>
        </p:xfrm>
        <a:graphic>
          <a:graphicData uri="http://schemas.openxmlformats.org/drawingml/2006/table">
            <a:tbl>
              <a:tblPr>
                <a:tableStyleId>{5C22544A-7EE6-4342-B048-85BDC9FD1C3A}</a:tableStyleId>
              </a:tblPr>
              <a:tblGrid>
                <a:gridCol w="1707515">
                  <a:extLst>
                    <a:ext uri="{9D8B030D-6E8A-4147-A177-3AD203B41FA5}">
                      <a16:colId xmlns:a16="http://schemas.microsoft.com/office/drawing/2014/main" val="2717057094"/>
                    </a:ext>
                  </a:extLst>
                </a:gridCol>
                <a:gridCol w="1169670">
                  <a:extLst>
                    <a:ext uri="{9D8B030D-6E8A-4147-A177-3AD203B41FA5}">
                      <a16:colId xmlns:a16="http://schemas.microsoft.com/office/drawing/2014/main" val="1433015982"/>
                    </a:ext>
                  </a:extLst>
                </a:gridCol>
                <a:gridCol w="1710690">
                  <a:extLst>
                    <a:ext uri="{9D8B030D-6E8A-4147-A177-3AD203B41FA5}">
                      <a16:colId xmlns:a16="http://schemas.microsoft.com/office/drawing/2014/main" val="3189336624"/>
                    </a:ext>
                  </a:extLst>
                </a:gridCol>
                <a:gridCol w="899795">
                  <a:extLst>
                    <a:ext uri="{9D8B030D-6E8A-4147-A177-3AD203B41FA5}">
                      <a16:colId xmlns:a16="http://schemas.microsoft.com/office/drawing/2014/main" val="3981728575"/>
                    </a:ext>
                  </a:extLst>
                </a:gridCol>
              </a:tblGrid>
              <a:tr h="305435">
                <a:tc>
                  <a:txBody>
                    <a:bodyPr/>
                    <a:lstStyle/>
                    <a:p>
                      <a:pPr algn="ctr"/>
                      <a:r>
                        <a:rPr lang="fr-FR" sz="1000">
                          <a:effectLst/>
                          <a:latin typeface="Calibri" panose="020F0502020204030204" pitchFamily="34" charset="0"/>
                          <a:cs typeface="Calibri" panose="020F0502020204030204" pitchFamily="34" charset="0"/>
                        </a:rPr>
                        <a:t>Acteurs</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Nombre de films</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Spectateurs en millions</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Trophée</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99118506"/>
                  </a:ext>
                </a:extLst>
              </a:tr>
              <a:tr h="209550">
                <a:tc>
                  <a:txBody>
                    <a:bodyPr/>
                    <a:lstStyle/>
                    <a:p>
                      <a:pPr marL="107315"/>
                      <a:r>
                        <a:rPr lang="de-DE" sz="1000" cap="small">
                          <a:effectLst/>
                          <a:latin typeface="Calibri" panose="020F0502020204030204" pitchFamily="34" charset="0"/>
                          <a:cs typeface="Calibri" panose="020F0502020204030204" pitchFamily="34" charset="0"/>
                        </a:rPr>
                        <a:t>BRAD KITT</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6</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35</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de-DE"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732591830"/>
                  </a:ext>
                </a:extLst>
              </a:tr>
              <a:tr h="161925">
                <a:tc>
                  <a:txBody>
                    <a:bodyPr/>
                    <a:lstStyle/>
                    <a:p>
                      <a:pPr marL="107315"/>
                      <a:r>
                        <a:rPr lang="de-DE" sz="1000" cap="small">
                          <a:effectLst/>
                          <a:latin typeface="Calibri" panose="020F0502020204030204" pitchFamily="34" charset="0"/>
                          <a:cs typeface="Calibri" panose="020F0502020204030204" pitchFamily="34" charset="0"/>
                        </a:rPr>
                        <a:t>TOM BRUISE</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12</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210</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de-DE"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0587541"/>
                  </a:ext>
                </a:extLst>
              </a:tr>
              <a:tr h="161925">
                <a:tc>
                  <a:txBody>
                    <a:bodyPr/>
                    <a:lstStyle/>
                    <a:p>
                      <a:pPr marL="107315"/>
                      <a:r>
                        <a:rPr lang="de-DE" sz="1000" cap="small">
                          <a:effectLst/>
                          <a:latin typeface="Calibri" panose="020F0502020204030204" pitchFamily="34" charset="0"/>
                          <a:cs typeface="Calibri" panose="020F0502020204030204" pitchFamily="34" charset="0"/>
                        </a:rPr>
                        <a:t>MELANIE GRIFFEE</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8</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26</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de-DE"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22063733"/>
                  </a:ext>
                </a:extLst>
              </a:tr>
              <a:tr h="161925">
                <a:tc>
                  <a:txBody>
                    <a:bodyPr/>
                    <a:lstStyle/>
                    <a:p>
                      <a:pPr marL="107315"/>
                      <a:r>
                        <a:rPr lang="en-GB" sz="1000" cap="small">
                          <a:effectLst/>
                          <a:latin typeface="Calibri" panose="020F0502020204030204" pitchFamily="34" charset="0"/>
                          <a:cs typeface="Calibri" panose="020F0502020204030204" pitchFamily="34" charset="0"/>
                        </a:rPr>
                        <a:t>LEO DI CARPACCIO</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18</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250</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de-DE"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633720376"/>
                  </a:ext>
                </a:extLst>
              </a:tr>
              <a:tr h="161925">
                <a:tc>
                  <a:txBody>
                    <a:bodyPr/>
                    <a:lstStyle/>
                    <a:p>
                      <a:pPr marL="107315"/>
                      <a:r>
                        <a:rPr lang="de-DE" sz="1000" cap="small">
                          <a:effectLst/>
                          <a:latin typeface="Calibri" panose="020F0502020204030204" pitchFamily="34" charset="0"/>
                          <a:cs typeface="Calibri" panose="020F0502020204030204" pitchFamily="34" charset="0"/>
                        </a:rPr>
                        <a:t>MEL GIBBON</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14</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de-DE" sz="1000">
                          <a:effectLst/>
                          <a:latin typeface="Calibri" panose="020F0502020204030204" pitchFamily="34" charset="0"/>
                          <a:cs typeface="Calibri" panose="020F0502020204030204" pitchFamily="34" charset="0"/>
                        </a:rPr>
                        <a:t>150</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de-DE"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39048925"/>
                  </a:ext>
                </a:extLst>
              </a:tr>
              <a:tr h="161925">
                <a:tc>
                  <a:txBody>
                    <a:bodyPr/>
                    <a:lstStyle/>
                    <a:p>
                      <a:pPr marL="107315"/>
                      <a:r>
                        <a:rPr lang="de-DE" sz="1000" cap="small">
                          <a:effectLst/>
                          <a:latin typeface="Calibri" panose="020F0502020204030204" pitchFamily="34" charset="0"/>
                          <a:cs typeface="Calibri" panose="020F0502020204030204" pitchFamily="34" charset="0"/>
                        </a:rPr>
                        <a:t>KEVIN KLOSTER</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15</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240</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fr-FR"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7330480"/>
                  </a:ext>
                </a:extLst>
              </a:tr>
              <a:tr h="161925">
                <a:tc>
                  <a:txBody>
                    <a:bodyPr/>
                    <a:lstStyle/>
                    <a:p>
                      <a:pPr marL="107315"/>
                      <a:r>
                        <a:rPr lang="fr-FR" sz="1000" cap="small">
                          <a:effectLst/>
                          <a:latin typeface="Calibri" panose="020F0502020204030204" pitchFamily="34" charset="0"/>
                          <a:cs typeface="Calibri" panose="020F0502020204030204" pitchFamily="34" charset="0"/>
                        </a:rPr>
                        <a:t>ROBERT DE RINO</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9</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300</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fr-FR" sz="1000">
                          <a:effectLst/>
                          <a:latin typeface="Calibri" panose="020F0502020204030204" pitchFamily="34" charset="0"/>
                          <a:cs typeface="Calibri" panose="020F0502020204030204" pitchFamily="34" charset="0"/>
                        </a:rPr>
                        <a:t>  </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33103092"/>
                  </a:ext>
                </a:extLst>
              </a:tr>
              <a:tr h="161925">
                <a:tc>
                  <a:txBody>
                    <a:bodyPr/>
                    <a:lstStyle/>
                    <a:p>
                      <a:pPr marL="107315"/>
                      <a:r>
                        <a:rPr lang="fr-FR" sz="1000" cap="small" dirty="0">
                          <a:effectLst/>
                          <a:latin typeface="Calibri" panose="020F0502020204030204" pitchFamily="34" charset="0"/>
                          <a:cs typeface="Calibri" panose="020F0502020204030204" pitchFamily="34" charset="0"/>
                        </a:rPr>
                        <a:t>JESSICA LONGE</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16</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r>
                        <a:rPr lang="fr-FR" sz="1000">
                          <a:effectLst/>
                          <a:latin typeface="Calibri" panose="020F0502020204030204" pitchFamily="34" charset="0"/>
                          <a:cs typeface="Calibri" panose="020F0502020204030204" pitchFamily="34" charset="0"/>
                        </a:rPr>
                        <a:t>100</a:t>
                      </a:r>
                      <a:endParaRPr lang="fr-FR"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fr-FR" sz="1000" dirty="0">
                          <a:effectLst/>
                          <a:latin typeface="Calibri" panose="020F0502020204030204" pitchFamily="34" charset="0"/>
                          <a:cs typeface="Calibri" panose="020F0502020204030204" pitchFamily="34" charset="0"/>
                        </a:rPr>
                        <a:t> </a:t>
                      </a:r>
                      <a:endParaRPr lang="fr-FR"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578336554"/>
                  </a:ext>
                </a:extLst>
              </a:tr>
            </a:tbl>
          </a:graphicData>
        </a:graphic>
      </p:graphicFrame>
    </p:spTree>
    <p:extLst>
      <p:ext uri="{BB962C8B-B14F-4D97-AF65-F5344CB8AC3E}">
        <p14:creationId xmlns:p14="http://schemas.microsoft.com/office/powerpoint/2010/main" val="9555222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D442A6-3721-427C-9601-8327186398AC}"/>
              </a:ext>
            </a:extLst>
          </p:cNvPr>
          <p:cNvSpPr>
            <a:spLocks noGrp="1"/>
          </p:cNvSpPr>
          <p:nvPr>
            <p:ph type="title"/>
          </p:nvPr>
        </p:nvSpPr>
        <p:spPr>
          <a:xfrm>
            <a:off x="395536" y="274638"/>
            <a:ext cx="8291264" cy="994122"/>
          </a:xfrm>
        </p:spPr>
        <p:txBody>
          <a:bodyPr>
            <a:normAutofit fontScale="90000"/>
          </a:bodyPr>
          <a:lstStyle/>
          <a:p>
            <a:r>
              <a:rPr lang="fr-FR" dirty="0"/>
              <a:t>Exercice 5  -  Premiers pas 1/2 </a:t>
            </a:r>
            <a:br>
              <a:rPr lang="fr-FR" dirty="0"/>
            </a:br>
            <a:r>
              <a:rPr lang="fr-FR" sz="2200" dirty="0"/>
              <a:t>Fonctions jour/date/heure</a:t>
            </a:r>
            <a:endParaRPr lang="fr-FR" dirty="0"/>
          </a:p>
        </p:txBody>
      </p:sp>
      <p:sp>
        <p:nvSpPr>
          <p:cNvPr id="3" name="Espace réservé de la date 2">
            <a:extLst>
              <a:ext uri="{FF2B5EF4-FFF2-40B4-BE49-F238E27FC236}">
                <a16:creationId xmlns:a16="http://schemas.microsoft.com/office/drawing/2014/main" id="{37D6B423-44D0-40D7-852D-42561FAF091F}"/>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5CD53B93-EBC0-49EA-A9CB-346F242CB4AA}"/>
              </a:ext>
            </a:extLst>
          </p:cNvPr>
          <p:cNvSpPr>
            <a:spLocks noGrp="1"/>
          </p:cNvSpPr>
          <p:nvPr>
            <p:ph sz="quarter" idx="1"/>
          </p:nvPr>
        </p:nvSpPr>
        <p:spPr/>
        <p:txBody>
          <a:bodyPr>
            <a:normAutofit/>
          </a:bodyPr>
          <a:lstStyle/>
          <a:p>
            <a:r>
              <a:rPr lang="fr-FR" sz="1800" dirty="0">
                <a:cs typeface="Calibri" panose="020F0502020204030204" pitchFamily="34" charset="0"/>
              </a:rPr>
              <a:t>Il s'agit de faire un petit programme qui permet de déterminer l'âge et le jour de naissance à partir de la date de naissance saisie dans une cellule appropriée de la feuille de calcul.</a:t>
            </a:r>
          </a:p>
          <a:p>
            <a:r>
              <a:rPr lang="fr-FR" sz="1800" dirty="0">
                <a:cs typeface="Calibri" panose="020F0502020204030204" pitchFamily="34" charset="0"/>
              </a:rPr>
              <a:t>Dans une nouvelle feuille du même classeur, réaliser un tableau ci-dessous avec votre date de naissance par exemple :</a:t>
            </a:r>
          </a:p>
          <a:p>
            <a:r>
              <a:rPr lang="fr-FR" sz="1200" dirty="0">
                <a:solidFill>
                  <a:srgbClr val="000000"/>
                </a:solidFill>
                <a:effectLst/>
                <a:ea typeface="Times New Roman" panose="02020603050405020304" pitchFamily="18" charset="0"/>
                <a:cs typeface="Calibri" panose="020F0502020204030204" pitchFamily="34" charset="0"/>
              </a:rPr>
              <a:t>On utilisera les fonctions </a:t>
            </a:r>
            <a:r>
              <a:rPr lang="fr-FR" sz="1200" b="1" dirty="0">
                <a:solidFill>
                  <a:srgbClr val="000000"/>
                </a:solidFill>
                <a:effectLst/>
                <a:ea typeface="Times New Roman" panose="02020603050405020304" pitchFamily="18" charset="0"/>
                <a:cs typeface="Calibri" panose="020F0502020204030204" pitchFamily="34" charset="0"/>
              </a:rPr>
              <a:t>AUJOURDHUI(), MAINTENANT(), JOURSEM(</a:t>
            </a:r>
            <a:r>
              <a:rPr lang="fr-FR" sz="1200" b="1" dirty="0" err="1">
                <a:solidFill>
                  <a:srgbClr val="000000"/>
                </a:solidFill>
                <a:effectLst/>
                <a:ea typeface="Times New Roman" panose="02020603050405020304" pitchFamily="18" charset="0"/>
                <a:cs typeface="Calibri" panose="020F0502020204030204" pitchFamily="34" charset="0"/>
              </a:rPr>
              <a:t>unedate</a:t>
            </a:r>
            <a:r>
              <a:rPr lang="fr-FR" sz="1200" b="1" dirty="0">
                <a:solidFill>
                  <a:srgbClr val="000000"/>
                </a:solidFill>
                <a:effectLst/>
                <a:ea typeface="Times New Roman" panose="02020603050405020304" pitchFamily="18" charset="0"/>
                <a:cs typeface="Calibri" panose="020F0502020204030204" pitchFamily="34" charset="0"/>
              </a:rPr>
              <a:t>)</a:t>
            </a:r>
            <a:endParaRPr lang="fr-FR" sz="1200" dirty="0">
              <a:effectLst/>
              <a:ea typeface="Times New Roman" panose="02020603050405020304" pitchFamily="18" charset="0"/>
              <a:cs typeface="Calibri" panose="020F0502020204030204" pitchFamily="34" charset="0"/>
            </a:endParaRPr>
          </a:p>
          <a:p>
            <a:r>
              <a:rPr lang="fr-FR" sz="1200" dirty="0">
                <a:solidFill>
                  <a:srgbClr val="000000"/>
                </a:solidFill>
                <a:effectLst/>
                <a:ea typeface="Times New Roman" panose="02020603050405020304" pitchFamily="18" charset="0"/>
                <a:cs typeface="Calibri" panose="020F0502020204030204" pitchFamily="34" charset="0"/>
              </a:rPr>
              <a:t>Formater les cellules pour ressembler au tableau précédent.</a:t>
            </a:r>
            <a:endParaRPr lang="fr-FR" sz="1200" dirty="0">
              <a:effectLst/>
              <a:ea typeface="Times New Roman" panose="02020603050405020304" pitchFamily="18" charset="0"/>
              <a:cs typeface="Calibri" panose="020F0502020204030204" pitchFamily="34" charset="0"/>
            </a:endParaRPr>
          </a:p>
          <a:p>
            <a:endParaRPr lang="fr-FR" sz="1800" dirty="0">
              <a:cs typeface="Calibri" panose="020F0502020204030204" pitchFamily="34" charset="0"/>
            </a:endParaRPr>
          </a:p>
          <a:p>
            <a:endParaRPr lang="fr-FR" sz="1800" dirty="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3F526EBD-35D4-4999-9EA2-783A3D7483B0}"/>
              </a:ext>
            </a:extLst>
          </p:cNvPr>
          <p:cNvSpPr>
            <a:spLocks noGrp="1"/>
          </p:cNvSpPr>
          <p:nvPr>
            <p:ph type="sldNum" sz="quarter" idx="12"/>
          </p:nvPr>
        </p:nvSpPr>
        <p:spPr/>
        <p:txBody>
          <a:bodyPr/>
          <a:lstStyle/>
          <a:p>
            <a:fld id="{10A07726-B9A2-482C-A292-2DEB698D74B6}" type="slidenum">
              <a:rPr lang="fr-FR" smtClean="0"/>
              <a:t>192</a:t>
            </a:fld>
            <a:endParaRPr lang="fr-FR"/>
          </a:p>
        </p:txBody>
      </p:sp>
      <p:pic>
        <p:nvPicPr>
          <p:cNvPr id="6" name="Image 5">
            <a:extLst>
              <a:ext uri="{FF2B5EF4-FFF2-40B4-BE49-F238E27FC236}">
                <a16:creationId xmlns:a16="http://schemas.microsoft.com/office/drawing/2014/main" id="{9935EA83-910D-4670-9D05-E8EB61AA8935}"/>
              </a:ext>
            </a:extLst>
          </p:cNvPr>
          <p:cNvPicPr>
            <a:picLocks noChangeAspect="1"/>
          </p:cNvPicPr>
          <p:nvPr/>
        </p:nvPicPr>
        <p:blipFill>
          <a:blip r:embed="rId2"/>
          <a:stretch>
            <a:fillRect/>
          </a:stretch>
        </p:blipFill>
        <p:spPr>
          <a:xfrm>
            <a:off x="2267744" y="3443955"/>
            <a:ext cx="4683760" cy="2639060"/>
          </a:xfrm>
          <a:prstGeom prst="rect">
            <a:avLst/>
          </a:prstGeom>
        </p:spPr>
      </p:pic>
    </p:spTree>
    <p:extLst>
      <p:ext uri="{BB962C8B-B14F-4D97-AF65-F5344CB8AC3E}">
        <p14:creationId xmlns:p14="http://schemas.microsoft.com/office/powerpoint/2010/main" val="13127364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D8159-9307-4EE6-B7C7-D20605CC366E}"/>
              </a:ext>
            </a:extLst>
          </p:cNvPr>
          <p:cNvSpPr>
            <a:spLocks noGrp="1"/>
          </p:cNvSpPr>
          <p:nvPr>
            <p:ph type="title"/>
          </p:nvPr>
        </p:nvSpPr>
        <p:spPr>
          <a:xfrm>
            <a:off x="395536" y="274638"/>
            <a:ext cx="8291264" cy="922114"/>
          </a:xfrm>
        </p:spPr>
        <p:txBody>
          <a:bodyPr>
            <a:normAutofit fontScale="90000"/>
          </a:bodyPr>
          <a:lstStyle/>
          <a:p>
            <a:r>
              <a:rPr lang="fr-FR" dirty="0"/>
              <a:t>Exercice 5  -  Premiers pas 1/2 </a:t>
            </a:r>
            <a:br>
              <a:rPr lang="fr-FR" dirty="0"/>
            </a:br>
            <a:r>
              <a:rPr lang="fr-FR" sz="2200" dirty="0"/>
              <a:t>Références relatives et </a:t>
            </a:r>
            <a:r>
              <a:rPr lang="fr-FR" sz="2000" dirty="0"/>
              <a:t>absolues</a:t>
            </a:r>
            <a:br>
              <a:rPr lang="fr-FR" sz="1800" dirty="0">
                <a:effectLst/>
                <a:latin typeface="Times New Roman" panose="02020603050405020304" pitchFamily="18" charset="0"/>
                <a:ea typeface="Times New Roman" panose="02020603050405020304" pitchFamily="18" charset="0"/>
              </a:rPr>
            </a:br>
            <a:endParaRPr lang="fr-FR" dirty="0"/>
          </a:p>
        </p:txBody>
      </p:sp>
      <p:sp>
        <p:nvSpPr>
          <p:cNvPr id="3" name="Espace réservé de la date 2">
            <a:extLst>
              <a:ext uri="{FF2B5EF4-FFF2-40B4-BE49-F238E27FC236}">
                <a16:creationId xmlns:a16="http://schemas.microsoft.com/office/drawing/2014/main" id="{F14D7D30-3D94-4D97-8CE3-3AAF64AC8079}"/>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9CF1A6F3-C7C5-42CF-B9B9-42D192000435}"/>
              </a:ext>
            </a:extLst>
          </p:cNvPr>
          <p:cNvSpPr>
            <a:spLocks noGrp="1"/>
          </p:cNvSpPr>
          <p:nvPr>
            <p:ph sz="quarter" idx="1"/>
          </p:nvPr>
        </p:nvSpPr>
        <p:spPr/>
        <p:txBody>
          <a:bodyPr>
            <a:normAutofit/>
          </a:bodyPr>
          <a:lstStyle/>
          <a:p>
            <a:r>
              <a:rPr lang="fr-FR" sz="1600" dirty="0"/>
              <a:t>Vous effectuez un stage dans une agence immobilière, on vous demande faire tableau sur un tableur.</a:t>
            </a:r>
          </a:p>
          <a:p>
            <a:r>
              <a:rPr lang="fr-FR" sz="1600" dirty="0"/>
              <a:t>Le tableau permet le calcul des loyers des locateurs d’un immeuble. le loyer de base est fonction de la surface occupée par chaque locataire. Les charges sont fixes.</a:t>
            </a:r>
          </a:p>
          <a:p>
            <a:r>
              <a:rPr lang="fr-FR" sz="1600" dirty="0"/>
              <a:t>Faire les calculs nécessaires (cellules de couleur jaune) pour remplir le tableau en automatisant la copie de formulaires.</a:t>
            </a:r>
          </a:p>
          <a:p>
            <a:r>
              <a:rPr lang="fr-FR" sz="1600" dirty="0"/>
              <a:t>En dessous du tableau, créer un graphique représentant les loyers par locataire</a:t>
            </a:r>
          </a:p>
          <a:p>
            <a:r>
              <a:rPr lang="fr-FR" sz="1600" dirty="0"/>
              <a:t> (le type de graphique est laissé au choix mais il faut mettre: un titre pour: le graphique, l'axe des abscisses et l'axe des ordonnées).</a:t>
            </a:r>
          </a:p>
          <a:p>
            <a:endParaRPr lang="fr-FR" dirty="0"/>
          </a:p>
        </p:txBody>
      </p:sp>
      <p:sp>
        <p:nvSpPr>
          <p:cNvPr id="5" name="Espace réservé du numéro de diapositive 4">
            <a:extLst>
              <a:ext uri="{FF2B5EF4-FFF2-40B4-BE49-F238E27FC236}">
                <a16:creationId xmlns:a16="http://schemas.microsoft.com/office/drawing/2014/main" id="{FF820CE3-A729-4950-AB75-2DE86CF6F7C7}"/>
              </a:ext>
            </a:extLst>
          </p:cNvPr>
          <p:cNvSpPr>
            <a:spLocks noGrp="1"/>
          </p:cNvSpPr>
          <p:nvPr>
            <p:ph type="sldNum" sz="quarter" idx="12"/>
          </p:nvPr>
        </p:nvSpPr>
        <p:spPr/>
        <p:txBody>
          <a:bodyPr/>
          <a:lstStyle/>
          <a:p>
            <a:fld id="{10A07726-B9A2-482C-A292-2DEB698D74B6}" type="slidenum">
              <a:rPr lang="fr-FR" smtClean="0"/>
              <a:t>193</a:t>
            </a:fld>
            <a:endParaRPr lang="fr-FR"/>
          </a:p>
        </p:txBody>
      </p:sp>
      <p:pic>
        <p:nvPicPr>
          <p:cNvPr id="6" name="Image 5">
            <a:extLst>
              <a:ext uri="{FF2B5EF4-FFF2-40B4-BE49-F238E27FC236}">
                <a16:creationId xmlns:a16="http://schemas.microsoft.com/office/drawing/2014/main" id="{93C47B62-22D3-4BA0-83B8-52AB5856B6B0}"/>
              </a:ext>
            </a:extLst>
          </p:cNvPr>
          <p:cNvPicPr>
            <a:picLocks noChangeAspect="1"/>
          </p:cNvPicPr>
          <p:nvPr/>
        </p:nvPicPr>
        <p:blipFill>
          <a:blip r:embed="rId2"/>
          <a:stretch>
            <a:fillRect/>
          </a:stretch>
        </p:blipFill>
        <p:spPr>
          <a:xfrm>
            <a:off x="1904692" y="3863471"/>
            <a:ext cx="5334615" cy="2575429"/>
          </a:xfrm>
          <a:prstGeom prst="rect">
            <a:avLst/>
          </a:prstGeom>
        </p:spPr>
      </p:pic>
    </p:spTree>
    <p:extLst>
      <p:ext uri="{BB962C8B-B14F-4D97-AF65-F5344CB8AC3E}">
        <p14:creationId xmlns:p14="http://schemas.microsoft.com/office/powerpoint/2010/main" val="117167638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D8AE7-86B9-342C-0A24-926545D48231}"/>
              </a:ext>
            </a:extLst>
          </p:cNvPr>
          <p:cNvSpPr>
            <a:spLocks noGrp="1"/>
          </p:cNvSpPr>
          <p:nvPr>
            <p:ph type="title"/>
          </p:nvPr>
        </p:nvSpPr>
        <p:spPr/>
        <p:txBody>
          <a:bodyPr>
            <a:normAutofit fontScale="90000"/>
          </a:bodyPr>
          <a:lstStyle/>
          <a:p>
            <a:endParaRPr lang="fr-FR"/>
          </a:p>
        </p:txBody>
      </p:sp>
      <p:sp>
        <p:nvSpPr>
          <p:cNvPr id="3" name="Espace réservé de la date 2">
            <a:extLst>
              <a:ext uri="{FF2B5EF4-FFF2-40B4-BE49-F238E27FC236}">
                <a16:creationId xmlns:a16="http://schemas.microsoft.com/office/drawing/2014/main" id="{B0B9F3AE-1B4C-582D-3923-302483E972CA}"/>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1D7C4B87-F153-94DE-F30F-57439BF73B8F}"/>
              </a:ext>
            </a:extLst>
          </p:cNvPr>
          <p:cNvSpPr>
            <a:spLocks noGrp="1"/>
          </p:cNvSpPr>
          <p:nvPr>
            <p:ph sz="quarter" idx="1"/>
          </p:nvPr>
        </p:nvSpPr>
        <p:spPr/>
        <p:txBody>
          <a:bodyPr/>
          <a:lstStyle/>
          <a:p>
            <a:r>
              <a:rPr lang="fr-FR" dirty="0"/>
              <a:t>FAIRE tous les exemples du Supports 1 et les déposer sur l’ENT:</a:t>
            </a:r>
          </a:p>
          <a:p>
            <a:pPr lvl="1"/>
            <a:r>
              <a:rPr lang="fr-FR" sz="1600" b="0" i="0" u="none" strike="noStrike" baseline="0" dirty="0">
                <a:solidFill>
                  <a:srgbClr val="000000"/>
                </a:solidFill>
                <a:latin typeface="Cambria" panose="02040503050406030204" pitchFamily="18" charset="0"/>
              </a:rPr>
              <a:t> </a:t>
            </a:r>
            <a:r>
              <a:rPr lang="fr-FR" sz="1600" b="0" i="0" u="none" strike="noStrike" baseline="0" dirty="0">
                <a:solidFill>
                  <a:srgbClr val="FF0000"/>
                </a:solidFill>
                <a:latin typeface="Cambria" panose="02040503050406030204" pitchFamily="18" charset="0"/>
              </a:rPr>
              <a:t>FONDAMENTAUX DES SCIENCES DE GESTION : DISCIPLINE COMPLEMENTAIRE INFORMATIQUE EXCEL </a:t>
            </a:r>
            <a:r>
              <a:rPr lang="fr-FR" sz="1600" b="0" i="0" u="none" strike="noStrike" baseline="0" dirty="0">
                <a:solidFill>
                  <a:srgbClr val="000000"/>
                </a:solidFill>
                <a:latin typeface="Cambria" panose="02040503050406030204" pitchFamily="18" charset="0"/>
              </a:rPr>
              <a:t>	</a:t>
            </a:r>
          </a:p>
          <a:p>
            <a:pPr lvl="1"/>
            <a:endParaRPr lang="fr-FR" dirty="0"/>
          </a:p>
        </p:txBody>
      </p:sp>
      <p:sp>
        <p:nvSpPr>
          <p:cNvPr id="5" name="Espace réservé du numéro de diapositive 4">
            <a:extLst>
              <a:ext uri="{FF2B5EF4-FFF2-40B4-BE49-F238E27FC236}">
                <a16:creationId xmlns:a16="http://schemas.microsoft.com/office/drawing/2014/main" id="{28517FB5-7684-1DA8-59A0-936C9A1B7CB8}"/>
              </a:ext>
            </a:extLst>
          </p:cNvPr>
          <p:cNvSpPr>
            <a:spLocks noGrp="1"/>
          </p:cNvSpPr>
          <p:nvPr>
            <p:ph type="sldNum" sz="quarter" idx="12"/>
          </p:nvPr>
        </p:nvSpPr>
        <p:spPr/>
        <p:txBody>
          <a:bodyPr/>
          <a:lstStyle/>
          <a:p>
            <a:fld id="{10A07726-B9A2-482C-A292-2DEB698D74B6}" type="slidenum">
              <a:rPr lang="fr-FR" smtClean="0"/>
              <a:t>194</a:t>
            </a:fld>
            <a:endParaRPr lang="fr-FR"/>
          </a:p>
        </p:txBody>
      </p:sp>
    </p:spTree>
    <p:extLst>
      <p:ext uri="{BB962C8B-B14F-4D97-AF65-F5344CB8AC3E}">
        <p14:creationId xmlns:p14="http://schemas.microsoft.com/office/powerpoint/2010/main" val="333325202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914400" y="2060575"/>
            <a:ext cx="8229600" cy="914400"/>
          </a:xfrm>
        </p:spPr>
        <p:txBody>
          <a:bodyPr>
            <a:normAutofit/>
          </a:bodyPr>
          <a:lstStyle/>
          <a:p>
            <a:pPr algn="ctr" eaLnBrk="1" fontAlgn="auto" hangingPunct="1">
              <a:spcAft>
                <a:spcPts val="0"/>
              </a:spcAft>
              <a:defRPr/>
            </a:pPr>
            <a:r>
              <a:rPr lang="fr-FR" sz="4000" dirty="0"/>
              <a:t>A la Pratique …</a:t>
            </a:r>
          </a:p>
        </p:txBody>
      </p:sp>
      <p:sp>
        <p:nvSpPr>
          <p:cNvPr id="2" name="Espace réservé de la date 1"/>
          <p:cNvSpPr>
            <a:spLocks noGrp="1"/>
          </p:cNvSpPr>
          <p:nvPr>
            <p:ph type="dt" sz="half" idx="10"/>
          </p:nvPr>
        </p:nvSpPr>
        <p:spPr/>
        <p:txBody>
          <a:bodyPr/>
          <a:lstStyle/>
          <a:p>
            <a:fld id="{B33EB495-22FF-41D5-A735-0066D426C3B1}"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195</a:t>
            </a:fld>
            <a:endParaRPr lang="fr-FR"/>
          </a:p>
        </p:txBody>
      </p:sp>
    </p:spTree>
    <p:extLst>
      <p:ext uri="{BB962C8B-B14F-4D97-AF65-F5344CB8AC3E}">
        <p14:creationId xmlns:p14="http://schemas.microsoft.com/office/powerpoint/2010/main" val="24620030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4" name="Espace réservé du contenu 3"/>
          <p:cNvSpPr>
            <a:spLocks noGrp="1"/>
          </p:cNvSpPr>
          <p:nvPr>
            <p:ph sz="quarter" idx="1"/>
          </p:nvPr>
        </p:nvSpPr>
        <p:spPr/>
        <p:txBody>
          <a:bodyPr/>
          <a:lstStyle/>
          <a:p>
            <a:endParaRPr lang="fr-FR"/>
          </a:p>
        </p:txBody>
      </p:sp>
      <p:pic>
        <p:nvPicPr>
          <p:cNvPr id="5"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331640" y="2348881"/>
            <a:ext cx="6799518" cy="161076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e la date 5"/>
          <p:cNvSpPr>
            <a:spLocks noGrp="1"/>
          </p:cNvSpPr>
          <p:nvPr>
            <p:ph type="dt" sz="half" idx="10"/>
          </p:nvPr>
        </p:nvSpPr>
        <p:spPr/>
        <p:txBody>
          <a:bodyPr/>
          <a:lstStyle/>
          <a:p>
            <a:fld id="{CEC3A01F-9C50-4003-91A8-492531D8223F}" type="datetime1">
              <a:rPr lang="fr-FR" smtClean="0"/>
              <a:t>03/10/2022</a:t>
            </a:fld>
            <a:endParaRPr lang="fr-FR"/>
          </a:p>
        </p:txBody>
      </p:sp>
      <p:sp>
        <p:nvSpPr>
          <p:cNvPr id="7" name="Espace réservé du numéro de diapositive 6"/>
          <p:cNvSpPr>
            <a:spLocks noGrp="1"/>
          </p:cNvSpPr>
          <p:nvPr>
            <p:ph type="sldNum" sz="quarter" idx="12"/>
          </p:nvPr>
        </p:nvSpPr>
        <p:spPr/>
        <p:txBody>
          <a:bodyPr/>
          <a:lstStyle/>
          <a:p>
            <a:fld id="{10A07726-B9A2-482C-A292-2DEB698D74B6}" type="slidenum">
              <a:rPr lang="fr-FR" smtClean="0"/>
              <a:t>196</a:t>
            </a:fld>
            <a:endParaRPr lang="fr-FR"/>
          </a:p>
        </p:txBody>
      </p:sp>
    </p:spTree>
    <p:extLst>
      <p:ext uri="{BB962C8B-B14F-4D97-AF65-F5344CB8AC3E}">
        <p14:creationId xmlns:p14="http://schemas.microsoft.com/office/powerpoint/2010/main" val="251110725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C90FFC-E05C-1800-6602-A503101B0AE9}"/>
              </a:ext>
            </a:extLst>
          </p:cNvPr>
          <p:cNvSpPr>
            <a:spLocks noGrp="1"/>
          </p:cNvSpPr>
          <p:nvPr>
            <p:ph type="title"/>
          </p:nvPr>
        </p:nvSpPr>
        <p:spPr/>
        <p:txBody>
          <a:bodyPr>
            <a:normAutofit fontScale="90000"/>
          </a:bodyPr>
          <a:lstStyle/>
          <a:p>
            <a:endParaRPr lang="fr-FR"/>
          </a:p>
        </p:txBody>
      </p:sp>
      <p:sp>
        <p:nvSpPr>
          <p:cNvPr id="3" name="Espace réservé de la date 2">
            <a:extLst>
              <a:ext uri="{FF2B5EF4-FFF2-40B4-BE49-F238E27FC236}">
                <a16:creationId xmlns:a16="http://schemas.microsoft.com/office/drawing/2014/main" id="{951A1C19-69B8-640D-D845-EA9CAAA8CDFF}"/>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9CDA8626-C023-E9F4-E262-5F8874F01802}"/>
              </a:ext>
            </a:extLst>
          </p:cNvPr>
          <p:cNvSpPr>
            <a:spLocks noGrp="1"/>
          </p:cNvSpPr>
          <p:nvPr>
            <p:ph sz="quarter" idx="1"/>
          </p:nvPr>
        </p:nvSpPr>
        <p:spPr/>
        <p:txBody>
          <a:bodyPr/>
          <a:lstStyle/>
          <a:p>
            <a:r>
              <a:rPr lang="fr-FR" dirty="0">
                <a:hlinkClick r:id="rId2"/>
              </a:rPr>
              <a:t>https://fr.extendoffice.com/excel/formulas/excel-remove-line-breaks-from-cells.html</a:t>
            </a:r>
            <a:endParaRPr lang="fr-FR" dirty="0"/>
          </a:p>
          <a:p>
            <a:r>
              <a:rPr lang="fr-FR" dirty="0">
                <a:hlinkClick r:id="rId3"/>
              </a:rPr>
              <a:t>https://fr.extendoffice.com/documents/excel/1682-excel-check-size-of-each-sheet.html#a1</a:t>
            </a:r>
            <a:endParaRPr lang="fr-FR" dirty="0"/>
          </a:p>
          <a:p>
            <a:endParaRPr lang="fr-FR" dirty="0"/>
          </a:p>
        </p:txBody>
      </p:sp>
      <p:sp>
        <p:nvSpPr>
          <p:cNvPr id="5" name="Espace réservé du numéro de diapositive 4">
            <a:extLst>
              <a:ext uri="{FF2B5EF4-FFF2-40B4-BE49-F238E27FC236}">
                <a16:creationId xmlns:a16="http://schemas.microsoft.com/office/drawing/2014/main" id="{E6AA2132-805B-C6B3-A35A-C47638DBCEC8}"/>
              </a:ext>
            </a:extLst>
          </p:cNvPr>
          <p:cNvSpPr>
            <a:spLocks noGrp="1"/>
          </p:cNvSpPr>
          <p:nvPr>
            <p:ph type="sldNum" sz="quarter" idx="12"/>
          </p:nvPr>
        </p:nvSpPr>
        <p:spPr/>
        <p:txBody>
          <a:bodyPr/>
          <a:lstStyle/>
          <a:p>
            <a:fld id="{10A07726-B9A2-482C-A292-2DEB698D74B6}" type="slidenum">
              <a:rPr lang="fr-FR" smtClean="0"/>
              <a:t>197</a:t>
            </a:fld>
            <a:endParaRPr lang="fr-FR"/>
          </a:p>
        </p:txBody>
      </p:sp>
    </p:spTree>
    <p:extLst>
      <p:ext uri="{BB962C8B-B14F-4D97-AF65-F5344CB8AC3E}">
        <p14:creationId xmlns:p14="http://schemas.microsoft.com/office/powerpoint/2010/main" val="1659558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295400" y="3200400"/>
            <a:ext cx="6400800" cy="660648"/>
          </a:xfrm>
        </p:spPr>
        <p:txBody>
          <a:bodyPr/>
          <a:lstStyle/>
          <a:p>
            <a:r>
              <a:rPr lang="fr-FR" b="1" dirty="0">
                <a:latin typeface="Calibri" panose="020F0502020204030204" pitchFamily="34" charset="0"/>
              </a:rPr>
              <a:t>Samir.delimi@umontpellier.fr</a:t>
            </a:r>
          </a:p>
        </p:txBody>
      </p:sp>
      <p:sp>
        <p:nvSpPr>
          <p:cNvPr id="3" name="Espace réservé de la date 2"/>
          <p:cNvSpPr>
            <a:spLocks noGrp="1"/>
          </p:cNvSpPr>
          <p:nvPr>
            <p:ph type="dt" sz="half" idx="10"/>
          </p:nvPr>
        </p:nvSpPr>
        <p:spPr/>
        <p:txBody>
          <a:bodyPr/>
          <a:lstStyle/>
          <a:p>
            <a:fld id="{83BD9ABA-750B-4DCA-AA77-B6DB07A5734E}" type="datetime1">
              <a:rPr lang="fr-FR" smtClean="0"/>
              <a:t>03/10/2022</a:t>
            </a:fld>
            <a:endParaRPr lang="fr-FR"/>
          </a:p>
        </p:txBody>
      </p:sp>
      <p:sp>
        <p:nvSpPr>
          <p:cNvPr id="4" name="Espace réservé du numéro de diapositive 3"/>
          <p:cNvSpPr>
            <a:spLocks noGrp="1"/>
          </p:cNvSpPr>
          <p:nvPr>
            <p:ph type="sldNum" sz="quarter" idx="12"/>
          </p:nvPr>
        </p:nvSpPr>
        <p:spPr/>
        <p:txBody>
          <a:bodyPr/>
          <a:lstStyle/>
          <a:p>
            <a:fld id="{10A07726-B9A2-482C-A292-2DEB698D74B6}" type="slidenum">
              <a:rPr lang="fr-FR" smtClean="0"/>
              <a:t>2</a:t>
            </a:fld>
            <a:endParaRPr lang="fr-FR"/>
          </a:p>
        </p:txBody>
      </p:sp>
      <p:sp>
        <p:nvSpPr>
          <p:cNvPr id="5" name="Titre 4"/>
          <p:cNvSpPr>
            <a:spLocks noGrp="1"/>
          </p:cNvSpPr>
          <p:nvPr>
            <p:ph type="ctrTitle"/>
          </p:nvPr>
        </p:nvSpPr>
        <p:spPr/>
        <p:txBody>
          <a:bodyPr>
            <a:normAutofit fontScale="90000"/>
          </a:bodyPr>
          <a:lstStyle/>
          <a:p>
            <a:r>
              <a:rPr lang="fr-FR" dirty="0"/>
              <a:t>Informatique et </a:t>
            </a:r>
            <a:br>
              <a:rPr lang="fr-FR" dirty="0"/>
            </a:br>
            <a:r>
              <a:rPr lang="fr-FR" dirty="0"/>
              <a:t>Certificat Informatique et Internet (PIX)</a:t>
            </a:r>
            <a:br>
              <a:rPr lang="fr-FR" dirty="0"/>
            </a:br>
            <a:r>
              <a:rPr lang="fr-FR" dirty="0"/>
              <a:t>Partie Tableurs</a:t>
            </a:r>
          </a:p>
        </p:txBody>
      </p:sp>
    </p:spTree>
    <p:extLst>
      <p:ext uri="{BB962C8B-B14F-4D97-AF65-F5344CB8AC3E}">
        <p14:creationId xmlns:p14="http://schemas.microsoft.com/office/powerpoint/2010/main" val="793252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Présentation de l’interface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18" name="Espace réservé du numéro de diapositive 17"/>
          <p:cNvSpPr>
            <a:spLocks noGrp="1"/>
          </p:cNvSpPr>
          <p:nvPr>
            <p:ph type="sldNum" sz="quarter" idx="12"/>
          </p:nvPr>
        </p:nvSpPr>
        <p:spPr/>
        <p:txBody>
          <a:bodyPr/>
          <a:lstStyle/>
          <a:p>
            <a:fld id="{10A07726-B9A2-482C-A292-2DEB698D74B6}" type="slidenum">
              <a:rPr lang="fr-FR" smtClean="0"/>
              <a:t>20</a:t>
            </a:fld>
            <a:endParaRPr lang="fr-FR"/>
          </a:p>
        </p:txBody>
      </p:sp>
      <p:pic>
        <p:nvPicPr>
          <p:cNvPr id="4" name="Image 3"/>
          <p:cNvPicPr>
            <a:picLocks noChangeAspect="1"/>
          </p:cNvPicPr>
          <p:nvPr/>
        </p:nvPicPr>
        <p:blipFill>
          <a:blip r:embed="rId2"/>
          <a:stretch>
            <a:fillRect/>
          </a:stretch>
        </p:blipFill>
        <p:spPr>
          <a:xfrm>
            <a:off x="954642" y="1056085"/>
            <a:ext cx="7851304" cy="5660242"/>
          </a:xfrm>
          <a:prstGeom prst="rect">
            <a:avLst/>
          </a:prstGeom>
          <a:noFill/>
          <a:ln w="19050" cap="flat" cmpd="sng" algn="ctr">
            <a:solidFill>
              <a:schemeClr val="accent1">
                <a:lumMod val="60000"/>
                <a:lumOff val="40000"/>
              </a:schemeClr>
            </a:solidFill>
            <a:prstDash val="solid"/>
            <a:round/>
            <a:headEnd type="none" w="med" len="med"/>
            <a:tailEnd type="none" w="med" len="med"/>
          </a:ln>
        </p:spPr>
      </p:pic>
      <p:sp>
        <p:nvSpPr>
          <p:cNvPr id="7" name="Rectangle avec coins arrondis en diagonale 6"/>
          <p:cNvSpPr/>
          <p:nvPr/>
        </p:nvSpPr>
        <p:spPr>
          <a:xfrm>
            <a:off x="3244194" y="1556792"/>
            <a:ext cx="1255798" cy="686383"/>
          </a:xfrm>
          <a:prstGeom prst="round2Diag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8" name="Rectangle avec coins arrondis en diagonale 7"/>
          <p:cNvSpPr/>
          <p:nvPr/>
        </p:nvSpPr>
        <p:spPr>
          <a:xfrm>
            <a:off x="4499992" y="1556792"/>
            <a:ext cx="720080" cy="686383"/>
          </a:xfrm>
          <a:prstGeom prst="round1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1" name="ZoneTexte 10"/>
          <p:cNvSpPr txBox="1"/>
          <p:nvPr/>
        </p:nvSpPr>
        <p:spPr>
          <a:xfrm>
            <a:off x="1554480" y="3090098"/>
            <a:ext cx="2897268" cy="369332"/>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ln w="0"/>
                <a:solidFill>
                  <a:schemeClr val="accent1"/>
                </a:solidFill>
                <a:effectLst>
                  <a:outerShdw blurRad="38100" dist="25400" dir="5400000" algn="ctr" rotWithShape="0">
                    <a:srgbClr val="6E747A">
                      <a:alpha val="43000"/>
                    </a:srgbClr>
                  </a:outerShdw>
                </a:effectLst>
              </a:rPr>
              <a:t>Différents Groupes de fonctions </a:t>
            </a:r>
          </a:p>
        </p:txBody>
      </p:sp>
      <p:sp>
        <p:nvSpPr>
          <p:cNvPr id="26" name="Rectangle avec coins arrondis en diagonale 25"/>
          <p:cNvSpPr/>
          <p:nvPr/>
        </p:nvSpPr>
        <p:spPr>
          <a:xfrm>
            <a:off x="1334075" y="1305958"/>
            <a:ext cx="518580" cy="250834"/>
          </a:xfrm>
          <a:prstGeom prst="round2DiagRect">
            <a:avLst/>
          </a:prstGeom>
          <a:noFill/>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7" name="Rectangle avec coins arrondis en diagonale 26"/>
          <p:cNvSpPr/>
          <p:nvPr/>
        </p:nvSpPr>
        <p:spPr>
          <a:xfrm>
            <a:off x="150188" y="1746261"/>
            <a:ext cx="720080" cy="449252"/>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latin typeface="+mj-lt"/>
              </a:rPr>
              <a:t>Onglet Actif</a:t>
            </a:r>
          </a:p>
        </p:txBody>
      </p:sp>
      <p:sp>
        <p:nvSpPr>
          <p:cNvPr id="28" name="Rectangle avec coins arrondis en diagonale 27"/>
          <p:cNvSpPr/>
          <p:nvPr/>
        </p:nvSpPr>
        <p:spPr>
          <a:xfrm>
            <a:off x="954640" y="1319444"/>
            <a:ext cx="7793824" cy="249067"/>
          </a:xfrm>
          <a:prstGeom prst="round2Diag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cxnSp>
        <p:nvCxnSpPr>
          <p:cNvPr id="33" name="Connecteur droit avec flèche 32"/>
          <p:cNvCxnSpPr>
            <a:stCxn id="45" idx="0"/>
          </p:cNvCxnSpPr>
          <p:nvPr/>
        </p:nvCxnSpPr>
        <p:spPr>
          <a:xfrm flipH="1" flipV="1">
            <a:off x="5182952" y="2207536"/>
            <a:ext cx="1785202" cy="114109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4426699" y="2577423"/>
            <a:ext cx="1336384" cy="570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Groupe Nombre</a:t>
            </a:r>
          </a:p>
        </p:txBody>
      </p:sp>
      <p:sp>
        <p:nvSpPr>
          <p:cNvPr id="44" name="Ellipse 43"/>
          <p:cNvSpPr/>
          <p:nvPr/>
        </p:nvSpPr>
        <p:spPr>
          <a:xfrm>
            <a:off x="4969102" y="2074962"/>
            <a:ext cx="251578" cy="24723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ZoneTexte 44"/>
          <p:cNvSpPr txBox="1"/>
          <p:nvPr/>
        </p:nvSpPr>
        <p:spPr>
          <a:xfrm>
            <a:off x="5331860" y="3348627"/>
            <a:ext cx="3272588"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A" sz="1600" dirty="0">
                <a:solidFill>
                  <a:srgbClr val="002060"/>
                </a:solidFill>
              </a:rPr>
              <a:t>Plus d’options de mise en forme sont disponibles si vous cliquez sur la petite flèche.</a:t>
            </a:r>
          </a:p>
          <a:p>
            <a:r>
              <a:rPr lang="fr-CA" sz="1600" dirty="0">
                <a:solidFill>
                  <a:srgbClr val="002060"/>
                </a:solidFill>
              </a:rPr>
              <a:t>On fait, on affiche la boite de dialogue du groupe. </a:t>
            </a:r>
          </a:p>
        </p:txBody>
      </p:sp>
      <p:sp>
        <p:nvSpPr>
          <p:cNvPr id="23" name="Rectangle avec coin rogné 6"/>
          <p:cNvSpPr/>
          <p:nvPr/>
        </p:nvSpPr>
        <p:spPr>
          <a:xfrm>
            <a:off x="1331648" y="5632065"/>
            <a:ext cx="1368152" cy="28488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dirty="0"/>
              <a:t>Onglets des Feuilles. </a:t>
            </a:r>
          </a:p>
        </p:txBody>
      </p:sp>
      <p:cxnSp>
        <p:nvCxnSpPr>
          <p:cNvPr id="24" name="Connecteur droit avec flèche 23"/>
          <p:cNvCxnSpPr>
            <a:stCxn id="23" idx="1"/>
          </p:cNvCxnSpPr>
          <p:nvPr/>
        </p:nvCxnSpPr>
        <p:spPr>
          <a:xfrm flipH="1">
            <a:off x="1907704" y="5916947"/>
            <a:ext cx="108020" cy="32036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ectangle avec coin rogné 13"/>
          <p:cNvSpPr/>
          <p:nvPr/>
        </p:nvSpPr>
        <p:spPr>
          <a:xfrm>
            <a:off x="7583710" y="296549"/>
            <a:ext cx="1152128" cy="581303"/>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a:t>Ruban </a:t>
            </a:r>
          </a:p>
        </p:txBody>
      </p:sp>
      <p:cxnSp>
        <p:nvCxnSpPr>
          <p:cNvPr id="32" name="Connecteur droit avec flèche 31"/>
          <p:cNvCxnSpPr/>
          <p:nvPr/>
        </p:nvCxnSpPr>
        <p:spPr>
          <a:xfrm flipH="1">
            <a:off x="7308304" y="877852"/>
            <a:ext cx="851470" cy="11109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Connecteur droit avec flèche 34"/>
          <p:cNvCxnSpPr>
            <a:stCxn id="27" idx="3"/>
          </p:cNvCxnSpPr>
          <p:nvPr/>
        </p:nvCxnSpPr>
        <p:spPr>
          <a:xfrm flipV="1">
            <a:off x="510228" y="1556793"/>
            <a:ext cx="1044252" cy="18946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6" name="Rectangle avec coins arrondis en diagonale 26"/>
          <p:cNvSpPr/>
          <p:nvPr/>
        </p:nvSpPr>
        <p:spPr>
          <a:xfrm>
            <a:off x="108002" y="2640846"/>
            <a:ext cx="804452" cy="449252"/>
          </a:xfrm>
          <a:prstGeom prst="round2DiagRect">
            <a:avLst/>
          </a:prstGeom>
          <a:solidFill>
            <a:srgbClr val="00B050"/>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latin typeface="+mj-lt"/>
              </a:rPr>
              <a:t>Cellule Active</a:t>
            </a:r>
          </a:p>
        </p:txBody>
      </p:sp>
      <p:cxnSp>
        <p:nvCxnSpPr>
          <p:cNvPr id="43" name="Connecteur droit avec flèche 42"/>
          <p:cNvCxnSpPr>
            <a:stCxn id="46" idx="0"/>
          </p:cNvCxnSpPr>
          <p:nvPr/>
        </p:nvCxnSpPr>
        <p:spPr>
          <a:xfrm>
            <a:off x="912454" y="2865472"/>
            <a:ext cx="275169"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avec coins arrondis en diagonale 27"/>
          <p:cNvSpPr/>
          <p:nvPr/>
        </p:nvSpPr>
        <p:spPr>
          <a:xfrm>
            <a:off x="954642" y="1082444"/>
            <a:ext cx="2048472" cy="236999"/>
          </a:xfrm>
          <a:prstGeom prst="round2Diag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8" name="Rectangle avec coins arrondis en diagonale 26"/>
          <p:cNvSpPr/>
          <p:nvPr/>
        </p:nvSpPr>
        <p:spPr>
          <a:xfrm>
            <a:off x="108002" y="1056085"/>
            <a:ext cx="804452" cy="595442"/>
          </a:xfrm>
          <a:prstGeom prst="round2DiagRect">
            <a:avLst/>
          </a:prstGeom>
          <a:solidFill>
            <a:srgbClr val="00B050"/>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j-lt"/>
              </a:rPr>
              <a:t>Barre d’Accès rapide</a:t>
            </a:r>
          </a:p>
        </p:txBody>
      </p:sp>
    </p:spTree>
    <p:extLst>
      <p:ext uri="{BB962C8B-B14F-4D97-AF65-F5344CB8AC3E}">
        <p14:creationId xmlns:p14="http://schemas.microsoft.com/office/powerpoint/2010/main" val="174217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Présentation de l’interface: Quelques réglages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21</a:t>
            </a:fld>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4" y="1177416"/>
            <a:ext cx="157162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e 6"/>
          <p:cNvGrpSpPr/>
          <p:nvPr/>
        </p:nvGrpSpPr>
        <p:grpSpPr>
          <a:xfrm>
            <a:off x="2339752" y="850891"/>
            <a:ext cx="6631647" cy="5836913"/>
            <a:chOff x="2339752" y="634867"/>
            <a:chExt cx="6631647" cy="5836913"/>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634867"/>
              <a:ext cx="6055583" cy="337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37724"/>
            <a:stretch/>
          </p:blipFill>
          <p:spPr bwMode="auto">
            <a:xfrm>
              <a:off x="2339752" y="3872678"/>
              <a:ext cx="6338083" cy="259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4971390" y="3068960"/>
              <a:ext cx="2808312" cy="2697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4211960" y="4902453"/>
              <a:ext cx="3961129" cy="26977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66665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Présentation de l’interface</a:t>
            </a:r>
          </a:p>
        </p:txBody>
      </p:sp>
      <p:pic>
        <p:nvPicPr>
          <p:cNvPr id="4" name="Image 3"/>
          <p:cNvPicPr>
            <a:picLocks noChangeAspect="1"/>
          </p:cNvPicPr>
          <p:nvPr/>
        </p:nvPicPr>
        <p:blipFill>
          <a:blip r:embed="rId2"/>
          <a:stretch>
            <a:fillRect/>
          </a:stretch>
        </p:blipFill>
        <p:spPr>
          <a:xfrm>
            <a:off x="954642" y="1056085"/>
            <a:ext cx="7851304" cy="5660242"/>
          </a:xfrm>
          <a:prstGeom prst="rect">
            <a:avLst/>
          </a:prstGeom>
          <a:noFill/>
          <a:ln w="19050" cap="flat" cmpd="sng" algn="ctr">
            <a:solidFill>
              <a:schemeClr val="accent1">
                <a:lumMod val="60000"/>
                <a:lumOff val="40000"/>
              </a:schemeClr>
            </a:solidFill>
            <a:prstDash val="solid"/>
            <a:round/>
            <a:headEnd type="none" w="med" len="med"/>
            <a:tailEnd type="none" w="med" len="med"/>
          </a:ln>
        </p:spPr>
      </p:pic>
      <p:sp>
        <p:nvSpPr>
          <p:cNvPr id="5" name="Rectangle avec coins arrondis en diagonale 4"/>
          <p:cNvSpPr/>
          <p:nvPr/>
        </p:nvSpPr>
        <p:spPr>
          <a:xfrm>
            <a:off x="954641" y="1556793"/>
            <a:ext cx="758867" cy="658524"/>
          </a:xfrm>
          <a:prstGeom prst="round2Diag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6" name="Rectangle avec coins arrondis en diagonale 5"/>
          <p:cNvSpPr/>
          <p:nvPr/>
        </p:nvSpPr>
        <p:spPr>
          <a:xfrm>
            <a:off x="1691680" y="1556792"/>
            <a:ext cx="1552514" cy="686383"/>
          </a:xfrm>
          <a:prstGeom prst="round2Diag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7" name="Rectangle avec coins arrondis en diagonale 6"/>
          <p:cNvSpPr/>
          <p:nvPr/>
        </p:nvSpPr>
        <p:spPr>
          <a:xfrm>
            <a:off x="3244194" y="1556792"/>
            <a:ext cx="1255798" cy="686383"/>
          </a:xfrm>
          <a:prstGeom prst="round2Diag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8" name="Rectangle avec coins arrondis en diagonale 7"/>
          <p:cNvSpPr/>
          <p:nvPr/>
        </p:nvSpPr>
        <p:spPr>
          <a:xfrm>
            <a:off x="4499992" y="1556792"/>
            <a:ext cx="720080" cy="686383"/>
          </a:xfrm>
          <a:prstGeom prst="round1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0" name="Rectangle avec coins arrondis en diagonale 9"/>
          <p:cNvSpPr/>
          <p:nvPr/>
        </p:nvSpPr>
        <p:spPr>
          <a:xfrm>
            <a:off x="5220072" y="1556794"/>
            <a:ext cx="1548784" cy="668970"/>
          </a:xfrm>
          <a:prstGeom prst="round2DiagRect">
            <a:avLst/>
          </a:prstGeom>
          <a:noFill/>
          <a:ln w="190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11" name="ZoneTexte 10"/>
          <p:cNvSpPr txBox="1"/>
          <p:nvPr/>
        </p:nvSpPr>
        <p:spPr>
          <a:xfrm>
            <a:off x="1554480" y="3090098"/>
            <a:ext cx="2897268" cy="369332"/>
          </a:xfrm>
          <a:prstGeom prst="rect">
            <a:avLst/>
          </a:prstGeom>
          <a:noFill/>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ln w="0"/>
                <a:solidFill>
                  <a:schemeClr val="accent1"/>
                </a:solidFill>
                <a:effectLst>
                  <a:outerShdw blurRad="38100" dist="25400" dir="5400000" algn="ctr" rotWithShape="0">
                    <a:srgbClr val="6E747A">
                      <a:alpha val="43000"/>
                    </a:srgbClr>
                  </a:outerShdw>
                </a:effectLst>
              </a:rPr>
              <a:t>Différents Groupes de fonctions </a:t>
            </a:r>
          </a:p>
        </p:txBody>
      </p:sp>
      <p:cxnSp>
        <p:nvCxnSpPr>
          <p:cNvPr id="13" name="Connecteur droit avec flèche 12"/>
          <p:cNvCxnSpPr>
            <a:stCxn id="11" idx="0"/>
          </p:cNvCxnSpPr>
          <p:nvPr/>
        </p:nvCxnSpPr>
        <p:spPr>
          <a:xfrm flipH="1" flipV="1">
            <a:off x="1375442" y="2213246"/>
            <a:ext cx="1627672" cy="876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11" idx="0"/>
          </p:cNvCxnSpPr>
          <p:nvPr/>
        </p:nvCxnSpPr>
        <p:spPr>
          <a:xfrm flipH="1" flipV="1">
            <a:off x="2489450" y="2234144"/>
            <a:ext cx="513664" cy="855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1" idx="0"/>
          </p:cNvCxnSpPr>
          <p:nvPr/>
        </p:nvCxnSpPr>
        <p:spPr>
          <a:xfrm flipV="1">
            <a:off x="3003114" y="2223696"/>
            <a:ext cx="284874" cy="8664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11" idx="0"/>
          </p:cNvCxnSpPr>
          <p:nvPr/>
        </p:nvCxnSpPr>
        <p:spPr>
          <a:xfrm flipV="1">
            <a:off x="3003114" y="2244594"/>
            <a:ext cx="1593878" cy="845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avec coins arrondis en diagonale 25"/>
          <p:cNvSpPr/>
          <p:nvPr/>
        </p:nvSpPr>
        <p:spPr>
          <a:xfrm>
            <a:off x="1334075" y="1305958"/>
            <a:ext cx="518580" cy="250834"/>
          </a:xfrm>
          <a:prstGeom prst="round2DiagRect">
            <a:avLst/>
          </a:prstGeom>
          <a:noFill/>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7" name="Rectangle avec coins arrondis en diagonale 26"/>
          <p:cNvSpPr/>
          <p:nvPr/>
        </p:nvSpPr>
        <p:spPr>
          <a:xfrm>
            <a:off x="150188" y="1746261"/>
            <a:ext cx="720080" cy="449252"/>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latin typeface="+mj-lt"/>
              </a:rPr>
              <a:t>Onglet Actif</a:t>
            </a:r>
          </a:p>
        </p:txBody>
      </p:sp>
      <p:sp>
        <p:nvSpPr>
          <p:cNvPr id="28" name="Rectangle avec coins arrondis en diagonale 27"/>
          <p:cNvSpPr/>
          <p:nvPr/>
        </p:nvSpPr>
        <p:spPr>
          <a:xfrm>
            <a:off x="954640" y="1319444"/>
            <a:ext cx="7793824" cy="249067"/>
          </a:xfrm>
          <a:prstGeom prst="round2DiagRect">
            <a:avLst/>
          </a:prstGeom>
          <a:noFill/>
          <a:ln w="3810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29" name="Rectangle avec coins arrondis en diagonale 28"/>
          <p:cNvSpPr/>
          <p:nvPr/>
        </p:nvSpPr>
        <p:spPr>
          <a:xfrm>
            <a:off x="5436096" y="1082445"/>
            <a:ext cx="1781365" cy="217586"/>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dirty="0">
                <a:latin typeface="+mj-lt"/>
              </a:rPr>
              <a:t>Autres Onglets</a:t>
            </a:r>
          </a:p>
        </p:txBody>
      </p:sp>
      <p:cxnSp>
        <p:nvCxnSpPr>
          <p:cNvPr id="33" name="Connecteur droit avec flèche 32"/>
          <p:cNvCxnSpPr>
            <a:stCxn id="45" idx="0"/>
          </p:cNvCxnSpPr>
          <p:nvPr/>
        </p:nvCxnSpPr>
        <p:spPr>
          <a:xfrm flipH="1" flipV="1">
            <a:off x="5220681" y="2348880"/>
            <a:ext cx="1813168" cy="79866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4491447" y="2470545"/>
            <a:ext cx="944649" cy="619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Groupe Nombre</a:t>
            </a:r>
          </a:p>
        </p:txBody>
      </p:sp>
      <p:sp>
        <p:nvSpPr>
          <p:cNvPr id="42" name="Rectangle 41"/>
          <p:cNvSpPr/>
          <p:nvPr/>
        </p:nvSpPr>
        <p:spPr>
          <a:xfrm>
            <a:off x="1187623" y="3547457"/>
            <a:ext cx="4132429" cy="73866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CA" sz="1400" dirty="0">
                <a:solidFill>
                  <a:srgbClr val="002060"/>
                </a:solidFill>
                <a:latin typeface="Calibri" panose="020F0502020204030204" pitchFamily="34" charset="0"/>
              </a:rPr>
              <a:t>Les onglets sont composés de sous groupes qui rassemblent plusieurs fonctions complémentaires. Ces fonctions sont représentées par des icônes.</a:t>
            </a:r>
          </a:p>
        </p:txBody>
      </p:sp>
      <p:sp>
        <p:nvSpPr>
          <p:cNvPr id="44" name="Ellipse 43"/>
          <p:cNvSpPr/>
          <p:nvPr/>
        </p:nvSpPr>
        <p:spPr>
          <a:xfrm>
            <a:off x="4969102" y="2074962"/>
            <a:ext cx="251578" cy="24723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5" name="ZoneTexte 44"/>
          <p:cNvSpPr txBox="1"/>
          <p:nvPr/>
        </p:nvSpPr>
        <p:spPr>
          <a:xfrm>
            <a:off x="5331860" y="3147542"/>
            <a:ext cx="3403978"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fr-FR"/>
            </a:defPPr>
            <a:lvl1pPr>
              <a:defRPr sz="1600">
                <a:solidFill>
                  <a:srgbClr val="002060"/>
                </a:solidFill>
                <a:latin typeface="Calibri" panose="020F0502020204030204" pitchFamily="34" charset="0"/>
              </a:defRPr>
            </a:lvl1pPr>
          </a:lstStyle>
          <a:p>
            <a:r>
              <a:rPr lang="fr-CA" sz="1400" dirty="0"/>
              <a:t>Plus d’options de mise en forme sont disponibles si vous cliquez sur la petite flèche.</a:t>
            </a:r>
          </a:p>
          <a:p>
            <a:r>
              <a:rPr lang="fr-CA" sz="1400" dirty="0"/>
              <a:t>On fait, on affiche la boite de dialogue du groupe. </a:t>
            </a:r>
          </a:p>
        </p:txBody>
      </p:sp>
      <p:sp>
        <p:nvSpPr>
          <p:cNvPr id="23" name="Rectangle avec coin rogné 6"/>
          <p:cNvSpPr/>
          <p:nvPr/>
        </p:nvSpPr>
        <p:spPr>
          <a:xfrm>
            <a:off x="1331647" y="5632065"/>
            <a:ext cx="2160233" cy="368022"/>
          </a:xfrm>
          <a:prstGeom prst="snip1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1600" dirty="0">
                <a:solidFill>
                  <a:srgbClr val="002060"/>
                </a:solidFill>
                <a:latin typeface="Calibri" panose="020F0502020204030204" pitchFamily="34" charset="0"/>
              </a:rPr>
              <a:t>Onglets des Feuilles. </a:t>
            </a:r>
          </a:p>
        </p:txBody>
      </p:sp>
      <p:cxnSp>
        <p:nvCxnSpPr>
          <p:cNvPr id="24" name="Connecteur droit avec flèche 23"/>
          <p:cNvCxnSpPr>
            <a:stCxn id="23" idx="1"/>
          </p:cNvCxnSpPr>
          <p:nvPr/>
        </p:nvCxnSpPr>
        <p:spPr>
          <a:xfrm flipH="1">
            <a:off x="1907706" y="6000087"/>
            <a:ext cx="504058" cy="2372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Espace réservé du numéro de diapositive 17"/>
          <p:cNvSpPr>
            <a:spLocks noGrp="1"/>
          </p:cNvSpPr>
          <p:nvPr>
            <p:ph type="sldNum" sz="quarter" idx="12"/>
          </p:nvPr>
        </p:nvSpPr>
        <p:spPr/>
        <p:txBody>
          <a:bodyPr/>
          <a:lstStyle/>
          <a:p>
            <a:fld id="{10A07726-B9A2-482C-A292-2DEB698D74B6}" type="slidenum">
              <a:rPr lang="fr-FR" smtClean="0"/>
              <a:t>22</a:t>
            </a:fld>
            <a:endParaRPr lang="fr-FR"/>
          </a:p>
        </p:txBody>
      </p:sp>
      <p:sp>
        <p:nvSpPr>
          <p:cNvPr id="31" name="Rectangle avec coin rogné 13"/>
          <p:cNvSpPr/>
          <p:nvPr/>
        </p:nvSpPr>
        <p:spPr>
          <a:xfrm>
            <a:off x="7580127" y="480560"/>
            <a:ext cx="1152128" cy="368022"/>
          </a:xfrm>
          <a:prstGeom prst="snip1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1600" dirty="0">
                <a:solidFill>
                  <a:srgbClr val="002060"/>
                </a:solidFill>
                <a:latin typeface="Calibri" panose="020F0502020204030204" pitchFamily="34" charset="0"/>
              </a:rPr>
              <a:t>Ruban </a:t>
            </a:r>
          </a:p>
        </p:txBody>
      </p:sp>
      <p:cxnSp>
        <p:nvCxnSpPr>
          <p:cNvPr id="32" name="Connecteur droit avec flèche 31"/>
          <p:cNvCxnSpPr>
            <a:stCxn id="31" idx="1"/>
          </p:cNvCxnSpPr>
          <p:nvPr/>
        </p:nvCxnSpPr>
        <p:spPr>
          <a:xfrm flipH="1">
            <a:off x="7308304" y="848582"/>
            <a:ext cx="847887" cy="11402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5" name="Connecteur droit avec flèche 34"/>
          <p:cNvCxnSpPr>
            <a:stCxn id="27" idx="3"/>
          </p:cNvCxnSpPr>
          <p:nvPr/>
        </p:nvCxnSpPr>
        <p:spPr>
          <a:xfrm flipV="1">
            <a:off x="510228" y="1556793"/>
            <a:ext cx="1044252" cy="18946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6" name="Rectangle avec coins arrondis en diagonale 26"/>
          <p:cNvSpPr/>
          <p:nvPr/>
        </p:nvSpPr>
        <p:spPr>
          <a:xfrm>
            <a:off x="108002" y="2640846"/>
            <a:ext cx="804452" cy="449252"/>
          </a:xfrm>
          <a:prstGeom prst="round2DiagRect">
            <a:avLst/>
          </a:prstGeom>
          <a:solidFill>
            <a:srgbClr val="00B050"/>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dirty="0">
                <a:latin typeface="+mj-lt"/>
              </a:rPr>
              <a:t>Cellule Active</a:t>
            </a:r>
          </a:p>
        </p:txBody>
      </p:sp>
      <p:cxnSp>
        <p:nvCxnSpPr>
          <p:cNvPr id="43" name="Connecteur droit avec flèche 42"/>
          <p:cNvCxnSpPr>
            <a:stCxn id="46" idx="0"/>
          </p:cNvCxnSpPr>
          <p:nvPr/>
        </p:nvCxnSpPr>
        <p:spPr>
          <a:xfrm>
            <a:off x="912454" y="2865472"/>
            <a:ext cx="275169"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avec coins arrondis en diagonale 27"/>
          <p:cNvSpPr/>
          <p:nvPr/>
        </p:nvSpPr>
        <p:spPr>
          <a:xfrm>
            <a:off x="954642" y="1082444"/>
            <a:ext cx="2048472" cy="236999"/>
          </a:xfrm>
          <a:prstGeom prst="round2Diag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48" name="Rectangle avec coins arrondis en diagonale 26"/>
          <p:cNvSpPr/>
          <p:nvPr/>
        </p:nvSpPr>
        <p:spPr>
          <a:xfrm>
            <a:off x="108002" y="1056085"/>
            <a:ext cx="804452" cy="595442"/>
          </a:xfrm>
          <a:prstGeom prst="round2DiagRect">
            <a:avLst/>
          </a:prstGeom>
          <a:solidFill>
            <a:srgbClr val="00B050"/>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200" dirty="0">
                <a:latin typeface="+mj-lt"/>
              </a:rPr>
              <a:t>Barre d’Accès rapide</a:t>
            </a:r>
          </a:p>
        </p:txBody>
      </p:sp>
    </p:spTree>
    <p:extLst>
      <p:ext uri="{BB962C8B-B14F-4D97-AF65-F5344CB8AC3E}">
        <p14:creationId xmlns:p14="http://schemas.microsoft.com/office/powerpoint/2010/main" val="35136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Format cellule: Boite de dialogue</a:t>
            </a:r>
          </a:p>
        </p:txBody>
      </p:sp>
      <p:sp>
        <p:nvSpPr>
          <p:cNvPr id="4" name="Espace réservé du contenu 3"/>
          <p:cNvSpPr>
            <a:spLocks noGrp="1"/>
          </p:cNvSpPr>
          <p:nvPr>
            <p:ph sz="quarter"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74" y="1124744"/>
            <a:ext cx="7344816" cy="476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5580112" y="1772816"/>
            <a:ext cx="288032" cy="28803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p:cNvSpPr>
            <a:spLocks noGrp="1"/>
          </p:cNvSpPr>
          <p:nvPr>
            <p:ph type="sldNum" sz="quarter" idx="12"/>
          </p:nvPr>
        </p:nvSpPr>
        <p:spPr/>
        <p:txBody>
          <a:bodyPr/>
          <a:lstStyle/>
          <a:p>
            <a:fld id="{10A07726-B9A2-482C-A292-2DEB698D74B6}" type="slidenum">
              <a:rPr lang="fr-FR" smtClean="0"/>
              <a:t>23</a:t>
            </a:fld>
            <a:endParaRPr lang="fr-FR"/>
          </a:p>
        </p:txBody>
      </p:sp>
    </p:spTree>
    <p:extLst>
      <p:ext uri="{BB962C8B-B14F-4D97-AF65-F5344CB8AC3E}">
        <p14:creationId xmlns:p14="http://schemas.microsoft.com/office/powerpoint/2010/main" val="3099306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chor="t">
            <a:normAutofit fontScale="90000"/>
          </a:bodyPr>
          <a:lstStyle/>
          <a:p>
            <a:r>
              <a:rPr lang="fr-FR" dirty="0"/>
              <a:t>Le menu contextuel: </a:t>
            </a:r>
            <a:r>
              <a:rPr lang="fr-FR" sz="3100" dirty="0"/>
              <a:t>Bouton Droit de la Souris</a:t>
            </a:r>
          </a:p>
        </p:txBody>
      </p:sp>
      <p:sp>
        <p:nvSpPr>
          <p:cNvPr id="2" name="Espace réservé du contenu 1"/>
          <p:cNvSpPr>
            <a:spLocks noGrp="1"/>
          </p:cNvSpPr>
          <p:nvPr>
            <p:ph sz="quarter" idx="1"/>
          </p:nvPr>
        </p:nvSpPr>
        <p:spPr/>
        <p:txBody>
          <a:bodyPr/>
          <a:lstStyle/>
          <a:p>
            <a:endParaRPr lang="fr-FR"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775"/>
          <a:stretch/>
        </p:blipFill>
        <p:spPr bwMode="auto">
          <a:xfrm>
            <a:off x="2709658" y="1124744"/>
            <a:ext cx="4095750" cy="445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e la date 2"/>
          <p:cNvSpPr>
            <a:spLocks noGrp="1"/>
          </p:cNvSpPr>
          <p:nvPr>
            <p:ph type="dt" sz="half" idx="10"/>
          </p:nvPr>
        </p:nvSpPr>
        <p:spPr/>
        <p:txBody>
          <a:bodyPr/>
          <a:lstStyle/>
          <a:p>
            <a:fld id="{0B303A89-8C4C-4103-834F-E40EFDACA260}"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24</a:t>
            </a:fld>
            <a:endParaRPr lang="fr-FR"/>
          </a:p>
        </p:txBody>
      </p:sp>
    </p:spTree>
    <p:extLst>
      <p:ext uri="{BB962C8B-B14F-4D97-AF65-F5344CB8AC3E}">
        <p14:creationId xmlns:p14="http://schemas.microsoft.com/office/powerpoint/2010/main" val="122380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25</a:t>
            </a:fld>
            <a:endParaRPr lang="fr-FR"/>
          </a:p>
        </p:txBody>
      </p:sp>
      <p:grpSp>
        <p:nvGrpSpPr>
          <p:cNvPr id="6" name="Groupe 5"/>
          <p:cNvGrpSpPr/>
          <p:nvPr/>
        </p:nvGrpSpPr>
        <p:grpSpPr>
          <a:xfrm>
            <a:off x="992358" y="1268760"/>
            <a:ext cx="6984776" cy="4772705"/>
            <a:chOff x="992358" y="1268760"/>
            <a:chExt cx="6984776" cy="4772705"/>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358" y="1380182"/>
              <a:ext cx="6984776" cy="4661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avec coins arrondis en diagonale 9"/>
            <p:cNvSpPr/>
            <p:nvPr/>
          </p:nvSpPr>
          <p:spPr>
            <a:xfrm>
              <a:off x="5868144" y="1268760"/>
              <a:ext cx="2108990" cy="504056"/>
            </a:xfrm>
            <a:prstGeom prst="round2DiagRect">
              <a:avLst/>
            </a:prstGeom>
            <a:noFill/>
            <a:ln w="57150" cap="flat" cmpd="sng" algn="ctr">
              <a:solidFill>
                <a:schemeClr val="accent1">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grpSp>
    </p:spTree>
    <p:extLst>
      <p:ext uri="{BB962C8B-B14F-4D97-AF65-F5344CB8AC3E}">
        <p14:creationId xmlns:p14="http://schemas.microsoft.com/office/powerpoint/2010/main" val="187873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barre de formules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dirty="0"/>
          </a:p>
        </p:txBody>
      </p:sp>
      <p:sp>
        <p:nvSpPr>
          <p:cNvPr id="17" name="Espace réservé du numéro de diapositive 16"/>
          <p:cNvSpPr>
            <a:spLocks noGrp="1"/>
          </p:cNvSpPr>
          <p:nvPr>
            <p:ph type="sldNum" sz="quarter" idx="12"/>
          </p:nvPr>
        </p:nvSpPr>
        <p:spPr/>
        <p:txBody>
          <a:bodyPr/>
          <a:lstStyle/>
          <a:p>
            <a:fld id="{10A07726-B9A2-482C-A292-2DEB698D74B6}" type="slidenum">
              <a:rPr lang="fr-FR" smtClean="0"/>
              <a:t>26</a:t>
            </a:fld>
            <a:endParaRPr lang="fr-FR"/>
          </a:p>
        </p:txBody>
      </p:sp>
      <p:pic>
        <p:nvPicPr>
          <p:cNvPr id="5" name="Image 4"/>
          <p:cNvPicPr>
            <a:picLocks noChangeAspect="1"/>
          </p:cNvPicPr>
          <p:nvPr/>
        </p:nvPicPr>
        <p:blipFill>
          <a:blip r:embed="rId2"/>
          <a:stretch>
            <a:fillRect/>
          </a:stretch>
        </p:blipFill>
        <p:spPr>
          <a:xfrm>
            <a:off x="1631764" y="977712"/>
            <a:ext cx="7328845" cy="5283586"/>
          </a:xfrm>
          <a:prstGeom prst="rect">
            <a:avLst/>
          </a:prstGeom>
        </p:spPr>
      </p:pic>
      <p:sp>
        <p:nvSpPr>
          <p:cNvPr id="7" name="Rectangle avec coin rogné 6"/>
          <p:cNvSpPr/>
          <p:nvPr/>
        </p:nvSpPr>
        <p:spPr>
          <a:xfrm>
            <a:off x="776991" y="6244695"/>
            <a:ext cx="1368152" cy="28488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a:t>Onglets des Feuilles. </a:t>
            </a:r>
          </a:p>
        </p:txBody>
      </p:sp>
      <p:sp>
        <p:nvSpPr>
          <p:cNvPr id="8" name="Rectangle avec coin rogné 7"/>
          <p:cNvSpPr/>
          <p:nvPr/>
        </p:nvSpPr>
        <p:spPr>
          <a:xfrm>
            <a:off x="2706686" y="3367549"/>
            <a:ext cx="1420428" cy="284882"/>
          </a:xfrm>
          <a:prstGeom prst="snip1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a:t>Barre de Formules </a:t>
            </a:r>
          </a:p>
        </p:txBody>
      </p:sp>
      <p:sp>
        <p:nvSpPr>
          <p:cNvPr id="9" name="Rectangle avec coin rogné 8"/>
          <p:cNvSpPr/>
          <p:nvPr/>
        </p:nvSpPr>
        <p:spPr>
          <a:xfrm>
            <a:off x="97664" y="2989785"/>
            <a:ext cx="1472704" cy="284882"/>
          </a:xfrm>
          <a:prstGeom prst="snip1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a:t>Bouton de Validation</a:t>
            </a:r>
          </a:p>
        </p:txBody>
      </p:sp>
      <p:sp>
        <p:nvSpPr>
          <p:cNvPr id="10" name="Rectangle avec coin rogné 9"/>
          <p:cNvSpPr/>
          <p:nvPr/>
        </p:nvSpPr>
        <p:spPr>
          <a:xfrm>
            <a:off x="84269" y="2669519"/>
            <a:ext cx="1472704" cy="284882"/>
          </a:xfrm>
          <a:prstGeom prst="snip1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a:t>Bouton d’annulation</a:t>
            </a:r>
          </a:p>
        </p:txBody>
      </p:sp>
      <p:sp>
        <p:nvSpPr>
          <p:cNvPr id="12" name="Rectangle avec coin rogné 11"/>
          <p:cNvSpPr/>
          <p:nvPr/>
        </p:nvSpPr>
        <p:spPr>
          <a:xfrm>
            <a:off x="84269" y="1354395"/>
            <a:ext cx="1247372" cy="125998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100"/>
              <a:t>Zone</a:t>
            </a:r>
          </a:p>
          <a:p>
            <a:r>
              <a:rPr lang="fr-FR" sz="1100"/>
              <a:t>d'information</a:t>
            </a:r>
          </a:p>
          <a:p>
            <a:r>
              <a:rPr lang="fr-FR" sz="1100"/>
              <a:t>Ou Zone de Nom</a:t>
            </a:r>
          </a:p>
          <a:p>
            <a:r>
              <a:rPr lang="fr-FR" sz="1100"/>
              <a:t>indiquant l'adresse</a:t>
            </a:r>
          </a:p>
          <a:p>
            <a:r>
              <a:rPr lang="fr-FR" sz="1100"/>
              <a:t>ou le nom de la</a:t>
            </a:r>
          </a:p>
          <a:p>
            <a:r>
              <a:rPr lang="fr-FR" sz="1100"/>
              <a:t>cellule active ou</a:t>
            </a:r>
          </a:p>
          <a:p>
            <a:r>
              <a:rPr lang="fr-FR" sz="1100"/>
              <a:t>de la sélection</a:t>
            </a:r>
          </a:p>
        </p:txBody>
      </p:sp>
      <p:sp>
        <p:nvSpPr>
          <p:cNvPr id="13" name="Rectangle avec coin rogné 12"/>
          <p:cNvSpPr/>
          <p:nvPr/>
        </p:nvSpPr>
        <p:spPr>
          <a:xfrm>
            <a:off x="103196" y="3353752"/>
            <a:ext cx="1467172" cy="1606521"/>
          </a:xfrm>
          <a:prstGeom prst="snip1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100"/>
              <a:t>Assistant formule, bouton permettant de composer une formule à l’aide de l’assistant indiquant les fonctions disponibles.</a:t>
            </a:r>
          </a:p>
        </p:txBody>
      </p:sp>
      <p:cxnSp>
        <p:nvCxnSpPr>
          <p:cNvPr id="16" name="Connecteur droit avec flèche 15"/>
          <p:cNvCxnSpPr/>
          <p:nvPr/>
        </p:nvCxnSpPr>
        <p:spPr>
          <a:xfrm>
            <a:off x="1310344" y="2094254"/>
            <a:ext cx="381336" cy="1697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flipV="1">
            <a:off x="1543540" y="2264004"/>
            <a:ext cx="1156252" cy="5479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Connecteur droit avec flèche 19"/>
          <p:cNvCxnSpPr/>
          <p:nvPr/>
        </p:nvCxnSpPr>
        <p:spPr>
          <a:xfrm flipV="1">
            <a:off x="1475655" y="2325366"/>
            <a:ext cx="1557438" cy="8156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Connecteur droit avec flèche 22"/>
          <p:cNvCxnSpPr/>
          <p:nvPr/>
        </p:nvCxnSpPr>
        <p:spPr>
          <a:xfrm flipV="1">
            <a:off x="1446556" y="2348880"/>
            <a:ext cx="1829300" cy="115347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Connecteur droit avec flèche 24"/>
          <p:cNvCxnSpPr/>
          <p:nvPr/>
        </p:nvCxnSpPr>
        <p:spPr>
          <a:xfrm flipV="1">
            <a:off x="2951159" y="2264004"/>
            <a:ext cx="828753" cy="106047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Connecteur droit avec flèche 29"/>
          <p:cNvCxnSpPr/>
          <p:nvPr/>
        </p:nvCxnSpPr>
        <p:spPr>
          <a:xfrm flipV="1">
            <a:off x="2091964" y="6021288"/>
            <a:ext cx="391804" cy="2400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023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Présentation de l’interface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Cacher/afficher les rubans: double clic sur un onglet</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27</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348" y="1900996"/>
            <a:ext cx="696277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5545"/>
          <a:stretch/>
        </p:blipFill>
        <p:spPr bwMode="auto">
          <a:xfrm>
            <a:off x="1243891" y="3573016"/>
            <a:ext cx="7134225" cy="275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06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D786D1-1FBE-A9E1-D75D-4939AA154A2F}"/>
              </a:ext>
            </a:extLst>
          </p:cNvPr>
          <p:cNvSpPr>
            <a:spLocks noGrp="1"/>
          </p:cNvSpPr>
          <p:nvPr>
            <p:ph type="title"/>
          </p:nvPr>
        </p:nvSpPr>
        <p:spPr/>
        <p:txBody>
          <a:bodyPr>
            <a:normAutofit fontScale="90000"/>
          </a:bodyPr>
          <a:lstStyle/>
          <a:p>
            <a:r>
              <a:rPr lang="fr-FR" dirty="0"/>
              <a:t>Utilisation de la souris</a:t>
            </a:r>
          </a:p>
        </p:txBody>
      </p:sp>
      <p:sp>
        <p:nvSpPr>
          <p:cNvPr id="3" name="Espace réservé de la date 2">
            <a:extLst>
              <a:ext uri="{FF2B5EF4-FFF2-40B4-BE49-F238E27FC236}">
                <a16:creationId xmlns:a16="http://schemas.microsoft.com/office/drawing/2014/main" id="{D240C642-A883-78E6-440F-1F199B542C69}"/>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36F7817B-6E0F-350D-A4E7-B7748A1E7D0B}"/>
              </a:ext>
            </a:extLst>
          </p:cNvPr>
          <p:cNvSpPr>
            <a:spLocks noGrp="1"/>
          </p:cNvSpPr>
          <p:nvPr>
            <p:ph sz="quarter" idx="1"/>
          </p:nvPr>
        </p:nvSpPr>
        <p:spPr/>
        <p:txBody>
          <a:bodyPr/>
          <a:lstStyle/>
          <a:p>
            <a:r>
              <a:rPr lang="fr-FR" sz="1800" b="0" i="0" u="none" strike="noStrike" baseline="0" dirty="0">
                <a:latin typeface="Arial" panose="020B0604020202020204" pitchFamily="34" charset="0"/>
              </a:rPr>
              <a:t>Sélectionner une cellule : cliquer au centre de la cellule ; glisser pour étendre la sélection.</a:t>
            </a:r>
          </a:p>
          <a:p>
            <a:r>
              <a:rPr lang="fr-FR" sz="1800" b="0" i="0" u="none" strike="noStrike" baseline="0" dirty="0">
                <a:latin typeface="Arial" panose="020B0604020202020204" pitchFamily="34" charset="0"/>
              </a:rPr>
              <a:t>Sélectionner une colonne : cliquer sur l’en-tête de la colonne ; glisser pour étendre la sélection.</a:t>
            </a:r>
            <a:endParaRPr lang="fr-FR" dirty="0"/>
          </a:p>
        </p:txBody>
      </p:sp>
      <p:sp>
        <p:nvSpPr>
          <p:cNvPr id="5" name="Espace réservé du numéro de diapositive 4">
            <a:extLst>
              <a:ext uri="{FF2B5EF4-FFF2-40B4-BE49-F238E27FC236}">
                <a16:creationId xmlns:a16="http://schemas.microsoft.com/office/drawing/2014/main" id="{7464832D-6F4F-151B-5234-EC04F15A4A35}"/>
              </a:ext>
            </a:extLst>
          </p:cNvPr>
          <p:cNvSpPr>
            <a:spLocks noGrp="1"/>
          </p:cNvSpPr>
          <p:nvPr>
            <p:ph type="sldNum" sz="quarter" idx="12"/>
          </p:nvPr>
        </p:nvSpPr>
        <p:spPr/>
        <p:txBody>
          <a:bodyPr/>
          <a:lstStyle/>
          <a:p>
            <a:fld id="{10A07726-B9A2-482C-A292-2DEB698D74B6}" type="slidenum">
              <a:rPr lang="fr-FR" smtClean="0"/>
              <a:t>28</a:t>
            </a:fld>
            <a:endParaRPr lang="fr-FR"/>
          </a:p>
        </p:txBody>
      </p:sp>
      <p:pic>
        <p:nvPicPr>
          <p:cNvPr id="7" name="Image 6">
            <a:extLst>
              <a:ext uri="{FF2B5EF4-FFF2-40B4-BE49-F238E27FC236}">
                <a16:creationId xmlns:a16="http://schemas.microsoft.com/office/drawing/2014/main" id="{D1302B67-B811-88FE-C61E-E376CD9FE2BF}"/>
              </a:ext>
            </a:extLst>
          </p:cNvPr>
          <p:cNvPicPr>
            <a:picLocks noChangeAspect="1"/>
          </p:cNvPicPr>
          <p:nvPr/>
        </p:nvPicPr>
        <p:blipFill>
          <a:blip r:embed="rId2"/>
          <a:stretch>
            <a:fillRect/>
          </a:stretch>
        </p:blipFill>
        <p:spPr>
          <a:xfrm>
            <a:off x="357436" y="2996952"/>
            <a:ext cx="8291264" cy="2821662"/>
          </a:xfrm>
          <a:prstGeom prst="rect">
            <a:avLst/>
          </a:prstGeom>
        </p:spPr>
      </p:pic>
    </p:spTree>
    <p:extLst>
      <p:ext uri="{BB962C8B-B14F-4D97-AF65-F5344CB8AC3E}">
        <p14:creationId xmlns:p14="http://schemas.microsoft.com/office/powerpoint/2010/main" val="349627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6C77B-280F-62B6-814B-659BF2CED504}"/>
              </a:ext>
            </a:extLst>
          </p:cNvPr>
          <p:cNvSpPr>
            <a:spLocks noGrp="1"/>
          </p:cNvSpPr>
          <p:nvPr>
            <p:ph type="title"/>
          </p:nvPr>
        </p:nvSpPr>
        <p:spPr/>
        <p:txBody>
          <a:bodyPr>
            <a:normAutofit fontScale="90000"/>
          </a:bodyPr>
          <a:lstStyle/>
          <a:p>
            <a:r>
              <a:rPr lang="fr-FR" dirty="0"/>
              <a:t>Recopier une cellule</a:t>
            </a:r>
          </a:p>
        </p:txBody>
      </p:sp>
      <p:sp>
        <p:nvSpPr>
          <p:cNvPr id="3" name="Espace réservé de la date 2">
            <a:extLst>
              <a:ext uri="{FF2B5EF4-FFF2-40B4-BE49-F238E27FC236}">
                <a16:creationId xmlns:a16="http://schemas.microsoft.com/office/drawing/2014/main" id="{4E02B939-9A3B-82BB-B97B-6F570BE00922}"/>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8E696EF4-EEC2-2C7E-1923-E016C623C950}"/>
              </a:ext>
            </a:extLst>
          </p:cNvPr>
          <p:cNvSpPr>
            <a:spLocks noGrp="1"/>
          </p:cNvSpPr>
          <p:nvPr>
            <p:ph sz="quarter" idx="1"/>
          </p:nvPr>
        </p:nvSpPr>
        <p:spPr>
          <a:xfrm>
            <a:off x="395536" y="1196752"/>
            <a:ext cx="8568952" cy="2376264"/>
          </a:xfrm>
        </p:spPr>
        <p:txBody>
          <a:bodyPr>
            <a:normAutofit fontScale="85000" lnSpcReduction="10000"/>
          </a:bodyPr>
          <a:lstStyle/>
          <a:p>
            <a:r>
              <a:rPr lang="fr-FR" dirty="0"/>
              <a:t>Recopier une cellule : cliquer sur le point de recopie et tirer vers le bas ou vers la droite. Maintenir la touche Ctrl appuyée permet de recopier avec ou sans incrémentation des valeurs. Double-clic sur le point de recopie pour recopier vers le bas dans un tableau déjà rempli.</a:t>
            </a:r>
          </a:p>
          <a:p>
            <a:pPr algn="l"/>
            <a:r>
              <a:rPr lang="fr-FR" dirty="0"/>
              <a:t>Déplacer une cellule ou une plage de cellules : sélectionner la cellule ou la plage de cellules, cliquer sur le contour de la sélection et glisser.</a:t>
            </a:r>
          </a:p>
        </p:txBody>
      </p:sp>
      <p:sp>
        <p:nvSpPr>
          <p:cNvPr id="5" name="Espace réservé du numéro de diapositive 4">
            <a:extLst>
              <a:ext uri="{FF2B5EF4-FFF2-40B4-BE49-F238E27FC236}">
                <a16:creationId xmlns:a16="http://schemas.microsoft.com/office/drawing/2014/main" id="{4FC11DDA-2FA6-0EF9-801F-3BB9080EA066}"/>
              </a:ext>
            </a:extLst>
          </p:cNvPr>
          <p:cNvSpPr>
            <a:spLocks noGrp="1"/>
          </p:cNvSpPr>
          <p:nvPr>
            <p:ph type="sldNum" sz="quarter" idx="12"/>
          </p:nvPr>
        </p:nvSpPr>
        <p:spPr/>
        <p:txBody>
          <a:bodyPr/>
          <a:lstStyle/>
          <a:p>
            <a:fld id="{10A07726-B9A2-482C-A292-2DEB698D74B6}" type="slidenum">
              <a:rPr lang="fr-FR" smtClean="0"/>
              <a:t>29</a:t>
            </a:fld>
            <a:endParaRPr lang="fr-FR"/>
          </a:p>
        </p:txBody>
      </p:sp>
      <p:pic>
        <p:nvPicPr>
          <p:cNvPr id="7" name="Image 6">
            <a:extLst>
              <a:ext uri="{FF2B5EF4-FFF2-40B4-BE49-F238E27FC236}">
                <a16:creationId xmlns:a16="http://schemas.microsoft.com/office/drawing/2014/main" id="{9BFCFD4A-AA67-5F09-19B8-8E2DC32FFCA3}"/>
              </a:ext>
            </a:extLst>
          </p:cNvPr>
          <p:cNvPicPr>
            <a:picLocks noChangeAspect="1"/>
          </p:cNvPicPr>
          <p:nvPr/>
        </p:nvPicPr>
        <p:blipFill>
          <a:blip r:embed="rId2"/>
          <a:stretch>
            <a:fillRect/>
          </a:stretch>
        </p:blipFill>
        <p:spPr>
          <a:xfrm>
            <a:off x="1601670" y="3290087"/>
            <a:ext cx="5940659" cy="1485165"/>
          </a:xfrm>
          <a:prstGeom prst="rect">
            <a:avLst/>
          </a:prstGeom>
        </p:spPr>
      </p:pic>
      <p:pic>
        <p:nvPicPr>
          <p:cNvPr id="9" name="Image 8">
            <a:extLst>
              <a:ext uri="{FF2B5EF4-FFF2-40B4-BE49-F238E27FC236}">
                <a16:creationId xmlns:a16="http://schemas.microsoft.com/office/drawing/2014/main" id="{4CB4DD73-8987-41A4-B202-C02C06EB4F6E}"/>
              </a:ext>
            </a:extLst>
          </p:cNvPr>
          <p:cNvPicPr>
            <a:picLocks noChangeAspect="1"/>
          </p:cNvPicPr>
          <p:nvPr/>
        </p:nvPicPr>
        <p:blipFill rotWithShape="1">
          <a:blip r:embed="rId3"/>
          <a:srcRect l="10710" r="9099"/>
          <a:stretch/>
        </p:blipFill>
        <p:spPr>
          <a:xfrm>
            <a:off x="603504" y="4788118"/>
            <a:ext cx="4561848" cy="1422182"/>
          </a:xfrm>
          <a:prstGeom prst="rect">
            <a:avLst/>
          </a:prstGeom>
        </p:spPr>
      </p:pic>
      <p:pic>
        <p:nvPicPr>
          <p:cNvPr id="11" name="Image 10">
            <a:extLst>
              <a:ext uri="{FF2B5EF4-FFF2-40B4-BE49-F238E27FC236}">
                <a16:creationId xmlns:a16="http://schemas.microsoft.com/office/drawing/2014/main" id="{F20500E0-2E47-1B54-4FC1-F158CF4949D3}"/>
              </a:ext>
            </a:extLst>
          </p:cNvPr>
          <p:cNvPicPr>
            <a:picLocks noChangeAspect="1"/>
          </p:cNvPicPr>
          <p:nvPr/>
        </p:nvPicPr>
        <p:blipFill>
          <a:blip r:embed="rId4"/>
          <a:stretch>
            <a:fillRect/>
          </a:stretch>
        </p:blipFill>
        <p:spPr>
          <a:xfrm>
            <a:off x="5244600" y="4895433"/>
            <a:ext cx="3700048" cy="1163134"/>
          </a:xfrm>
          <a:prstGeom prst="rect">
            <a:avLst/>
          </a:prstGeom>
        </p:spPr>
      </p:pic>
    </p:spTree>
    <p:extLst>
      <p:ext uri="{BB962C8B-B14F-4D97-AF65-F5344CB8AC3E}">
        <p14:creationId xmlns:p14="http://schemas.microsoft.com/office/powerpoint/2010/main" val="71670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Programme Licence 2 </a:t>
            </a:r>
            <a:r>
              <a:rPr lang="fr-FR" sz="3100" dirty="0"/>
              <a:t>Droit et Science Politique:</a:t>
            </a:r>
            <a:endParaRPr lang="fr-FR" dirty="0"/>
          </a:p>
        </p:txBody>
      </p:sp>
      <p:sp>
        <p:nvSpPr>
          <p:cNvPr id="5" name="Espace réservé de la date 4"/>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normAutofit/>
          </a:bodyPr>
          <a:lstStyle/>
          <a:p>
            <a:r>
              <a:rPr lang="fr-FR" dirty="0"/>
              <a:t>Programme de la partie Tableurs:</a:t>
            </a:r>
          </a:p>
          <a:p>
            <a:pPr lvl="2"/>
            <a:r>
              <a:rPr lang="fr-FR" dirty="0"/>
              <a:t>Excel, tableaux, formules de bases, Graphiques</a:t>
            </a:r>
          </a:p>
          <a:p>
            <a:r>
              <a:rPr lang="fr-FR" dirty="0"/>
              <a:t>Ecriture Web</a:t>
            </a:r>
          </a:p>
          <a:p>
            <a:pPr lvl="2"/>
            <a:r>
              <a:rPr lang="fr-FR" dirty="0"/>
              <a:t>Bases du Web</a:t>
            </a:r>
          </a:p>
          <a:p>
            <a:pPr lvl="2"/>
            <a:r>
              <a:rPr lang="fr-FR" dirty="0"/>
              <a:t>HTML CSS</a:t>
            </a:r>
          </a:p>
          <a:p>
            <a:r>
              <a:rPr lang="fr-FR" dirty="0"/>
              <a:t>Sécurité des Systèmes d’Information:</a:t>
            </a:r>
          </a:p>
          <a:p>
            <a:pPr lvl="2"/>
            <a:r>
              <a:rPr lang="fr-FR" dirty="0"/>
              <a:t>Protections des systèmes et des données</a:t>
            </a:r>
          </a:p>
          <a:p>
            <a:pPr lvl="2"/>
            <a:r>
              <a:rPr lang="fr-FR" dirty="0"/>
              <a:t>Sécurité et dématérialisation</a:t>
            </a:r>
          </a:p>
          <a:p>
            <a:r>
              <a:rPr lang="fr-FR" dirty="0"/>
              <a:t>Semaine 7: </a:t>
            </a:r>
            <a:br>
              <a:rPr lang="fr-FR" dirty="0"/>
            </a:br>
            <a:r>
              <a:rPr lang="fr-FR" dirty="0"/>
              <a:t>	Partiel: QCM + Pratique</a:t>
            </a:r>
          </a:p>
          <a:p>
            <a:pPr lvl="3"/>
            <a:endParaRPr lang="fr-FR" dirty="0"/>
          </a:p>
          <a:p>
            <a:pPr lvl="2"/>
            <a:endParaRPr lang="fr-FR" dirty="0"/>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3</a:t>
            </a:fld>
            <a:endParaRPr lang="fr-FR"/>
          </a:p>
        </p:txBody>
      </p:sp>
    </p:spTree>
    <p:extLst>
      <p:ext uri="{BB962C8B-B14F-4D97-AF65-F5344CB8AC3E}">
        <p14:creationId xmlns:p14="http://schemas.microsoft.com/office/powerpoint/2010/main" val="3229609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875" y="4581319"/>
            <a:ext cx="4348585" cy="204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normAutofit fontScale="90000"/>
          </a:bodyPr>
          <a:lstStyle/>
          <a:p>
            <a:r>
              <a:rPr lang="fr-FR" dirty="0" err="1"/>
              <a:t>Redimmentionner</a:t>
            </a:r>
            <a:r>
              <a:rPr lang="fr-FR" dirty="0"/>
              <a:t> les lignes et colonnes </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Faites glisser pour redimensionner</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30</a:t>
            </a:fld>
            <a:endParaRPr lang="fr-FR"/>
          </a:p>
        </p:txBody>
      </p:sp>
      <p:grpSp>
        <p:nvGrpSpPr>
          <p:cNvPr id="10" name="Groupe 9"/>
          <p:cNvGrpSpPr/>
          <p:nvPr/>
        </p:nvGrpSpPr>
        <p:grpSpPr>
          <a:xfrm>
            <a:off x="4617759" y="2101262"/>
            <a:ext cx="936104" cy="864096"/>
            <a:chOff x="4455393" y="1703748"/>
            <a:chExt cx="936104" cy="864096"/>
          </a:xfrm>
        </p:grpSpPr>
        <p:sp>
          <p:nvSpPr>
            <p:cNvPr id="8" name="Ellipse 7"/>
            <p:cNvSpPr/>
            <p:nvPr/>
          </p:nvSpPr>
          <p:spPr>
            <a:xfrm>
              <a:off x="4455393" y="1703748"/>
              <a:ext cx="936104" cy="8640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horizontal à deux flèches 11"/>
            <p:cNvSpPr/>
            <p:nvPr/>
          </p:nvSpPr>
          <p:spPr>
            <a:xfrm>
              <a:off x="4743425" y="1919772"/>
              <a:ext cx="342386" cy="362980"/>
            </a:xfrm>
            <a:prstGeom prst="leftRightArrowCallout">
              <a:avLst>
                <a:gd name="adj1" fmla="val 16055"/>
                <a:gd name="adj2" fmla="val 15347"/>
                <a:gd name="adj3" fmla="val 28759"/>
                <a:gd name="adj4" fmla="val 17924"/>
              </a:avLst>
            </a:prstGeom>
            <a:ln>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grpSp>
      <p:pic>
        <p:nvPicPr>
          <p:cNvPr id="7" name="Image 6">
            <a:extLst>
              <a:ext uri="{FF2B5EF4-FFF2-40B4-BE49-F238E27FC236}">
                <a16:creationId xmlns:a16="http://schemas.microsoft.com/office/drawing/2014/main" id="{B77DFE7C-F265-52A6-1932-80E54AA3034F}"/>
              </a:ext>
            </a:extLst>
          </p:cNvPr>
          <p:cNvPicPr>
            <a:picLocks noChangeAspect="1"/>
          </p:cNvPicPr>
          <p:nvPr/>
        </p:nvPicPr>
        <p:blipFill>
          <a:blip r:embed="rId3"/>
          <a:stretch>
            <a:fillRect/>
          </a:stretch>
        </p:blipFill>
        <p:spPr>
          <a:xfrm>
            <a:off x="2059267" y="1642521"/>
            <a:ext cx="5116983" cy="2767348"/>
          </a:xfrm>
          <a:prstGeom prst="rect">
            <a:avLst/>
          </a:prstGeom>
        </p:spPr>
      </p:pic>
    </p:spTree>
    <p:extLst>
      <p:ext uri="{BB962C8B-B14F-4D97-AF65-F5344CB8AC3E}">
        <p14:creationId xmlns:p14="http://schemas.microsoft.com/office/powerpoint/2010/main" val="2291805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A097F-1B51-3B02-9BCE-C32B31CFC2D4}"/>
              </a:ext>
            </a:extLst>
          </p:cNvPr>
          <p:cNvSpPr>
            <a:spLocks noGrp="1"/>
          </p:cNvSpPr>
          <p:nvPr>
            <p:ph type="title"/>
          </p:nvPr>
        </p:nvSpPr>
        <p:spPr/>
        <p:txBody>
          <a:bodyPr>
            <a:normAutofit fontScale="90000"/>
          </a:bodyPr>
          <a:lstStyle/>
          <a:p>
            <a:endParaRPr lang="fr-FR"/>
          </a:p>
        </p:txBody>
      </p:sp>
      <p:sp>
        <p:nvSpPr>
          <p:cNvPr id="3" name="Espace réservé de la date 2">
            <a:extLst>
              <a:ext uri="{FF2B5EF4-FFF2-40B4-BE49-F238E27FC236}">
                <a16:creationId xmlns:a16="http://schemas.microsoft.com/office/drawing/2014/main" id="{DB83FD3A-BA5C-2CA9-30EA-01EA8507EBB2}"/>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ACCEA245-764B-1F1A-DDEA-D151CF6A94AA}"/>
              </a:ext>
            </a:extLst>
          </p:cNvPr>
          <p:cNvSpPr>
            <a:spLocks noGrp="1"/>
          </p:cNvSpPr>
          <p:nvPr>
            <p:ph sz="quarter" idx="1"/>
          </p:nvPr>
        </p:nvSpPr>
        <p:spPr/>
        <p:txBody>
          <a:bodyPr/>
          <a:lstStyle/>
          <a:p>
            <a:pPr algn="l"/>
            <a:r>
              <a:rPr lang="fr-FR" sz="1800" b="0" i="0" u="none" strike="noStrike" baseline="0" dirty="0">
                <a:latin typeface="Arial" panose="020B0604020202020204" pitchFamily="34" charset="0"/>
              </a:rPr>
              <a:t>Insérer une ligne ou une colonne : sélectionner la ligne ou la colonne, clic secondaire et Insertion.</a:t>
            </a:r>
          </a:p>
          <a:p>
            <a:pPr algn="l"/>
            <a:r>
              <a:rPr lang="fr-FR" sz="1800" b="0" i="0" u="none" strike="noStrike" baseline="0" dirty="0">
                <a:latin typeface="Arial" panose="020B0604020202020204" pitchFamily="34" charset="0"/>
              </a:rPr>
              <a:t>Sélectionner plusieurs lignes ou colonnes pour insérer plusieurs lignes ou colonnes.</a:t>
            </a:r>
            <a:endParaRPr lang="fr-FR" dirty="0"/>
          </a:p>
        </p:txBody>
      </p:sp>
      <p:sp>
        <p:nvSpPr>
          <p:cNvPr id="5" name="Espace réservé du numéro de diapositive 4">
            <a:extLst>
              <a:ext uri="{FF2B5EF4-FFF2-40B4-BE49-F238E27FC236}">
                <a16:creationId xmlns:a16="http://schemas.microsoft.com/office/drawing/2014/main" id="{9A351FFF-BCD1-4661-8319-26E478749DB6}"/>
              </a:ext>
            </a:extLst>
          </p:cNvPr>
          <p:cNvSpPr>
            <a:spLocks noGrp="1"/>
          </p:cNvSpPr>
          <p:nvPr>
            <p:ph type="sldNum" sz="quarter" idx="12"/>
          </p:nvPr>
        </p:nvSpPr>
        <p:spPr/>
        <p:txBody>
          <a:bodyPr/>
          <a:lstStyle/>
          <a:p>
            <a:fld id="{10A07726-B9A2-482C-A292-2DEB698D74B6}" type="slidenum">
              <a:rPr lang="fr-FR" smtClean="0"/>
              <a:t>31</a:t>
            </a:fld>
            <a:endParaRPr lang="fr-FR"/>
          </a:p>
        </p:txBody>
      </p:sp>
      <p:pic>
        <p:nvPicPr>
          <p:cNvPr id="9" name="Image 8">
            <a:extLst>
              <a:ext uri="{FF2B5EF4-FFF2-40B4-BE49-F238E27FC236}">
                <a16:creationId xmlns:a16="http://schemas.microsoft.com/office/drawing/2014/main" id="{FDDA4307-39C6-CDAE-4B8B-BCE754592C8E}"/>
              </a:ext>
            </a:extLst>
          </p:cNvPr>
          <p:cNvPicPr>
            <a:picLocks noChangeAspect="1"/>
          </p:cNvPicPr>
          <p:nvPr/>
        </p:nvPicPr>
        <p:blipFill>
          <a:blip r:embed="rId2"/>
          <a:stretch>
            <a:fillRect/>
          </a:stretch>
        </p:blipFill>
        <p:spPr>
          <a:xfrm>
            <a:off x="648191" y="2526219"/>
            <a:ext cx="3923809" cy="4057143"/>
          </a:xfrm>
          <a:prstGeom prst="rect">
            <a:avLst/>
          </a:prstGeom>
        </p:spPr>
      </p:pic>
      <p:pic>
        <p:nvPicPr>
          <p:cNvPr id="11" name="Image 10">
            <a:extLst>
              <a:ext uri="{FF2B5EF4-FFF2-40B4-BE49-F238E27FC236}">
                <a16:creationId xmlns:a16="http://schemas.microsoft.com/office/drawing/2014/main" id="{C3A756A1-5406-E5FF-16D4-65F4518F5125}"/>
              </a:ext>
            </a:extLst>
          </p:cNvPr>
          <p:cNvPicPr>
            <a:picLocks noChangeAspect="1"/>
          </p:cNvPicPr>
          <p:nvPr/>
        </p:nvPicPr>
        <p:blipFill>
          <a:blip r:embed="rId3"/>
          <a:stretch>
            <a:fillRect/>
          </a:stretch>
        </p:blipFill>
        <p:spPr>
          <a:xfrm>
            <a:off x="5257714" y="2526219"/>
            <a:ext cx="3238095" cy="4076190"/>
          </a:xfrm>
          <a:prstGeom prst="rect">
            <a:avLst/>
          </a:prstGeom>
        </p:spPr>
      </p:pic>
    </p:spTree>
    <p:extLst>
      <p:ext uri="{BB962C8B-B14F-4D97-AF65-F5344CB8AC3E}">
        <p14:creationId xmlns:p14="http://schemas.microsoft.com/office/powerpoint/2010/main" val="1396510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Modifier la largeur des colonnes </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Faites glisser pour redimensionner</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32</a:t>
            </a:fld>
            <a:endParaRPr lang="fr-FR"/>
          </a:p>
        </p:txBody>
      </p:sp>
      <p:grpSp>
        <p:nvGrpSpPr>
          <p:cNvPr id="12" name="Groupe 11"/>
          <p:cNvGrpSpPr/>
          <p:nvPr/>
        </p:nvGrpSpPr>
        <p:grpSpPr>
          <a:xfrm>
            <a:off x="611560" y="1700808"/>
            <a:ext cx="7992888" cy="3900819"/>
            <a:chOff x="611560" y="1700808"/>
            <a:chExt cx="7992888" cy="3900819"/>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992888" cy="368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horizontal à deux flèches 6"/>
            <p:cNvSpPr/>
            <p:nvPr/>
          </p:nvSpPr>
          <p:spPr>
            <a:xfrm>
              <a:off x="5436096" y="1916832"/>
              <a:ext cx="342386" cy="362980"/>
            </a:xfrm>
            <a:prstGeom prst="leftRightArrowCallout">
              <a:avLst>
                <a:gd name="adj1" fmla="val 16055"/>
                <a:gd name="adj2" fmla="val 15347"/>
                <a:gd name="adj3" fmla="val 28759"/>
                <a:gd name="adj4" fmla="val 17924"/>
              </a:avLst>
            </a:prstGeom>
            <a:ln>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8" name="Ellipse 7"/>
            <p:cNvSpPr/>
            <p:nvPr/>
          </p:nvSpPr>
          <p:spPr>
            <a:xfrm>
              <a:off x="5148064" y="1700808"/>
              <a:ext cx="936104" cy="8640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5358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Modifier la largeur des colonnes </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Faites glisser pour redimensionner</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33</a:t>
            </a:fld>
            <a:endParaRPr lang="fr-FR"/>
          </a:p>
        </p:txBody>
      </p:sp>
      <p:grpSp>
        <p:nvGrpSpPr>
          <p:cNvPr id="12" name="Groupe 11"/>
          <p:cNvGrpSpPr/>
          <p:nvPr/>
        </p:nvGrpSpPr>
        <p:grpSpPr>
          <a:xfrm>
            <a:off x="611560" y="1700808"/>
            <a:ext cx="7992888" cy="3900819"/>
            <a:chOff x="611560" y="1700808"/>
            <a:chExt cx="7992888" cy="3900819"/>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992888" cy="368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horizontal à deux flèches 6"/>
            <p:cNvSpPr/>
            <p:nvPr/>
          </p:nvSpPr>
          <p:spPr>
            <a:xfrm>
              <a:off x="5436096" y="1916832"/>
              <a:ext cx="342386" cy="362980"/>
            </a:xfrm>
            <a:prstGeom prst="leftRightArrowCallout">
              <a:avLst>
                <a:gd name="adj1" fmla="val 16055"/>
                <a:gd name="adj2" fmla="val 15347"/>
                <a:gd name="adj3" fmla="val 28759"/>
                <a:gd name="adj4" fmla="val 17924"/>
              </a:avLst>
            </a:prstGeom>
            <a:ln>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8" name="Ellipse 7"/>
            <p:cNvSpPr/>
            <p:nvPr/>
          </p:nvSpPr>
          <p:spPr>
            <a:xfrm>
              <a:off x="5148064" y="1700808"/>
              <a:ext cx="936104" cy="8640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02867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Remarque : Pour ajuster automatiquement et rapidement toutes les colonnes d’une feuille de calcul, cliquez sur le bouton Sélectionner tout, puis double-cliquez sur une limite entre deux en-têtes de colonne.</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34</a:t>
            </a:fld>
            <a:endParaRPr lang="fr-F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15846"/>
            <a:ext cx="3512663" cy="251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e 7"/>
          <p:cNvGrpSpPr/>
          <p:nvPr/>
        </p:nvGrpSpPr>
        <p:grpSpPr>
          <a:xfrm>
            <a:off x="971600" y="3068960"/>
            <a:ext cx="3720416" cy="2804859"/>
            <a:chOff x="971600" y="3068960"/>
            <a:chExt cx="3720416" cy="2804859"/>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03" y="3190416"/>
              <a:ext cx="3627313" cy="268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à coins arrondis 10"/>
            <p:cNvSpPr/>
            <p:nvPr/>
          </p:nvSpPr>
          <p:spPr>
            <a:xfrm>
              <a:off x="971600" y="3068960"/>
              <a:ext cx="1008112" cy="720080"/>
            </a:xfrm>
            <a:prstGeom prst="roundRect">
              <a:avLst/>
            </a:prstGeom>
            <a:noFill/>
            <a:ln w="57150"/>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459092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38138"/>
          </a:xfrm>
        </p:spPr>
        <p:txBody>
          <a:bodyPr>
            <a:normAutofit/>
          </a:bodyPr>
          <a:lstStyle/>
          <a:p>
            <a:r>
              <a:rPr lang="fr-FR" sz="2800" dirty="0"/>
              <a:t>Manipulation des cellules, des lignes, colonnes et des feuilles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a:xfrm>
            <a:off x="395536" y="1196752"/>
            <a:ext cx="4320480" cy="4823048"/>
          </a:xfrm>
        </p:spPr>
        <p:txBody>
          <a:bodyPr>
            <a:normAutofit/>
          </a:bodyPr>
          <a:lstStyle/>
          <a:p>
            <a:r>
              <a:rPr lang="fr-FR" dirty="0"/>
              <a:t>C’est un message d’erreur ?</a:t>
            </a:r>
          </a:p>
          <a:p>
            <a:r>
              <a:rPr lang="fr-FR" dirty="0"/>
              <a:t>Oui mais. C’est juste pour dire que la largeur de la(les) colonne(s) ne suffit pas pour afficher le contenu;</a:t>
            </a:r>
          </a:p>
          <a:p>
            <a:r>
              <a:rPr lang="fr-FR" dirty="0"/>
              <a:t>La solution: Simplement augmenter la largeur de la ou les colonnes.</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35</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268759"/>
            <a:ext cx="4072813" cy="409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horizontal à deux flèches 6"/>
          <p:cNvSpPr/>
          <p:nvPr/>
        </p:nvSpPr>
        <p:spPr>
          <a:xfrm>
            <a:off x="7509814" y="1271700"/>
            <a:ext cx="342386" cy="362980"/>
          </a:xfrm>
          <a:prstGeom prst="leftRightArrowCallout">
            <a:avLst>
              <a:gd name="adj1" fmla="val 16055"/>
              <a:gd name="adj2" fmla="val 15347"/>
              <a:gd name="adj3" fmla="val 28759"/>
              <a:gd name="adj4" fmla="val 17924"/>
            </a:avLst>
          </a:prstGeom>
          <a:ln>
            <a:solidFill>
              <a:schemeClr val="bg1">
                <a:lumMod val="95000"/>
              </a:schemeClr>
            </a:solidFill>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fr-FR" sz="1100"/>
          </a:p>
        </p:txBody>
      </p:sp>
      <p:sp>
        <p:nvSpPr>
          <p:cNvPr id="8" name="Ellipse 7"/>
          <p:cNvSpPr/>
          <p:nvPr/>
        </p:nvSpPr>
        <p:spPr>
          <a:xfrm>
            <a:off x="7221782" y="1055676"/>
            <a:ext cx="936104" cy="8640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6556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chor="t">
            <a:normAutofit fontScale="90000"/>
          </a:bodyPr>
          <a:lstStyle/>
          <a:p>
            <a:r>
              <a:rPr lang="fr-FR" dirty="0"/>
              <a:t>Le menu contextuel: </a:t>
            </a:r>
            <a:r>
              <a:rPr lang="fr-FR" sz="3100" dirty="0"/>
              <a:t>Bouton Droit de la Souris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2" name="Espace réservé du contenu 1"/>
          <p:cNvSpPr>
            <a:spLocks noGrp="1"/>
          </p:cNvSpPr>
          <p:nvPr>
            <p:ph sz="quarter" idx="1"/>
          </p:nvPr>
        </p:nvSpPr>
        <p:spPr/>
        <p:txBody>
          <a:bodyPr/>
          <a:lstStyle/>
          <a:p>
            <a:r>
              <a:rPr lang="fr-FR" dirty="0"/>
              <a:t>Utilisez le menu contextuel pour simplifier la recherche d’une opération que vous souhaitez faire sur l’objet sélectionné.</a:t>
            </a:r>
          </a:p>
          <a:p>
            <a:pPr lvl="1"/>
            <a:r>
              <a:rPr lang="fr-FR" dirty="0"/>
              <a:t>L’objet sélectionné peut-être: </a:t>
            </a:r>
          </a:p>
          <a:p>
            <a:pPr lvl="2"/>
            <a:r>
              <a:rPr lang="fr-FR" dirty="0"/>
              <a:t>Une Cellule</a:t>
            </a:r>
          </a:p>
          <a:p>
            <a:pPr lvl="2"/>
            <a:r>
              <a:rPr lang="fr-FR" dirty="0"/>
              <a:t>Une plage</a:t>
            </a:r>
          </a:p>
          <a:p>
            <a:pPr lvl="2"/>
            <a:r>
              <a:rPr lang="fr-FR" dirty="0"/>
              <a:t>Un graphique</a:t>
            </a:r>
          </a:p>
          <a:p>
            <a:pPr lvl="2"/>
            <a:r>
              <a:rPr lang="fr-FR" dirty="0"/>
              <a:t>Une ligne, une colonne …</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36</a:t>
            </a:fld>
            <a:endParaRPr lang="fr-F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775"/>
          <a:stretch/>
        </p:blipFill>
        <p:spPr bwMode="auto">
          <a:xfrm>
            <a:off x="5116016" y="2261801"/>
            <a:ext cx="3744416" cy="407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786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5D7F76-C65D-40A6-626D-C1021679F932}"/>
              </a:ext>
            </a:extLst>
          </p:cNvPr>
          <p:cNvSpPr>
            <a:spLocks noGrp="1"/>
          </p:cNvSpPr>
          <p:nvPr>
            <p:ph type="title"/>
          </p:nvPr>
        </p:nvSpPr>
        <p:spPr/>
        <p:txBody>
          <a:bodyPr>
            <a:normAutofit fontScale="90000"/>
          </a:bodyPr>
          <a:lstStyle/>
          <a:p>
            <a:r>
              <a:rPr lang="fr-FR" dirty="0"/>
              <a:t>« fractionner » l’affichage ;</a:t>
            </a:r>
          </a:p>
        </p:txBody>
      </p:sp>
      <p:sp>
        <p:nvSpPr>
          <p:cNvPr id="3" name="Espace réservé de la date 2">
            <a:extLst>
              <a:ext uri="{FF2B5EF4-FFF2-40B4-BE49-F238E27FC236}">
                <a16:creationId xmlns:a16="http://schemas.microsoft.com/office/drawing/2014/main" id="{AB7CC7D3-061B-CA7F-8311-EBA1CD6C10A1}"/>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862421AE-77CD-3930-1078-75EE84339DD6}"/>
              </a:ext>
            </a:extLst>
          </p:cNvPr>
          <p:cNvSpPr>
            <a:spLocks noGrp="1"/>
          </p:cNvSpPr>
          <p:nvPr>
            <p:ph sz="quarter" idx="1"/>
          </p:nvPr>
        </p:nvSpPr>
        <p:spPr/>
        <p:txBody>
          <a:bodyPr/>
          <a:lstStyle/>
          <a:p>
            <a:r>
              <a:rPr lang="fr-FR" dirty="0"/>
              <a:t>Lorsqu’on travaille sur de grandes feuilles de calcul, il est possible d’en « fractionner » l’affichage ;</a:t>
            </a:r>
          </a:p>
          <a:p>
            <a:r>
              <a:rPr lang="fr-FR" dirty="0"/>
              <a:t>chaque partie de la feuille s’affiche alors dans un volet indépendant :</a:t>
            </a:r>
          </a:p>
        </p:txBody>
      </p:sp>
      <p:sp>
        <p:nvSpPr>
          <p:cNvPr id="5" name="Espace réservé du numéro de diapositive 4">
            <a:extLst>
              <a:ext uri="{FF2B5EF4-FFF2-40B4-BE49-F238E27FC236}">
                <a16:creationId xmlns:a16="http://schemas.microsoft.com/office/drawing/2014/main" id="{A9C6C791-ED0A-A422-4A47-53DF4E06C7AF}"/>
              </a:ext>
            </a:extLst>
          </p:cNvPr>
          <p:cNvSpPr>
            <a:spLocks noGrp="1"/>
          </p:cNvSpPr>
          <p:nvPr>
            <p:ph type="sldNum" sz="quarter" idx="12"/>
          </p:nvPr>
        </p:nvSpPr>
        <p:spPr/>
        <p:txBody>
          <a:bodyPr/>
          <a:lstStyle/>
          <a:p>
            <a:fld id="{10A07726-B9A2-482C-A292-2DEB698D74B6}" type="slidenum">
              <a:rPr lang="fr-FR" smtClean="0"/>
              <a:t>37</a:t>
            </a:fld>
            <a:endParaRPr lang="fr-FR"/>
          </a:p>
        </p:txBody>
      </p:sp>
      <p:pic>
        <p:nvPicPr>
          <p:cNvPr id="7" name="Image 6">
            <a:extLst>
              <a:ext uri="{FF2B5EF4-FFF2-40B4-BE49-F238E27FC236}">
                <a16:creationId xmlns:a16="http://schemas.microsoft.com/office/drawing/2014/main" id="{868A9944-70D1-E141-24FC-A99A87DD0291}"/>
              </a:ext>
            </a:extLst>
          </p:cNvPr>
          <p:cNvPicPr>
            <a:picLocks noChangeAspect="1"/>
          </p:cNvPicPr>
          <p:nvPr/>
        </p:nvPicPr>
        <p:blipFill>
          <a:blip r:embed="rId2"/>
          <a:stretch>
            <a:fillRect/>
          </a:stretch>
        </p:blipFill>
        <p:spPr>
          <a:xfrm>
            <a:off x="2990857" y="2822306"/>
            <a:ext cx="5247985" cy="3761056"/>
          </a:xfrm>
          <a:prstGeom prst="rect">
            <a:avLst/>
          </a:prstGeom>
        </p:spPr>
      </p:pic>
    </p:spTree>
    <p:extLst>
      <p:ext uri="{BB962C8B-B14F-4D97-AF65-F5344CB8AC3E}">
        <p14:creationId xmlns:p14="http://schemas.microsoft.com/office/powerpoint/2010/main" val="72148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Manipulation des Cellules et plages</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38</a:t>
            </a:fld>
            <a:endParaRPr lang="fr-FR"/>
          </a:p>
        </p:txBody>
      </p:sp>
    </p:spTree>
    <p:extLst>
      <p:ext uri="{BB962C8B-B14F-4D97-AF65-F5344CB8AC3E}">
        <p14:creationId xmlns:p14="http://schemas.microsoft.com/office/powerpoint/2010/main" val="297634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229600" cy="796925"/>
          </a:xfrm>
        </p:spPr>
        <p:txBody>
          <a:bodyPr/>
          <a:lstStyle/>
          <a:p>
            <a:r>
              <a:rPr lang="fr-FR" sz="3200"/>
              <a:t>Manipulation des cellules</a:t>
            </a:r>
          </a:p>
        </p:txBody>
      </p:sp>
      <p:sp>
        <p:nvSpPr>
          <p:cNvPr id="24579" name="Rectangle 3"/>
          <p:cNvSpPr>
            <a:spLocks noGrp="1" noChangeArrowheads="1"/>
          </p:cNvSpPr>
          <p:nvPr>
            <p:ph sz="quarter" idx="1"/>
          </p:nvPr>
        </p:nvSpPr>
        <p:spPr>
          <a:xfrm>
            <a:off x="179388" y="1412776"/>
            <a:ext cx="8713092" cy="4680520"/>
          </a:xfrm>
        </p:spPr>
        <p:txBody>
          <a:bodyPr>
            <a:normAutofit/>
          </a:bodyPr>
          <a:lstStyle/>
          <a:p>
            <a:pPr>
              <a:lnSpc>
                <a:spcPct val="80000"/>
              </a:lnSpc>
            </a:pPr>
            <a:endParaRPr lang="fr-FR" sz="2000" b="1" dirty="0"/>
          </a:p>
          <a:p>
            <a:pPr>
              <a:lnSpc>
                <a:spcPct val="80000"/>
              </a:lnSpc>
            </a:pPr>
            <a:endParaRPr lang="fr-FR" sz="2000" b="1" dirty="0"/>
          </a:p>
          <a:p>
            <a:pPr>
              <a:lnSpc>
                <a:spcPct val="80000"/>
              </a:lnSpc>
            </a:pPr>
            <a:r>
              <a:rPr lang="fr-FR" sz="2000" b="1" dirty="0"/>
              <a:t>Copier une cellule</a:t>
            </a:r>
            <a:r>
              <a:rPr lang="fr-FR" sz="2000" dirty="0"/>
              <a:t>: sélectionner la cellule, copier (</a:t>
            </a:r>
            <a:r>
              <a:rPr lang="fr-FR" sz="2000" b="1" i="1" dirty="0">
                <a:solidFill>
                  <a:schemeClr val="hlink"/>
                </a:solidFill>
              </a:rPr>
              <a:t>CTRL -c</a:t>
            </a:r>
            <a:r>
              <a:rPr lang="fr-FR" sz="2000" dirty="0"/>
              <a:t>), sélectionner la destination, coller (</a:t>
            </a:r>
            <a:r>
              <a:rPr lang="fr-FR" sz="2000" b="1" i="1" dirty="0">
                <a:solidFill>
                  <a:schemeClr val="hlink"/>
                </a:solidFill>
              </a:rPr>
              <a:t>CTRL -v</a:t>
            </a:r>
            <a:r>
              <a:rPr lang="fr-FR" sz="2000" dirty="0"/>
              <a:t>)</a:t>
            </a:r>
          </a:p>
          <a:p>
            <a:pPr lvl="1">
              <a:lnSpc>
                <a:spcPct val="80000"/>
              </a:lnSpc>
            </a:pPr>
            <a:r>
              <a:rPr lang="fr-FR" sz="1800" dirty="0"/>
              <a:t>À Utiliser  pour copier les Formules sur une ligne ou colonne par exemple.</a:t>
            </a:r>
          </a:p>
          <a:p>
            <a:pPr lvl="1">
              <a:lnSpc>
                <a:spcPct val="80000"/>
              </a:lnSpc>
            </a:pPr>
            <a:r>
              <a:rPr lang="fr-FR" sz="1800" dirty="0"/>
              <a:t>Pour copier les formules, vous pouvez aussi utiliser  la poignée de recopie</a:t>
            </a:r>
          </a:p>
          <a:p>
            <a:pPr>
              <a:lnSpc>
                <a:spcPct val="80000"/>
              </a:lnSpc>
              <a:buFontTx/>
              <a:buNone/>
            </a:pPr>
            <a:endParaRPr lang="fr-FR" sz="2000" dirty="0"/>
          </a:p>
          <a:p>
            <a:pPr>
              <a:lnSpc>
                <a:spcPct val="80000"/>
              </a:lnSpc>
            </a:pPr>
            <a:r>
              <a:rPr lang="fr-FR" sz="2000" b="1" dirty="0" err="1"/>
              <a:t>CopierS</a:t>
            </a:r>
            <a:r>
              <a:rPr lang="fr-FR" sz="2000" b="1" dirty="0"/>
              <a:t> une ligne/colonne</a:t>
            </a:r>
            <a:r>
              <a:rPr lang="fr-FR" sz="2000" dirty="0"/>
              <a:t>: sélectionner l’entête de la ligne/colonne, copier (</a:t>
            </a:r>
            <a:r>
              <a:rPr lang="fr-FR" sz="2000" b="1" i="1" dirty="0">
                <a:solidFill>
                  <a:schemeClr val="hlink"/>
                </a:solidFill>
              </a:rPr>
              <a:t>CTRL </a:t>
            </a:r>
            <a:r>
              <a:rPr lang="fr-FR" sz="2000" i="1" dirty="0">
                <a:solidFill>
                  <a:schemeClr val="hlink"/>
                </a:solidFill>
              </a:rPr>
              <a:t>-c</a:t>
            </a:r>
            <a:r>
              <a:rPr lang="fr-FR" sz="2000" dirty="0"/>
              <a:t>), sélectionner la destination, coller (</a:t>
            </a:r>
            <a:r>
              <a:rPr lang="fr-FR" sz="2000" b="1" i="1" dirty="0">
                <a:solidFill>
                  <a:schemeClr val="hlink"/>
                </a:solidFill>
              </a:rPr>
              <a:t>CTRL -v</a:t>
            </a:r>
            <a:r>
              <a:rPr lang="fr-FR" sz="2000" dirty="0"/>
              <a:t>)</a:t>
            </a:r>
          </a:p>
          <a:p>
            <a:pPr>
              <a:lnSpc>
                <a:spcPct val="80000"/>
              </a:lnSpc>
              <a:buFontTx/>
              <a:buNone/>
            </a:pPr>
            <a:endParaRPr lang="fr-FR" sz="2000" dirty="0"/>
          </a:p>
          <a:p>
            <a:pPr>
              <a:lnSpc>
                <a:spcPct val="80000"/>
              </a:lnSpc>
            </a:pPr>
            <a:r>
              <a:rPr lang="fr-FR" sz="2000" b="1" dirty="0"/>
              <a:t>Sélectionner plusieurs cellules adjacentes</a:t>
            </a:r>
            <a:r>
              <a:rPr lang="fr-FR" sz="2000" dirty="0"/>
              <a:t>: sélectionner la première cellule, maintenir la touche </a:t>
            </a:r>
            <a:r>
              <a:rPr lang="fr-FR" sz="2000" b="1" i="1" dirty="0">
                <a:solidFill>
                  <a:schemeClr val="hlink"/>
                </a:solidFill>
              </a:rPr>
              <a:t>CTRL </a:t>
            </a:r>
            <a:r>
              <a:rPr lang="fr-FR" sz="2000" dirty="0"/>
              <a:t>enfoncée, sélectionner la dernière cellule;</a:t>
            </a:r>
          </a:p>
          <a:p>
            <a:pPr>
              <a:lnSpc>
                <a:spcPct val="80000"/>
              </a:lnSpc>
            </a:pPr>
            <a:endParaRPr lang="fr-FR" sz="2000" dirty="0"/>
          </a:p>
          <a:p>
            <a:pPr>
              <a:lnSpc>
                <a:spcPct val="80000"/>
              </a:lnSpc>
            </a:pPr>
            <a:endParaRPr lang="fr-FR" sz="2000" dirty="0"/>
          </a:p>
        </p:txBody>
      </p:sp>
      <p:sp>
        <p:nvSpPr>
          <p:cNvPr id="2" name="Espace réservé de la date 1"/>
          <p:cNvSpPr>
            <a:spLocks noGrp="1"/>
          </p:cNvSpPr>
          <p:nvPr>
            <p:ph type="dt" sz="half" idx="10"/>
          </p:nvPr>
        </p:nvSpPr>
        <p:spPr/>
        <p:txBody>
          <a:bodyPr/>
          <a:lstStyle/>
          <a:p>
            <a:fld id="{EF20B0EC-AD5F-4025-B7F1-4F61C9442B2B}"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39</a:t>
            </a:fld>
            <a:endParaRPr lang="fr-FR"/>
          </a:p>
        </p:txBody>
      </p:sp>
    </p:spTree>
    <p:extLst>
      <p:ext uri="{BB962C8B-B14F-4D97-AF65-F5344CB8AC3E}">
        <p14:creationId xmlns:p14="http://schemas.microsoft.com/office/powerpoint/2010/main" val="193036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sz="2400" b="1" dirty="0">
                <a:latin typeface="Calibri" panose="020F0502020204030204" pitchFamily="34" charset="0"/>
              </a:rPr>
              <a:t>Samir.delimi@umontpellier.fr</a:t>
            </a:r>
          </a:p>
        </p:txBody>
      </p:sp>
      <p:sp>
        <p:nvSpPr>
          <p:cNvPr id="3" name="Espace réservé de la date 2"/>
          <p:cNvSpPr>
            <a:spLocks noGrp="1"/>
          </p:cNvSpPr>
          <p:nvPr>
            <p:ph type="dt" sz="half" idx="10"/>
          </p:nvPr>
        </p:nvSpPr>
        <p:spPr/>
        <p:txBody>
          <a:bodyPr/>
          <a:lstStyle/>
          <a:p>
            <a:fld id="{83BD9ABA-750B-4DCA-AA77-B6DB07A5734E}" type="datetime1">
              <a:rPr lang="fr-FR" smtClean="0"/>
              <a:t>03/10/2022</a:t>
            </a:fld>
            <a:endParaRPr lang="fr-FR"/>
          </a:p>
        </p:txBody>
      </p:sp>
      <p:sp>
        <p:nvSpPr>
          <p:cNvPr id="4" name="Espace réservé du numéro de diapositive 3"/>
          <p:cNvSpPr>
            <a:spLocks noGrp="1"/>
          </p:cNvSpPr>
          <p:nvPr>
            <p:ph type="sldNum" sz="quarter" idx="12"/>
          </p:nvPr>
        </p:nvSpPr>
        <p:spPr/>
        <p:txBody>
          <a:bodyPr/>
          <a:lstStyle/>
          <a:p>
            <a:fld id="{10A07726-B9A2-482C-A292-2DEB698D74B6}" type="slidenum">
              <a:rPr lang="fr-FR" smtClean="0"/>
              <a:t>4</a:t>
            </a:fld>
            <a:endParaRPr lang="fr-FR"/>
          </a:p>
        </p:txBody>
      </p:sp>
      <p:sp>
        <p:nvSpPr>
          <p:cNvPr id="5" name="Titre 4"/>
          <p:cNvSpPr>
            <a:spLocks noGrp="1"/>
          </p:cNvSpPr>
          <p:nvPr>
            <p:ph type="ctrTitle"/>
          </p:nvPr>
        </p:nvSpPr>
        <p:spPr/>
        <p:txBody>
          <a:bodyPr/>
          <a:lstStyle/>
          <a:p>
            <a:r>
              <a:rPr lang="en-GB" dirty="0" err="1"/>
              <a:t>Partie</a:t>
            </a:r>
            <a:r>
              <a:rPr lang="en-GB" dirty="0"/>
              <a:t>: Travaux Dirigés </a:t>
            </a:r>
            <a:r>
              <a:rPr lang="en-GB" dirty="0" err="1"/>
              <a:t>sur</a:t>
            </a:r>
            <a:r>
              <a:rPr lang="en-GB" dirty="0"/>
              <a:t> les bases </a:t>
            </a:r>
            <a:r>
              <a:rPr lang="en-GB" dirty="0" err="1"/>
              <a:t>d’Excel</a:t>
            </a:r>
            <a:endParaRPr lang="fr-FR" dirty="0"/>
          </a:p>
        </p:txBody>
      </p:sp>
    </p:spTree>
    <p:extLst>
      <p:ext uri="{BB962C8B-B14F-4D97-AF65-F5344CB8AC3E}">
        <p14:creationId xmlns:p14="http://schemas.microsoft.com/office/powerpoint/2010/main" val="1783727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95288" y="115888"/>
            <a:ext cx="8229600" cy="796925"/>
          </a:xfrm>
        </p:spPr>
        <p:txBody>
          <a:bodyPr>
            <a:normAutofit fontScale="90000"/>
          </a:bodyPr>
          <a:lstStyle/>
          <a:p>
            <a:r>
              <a:rPr lang="fr-FR" sz="3200" dirty="0"/>
              <a:t>Manipulation des cellules, des lignes, colonnes et des feuilles</a:t>
            </a:r>
          </a:p>
        </p:txBody>
      </p:sp>
      <p:sp>
        <p:nvSpPr>
          <p:cNvPr id="24579" name="Rectangle 3"/>
          <p:cNvSpPr>
            <a:spLocks noGrp="1" noChangeArrowheads="1"/>
          </p:cNvSpPr>
          <p:nvPr>
            <p:ph sz="quarter" idx="1"/>
          </p:nvPr>
        </p:nvSpPr>
        <p:spPr>
          <a:xfrm>
            <a:off x="179388" y="1340768"/>
            <a:ext cx="8641084" cy="4608512"/>
          </a:xfrm>
        </p:spPr>
        <p:txBody>
          <a:bodyPr>
            <a:normAutofit/>
          </a:bodyPr>
          <a:lstStyle/>
          <a:p>
            <a:pPr>
              <a:lnSpc>
                <a:spcPct val="80000"/>
              </a:lnSpc>
              <a:buFontTx/>
              <a:buNone/>
            </a:pPr>
            <a:endParaRPr lang="fr-FR" sz="2000" dirty="0"/>
          </a:p>
          <a:p>
            <a:pPr>
              <a:lnSpc>
                <a:spcPct val="80000"/>
              </a:lnSpc>
            </a:pPr>
            <a:r>
              <a:rPr lang="fr-FR" sz="2000" b="1" dirty="0"/>
              <a:t>Sélectionner plusieurs cellules/plages disjointes</a:t>
            </a:r>
            <a:r>
              <a:rPr lang="fr-FR" sz="2000" dirty="0"/>
              <a:t>: sélectionner chaque cellule ou plage en maintenant </a:t>
            </a:r>
            <a:r>
              <a:rPr lang="fr-FR" sz="3200" b="1" dirty="0"/>
              <a:t>la touche </a:t>
            </a:r>
            <a:r>
              <a:rPr lang="fr-FR" sz="3200" b="1" i="1" dirty="0">
                <a:solidFill>
                  <a:schemeClr val="hlink"/>
                </a:solidFill>
              </a:rPr>
              <a:t>ctrl</a:t>
            </a:r>
            <a:r>
              <a:rPr lang="fr-FR" sz="3200" b="1" i="1" dirty="0"/>
              <a:t> </a:t>
            </a:r>
            <a:r>
              <a:rPr lang="fr-FR" sz="3200" b="1" dirty="0"/>
              <a:t>enfoncée</a:t>
            </a:r>
            <a:r>
              <a:rPr lang="fr-FR" sz="2000" dirty="0"/>
              <a:t>;</a:t>
            </a:r>
          </a:p>
          <a:p>
            <a:pPr>
              <a:lnSpc>
                <a:spcPct val="80000"/>
              </a:lnSpc>
            </a:pPr>
            <a:r>
              <a:rPr lang="fr-FR" sz="2000" dirty="0"/>
              <a:t>La sélection des plages disjointes ou non adjacente est très utile pour les graphiques:</a:t>
            </a:r>
          </a:p>
          <a:p>
            <a:pPr lvl="2">
              <a:lnSpc>
                <a:spcPct val="80000"/>
              </a:lnSpc>
            </a:pPr>
            <a:r>
              <a:rPr lang="fr-FR" sz="1400" dirty="0"/>
              <a:t>Sélectionner les plages dans l’ordre</a:t>
            </a:r>
            <a:endParaRPr lang="fr-FR" sz="1800" dirty="0"/>
          </a:p>
          <a:p>
            <a:pPr>
              <a:lnSpc>
                <a:spcPct val="80000"/>
              </a:lnSpc>
            </a:pPr>
            <a:r>
              <a:rPr lang="fr-FR" sz="2000" b="1" dirty="0"/>
              <a:t>Supprimer une ou plusieurs cellules</a:t>
            </a:r>
            <a:r>
              <a:rPr lang="fr-FR" sz="2000" dirty="0"/>
              <a:t>: sélectionner la ou les cellules, appuyer sur la touche </a:t>
            </a:r>
            <a:r>
              <a:rPr lang="fr-FR" sz="2000" b="1" dirty="0" err="1">
                <a:solidFill>
                  <a:schemeClr val="hlink"/>
                </a:solidFill>
              </a:rPr>
              <a:t>Suppr</a:t>
            </a:r>
            <a:r>
              <a:rPr lang="fr-FR" sz="2000" dirty="0"/>
              <a:t> ;</a:t>
            </a:r>
          </a:p>
          <a:p>
            <a:pPr>
              <a:lnSpc>
                <a:spcPct val="80000"/>
              </a:lnSpc>
            </a:pPr>
            <a:r>
              <a:rPr lang="fr-FR" sz="2000" b="1" dirty="0"/>
              <a:t>Insérer une ligne/colonne</a:t>
            </a:r>
            <a:r>
              <a:rPr lang="fr-FR" sz="2000" dirty="0"/>
              <a:t>: sélectionner l’entête de la ligne/colonne, appuyer sur le bouton de droite (menu contextuel), sélectionner </a:t>
            </a:r>
            <a:r>
              <a:rPr lang="fr-FR" sz="2000" b="1" i="1" dirty="0">
                <a:solidFill>
                  <a:schemeClr val="hlink"/>
                </a:solidFill>
              </a:rPr>
              <a:t>Insérer</a:t>
            </a:r>
            <a:r>
              <a:rPr lang="fr-FR" sz="2000" dirty="0"/>
              <a:t>.</a:t>
            </a:r>
          </a:p>
          <a:p>
            <a:pPr>
              <a:lnSpc>
                <a:spcPct val="80000"/>
              </a:lnSpc>
            </a:pPr>
            <a:r>
              <a:rPr lang="fr-FR" sz="2000" dirty="0"/>
              <a:t>Sélectionner plusieurs colonnes ou lignes, sélectionner une feuille</a:t>
            </a:r>
          </a:p>
          <a:p>
            <a:pPr>
              <a:lnSpc>
                <a:spcPct val="80000"/>
              </a:lnSpc>
            </a:pPr>
            <a:r>
              <a:rPr lang="fr-FR" sz="2000" dirty="0"/>
              <a:t>Manipuler les lignes et colonnes.</a:t>
            </a:r>
          </a:p>
        </p:txBody>
      </p:sp>
      <p:sp>
        <p:nvSpPr>
          <p:cNvPr id="2" name="Espace réservé de la date 1"/>
          <p:cNvSpPr>
            <a:spLocks noGrp="1"/>
          </p:cNvSpPr>
          <p:nvPr>
            <p:ph type="dt" sz="half" idx="10"/>
          </p:nvPr>
        </p:nvSpPr>
        <p:spPr/>
        <p:txBody>
          <a:bodyPr/>
          <a:lstStyle/>
          <a:p>
            <a:fld id="{86D30B93-56DF-413F-BF19-7C00DC9F2383}"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40</a:t>
            </a:fld>
            <a:endParaRPr lang="fr-FR"/>
          </a:p>
        </p:txBody>
      </p:sp>
    </p:spTree>
    <p:extLst>
      <p:ext uri="{BB962C8B-B14F-4D97-AF65-F5344CB8AC3E}">
        <p14:creationId xmlns:p14="http://schemas.microsoft.com/office/powerpoint/2010/main" val="2634884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Cellules: </a:t>
            </a:r>
            <a:r>
              <a:rPr lang="fr-FR" dirty="0">
                <a:solidFill>
                  <a:srgbClr val="C00000"/>
                </a:solidFill>
              </a:rPr>
              <a:t>Valeur, Format et Type</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41</a:t>
            </a:fld>
            <a:endParaRPr lang="fr-FR"/>
          </a:p>
        </p:txBody>
      </p:sp>
    </p:spTree>
    <p:extLst>
      <p:ext uri="{BB962C8B-B14F-4D97-AF65-F5344CB8AC3E}">
        <p14:creationId xmlns:p14="http://schemas.microsoft.com/office/powerpoint/2010/main" val="3926669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a:xfrm>
            <a:off x="468313" y="188913"/>
            <a:ext cx="8229600" cy="863823"/>
          </a:xfrm>
        </p:spPr>
        <p:txBody>
          <a:bodyPr/>
          <a:lstStyle/>
          <a:p>
            <a:r>
              <a:rPr lang="fr-FR" sz="3200" dirty="0"/>
              <a:t>La cellule : </a:t>
            </a:r>
            <a:r>
              <a:rPr lang="fr-FR" sz="3200" dirty="0">
                <a:solidFill>
                  <a:srgbClr val="C00000"/>
                </a:solidFill>
              </a:rPr>
              <a:t>Valeur, Format et type</a:t>
            </a:r>
          </a:p>
        </p:txBody>
      </p:sp>
      <p:sp>
        <p:nvSpPr>
          <p:cNvPr id="2" name="Espace réservé de la date 1"/>
          <p:cNvSpPr>
            <a:spLocks noGrp="1"/>
          </p:cNvSpPr>
          <p:nvPr>
            <p:ph type="dt" sz="half" idx="10"/>
          </p:nvPr>
        </p:nvSpPr>
        <p:spPr/>
        <p:txBody>
          <a:bodyPr/>
          <a:lstStyle/>
          <a:p>
            <a:fld id="{022B8747-32E5-418D-8BE6-50A1E953C546}" type="datetime1">
              <a:rPr lang="fr-FR" smtClean="0"/>
              <a:t>03/10/2022</a:t>
            </a:fld>
            <a:endParaRPr lang="fr-FR"/>
          </a:p>
        </p:txBody>
      </p:sp>
      <p:sp>
        <p:nvSpPr>
          <p:cNvPr id="10243" name="Rectangle 3"/>
          <p:cNvSpPr>
            <a:spLocks noGrp="1" noChangeArrowheads="1"/>
          </p:cNvSpPr>
          <p:nvPr>
            <p:ph sz="quarter" idx="1"/>
          </p:nvPr>
        </p:nvSpPr>
        <p:spPr>
          <a:xfrm>
            <a:off x="323528" y="1268759"/>
            <a:ext cx="8568952" cy="5040561"/>
          </a:xfrm>
        </p:spPr>
        <p:txBody>
          <a:bodyPr>
            <a:normAutofit fontScale="92500" lnSpcReduction="20000"/>
          </a:bodyPr>
          <a:lstStyle/>
          <a:p>
            <a:pPr>
              <a:lnSpc>
                <a:spcPct val="80000"/>
              </a:lnSpc>
            </a:pPr>
            <a:r>
              <a:rPr lang="fr-FR" sz="2000" b="1" dirty="0"/>
              <a:t>Une cellule peut contenir une valeur</a:t>
            </a:r>
            <a:r>
              <a:rPr lang="fr-FR" sz="2000" dirty="0"/>
              <a:t> ou bien être vide.</a:t>
            </a:r>
          </a:p>
          <a:p>
            <a:pPr>
              <a:lnSpc>
                <a:spcPct val="80000"/>
              </a:lnSpc>
            </a:pPr>
            <a:r>
              <a:rPr lang="fr-FR" sz="2000" dirty="0"/>
              <a:t>La </a:t>
            </a:r>
            <a:r>
              <a:rPr lang="fr-FR" sz="2400" b="1" dirty="0">
                <a:solidFill>
                  <a:srgbClr val="C00000"/>
                </a:solidFill>
                <a:effectLst>
                  <a:outerShdw blurRad="38100" dist="38100" dir="2700000" algn="tl">
                    <a:srgbClr val="000000">
                      <a:alpha val="43137"/>
                    </a:srgbClr>
                  </a:outerShdw>
                </a:effectLst>
              </a:rPr>
              <a:t>valeur</a:t>
            </a:r>
            <a:r>
              <a:rPr lang="fr-FR" sz="2400" dirty="0">
                <a:solidFill>
                  <a:srgbClr val="C00000"/>
                </a:solidFill>
                <a:effectLst>
                  <a:outerShdw blurRad="38100" dist="38100" dir="2700000" algn="tl">
                    <a:srgbClr val="000000">
                      <a:alpha val="43137"/>
                    </a:srgbClr>
                  </a:outerShdw>
                </a:effectLst>
              </a:rPr>
              <a:t> </a:t>
            </a:r>
            <a:r>
              <a:rPr lang="fr-FR" sz="2000" dirty="0"/>
              <a:t>a deux caractéristiques:</a:t>
            </a:r>
          </a:p>
          <a:p>
            <a:pPr lvl="1">
              <a:lnSpc>
                <a:spcPct val="80000"/>
              </a:lnSpc>
            </a:pPr>
            <a:r>
              <a:rPr lang="fr-FR" b="1" dirty="0">
                <a:solidFill>
                  <a:schemeClr val="hlink"/>
                </a:solidFill>
              </a:rPr>
              <a:t>Type</a:t>
            </a:r>
            <a:r>
              <a:rPr lang="fr-FR" sz="1800" dirty="0">
                <a:solidFill>
                  <a:schemeClr val="hlink"/>
                </a:solidFill>
              </a:rPr>
              <a:t>:</a:t>
            </a:r>
          </a:p>
          <a:p>
            <a:pPr lvl="2">
              <a:lnSpc>
                <a:spcPct val="80000"/>
              </a:lnSpc>
            </a:pPr>
            <a:r>
              <a:rPr lang="fr-FR" sz="2000" b="1" dirty="0"/>
              <a:t>Numérique</a:t>
            </a:r>
            <a:r>
              <a:rPr lang="fr-FR" sz="2000" dirty="0"/>
              <a:t>: nombres, symbole de devise, …</a:t>
            </a:r>
          </a:p>
          <a:p>
            <a:pPr lvl="2">
              <a:lnSpc>
                <a:spcPct val="80000"/>
              </a:lnSpc>
            </a:pPr>
            <a:r>
              <a:rPr lang="fr-FR" sz="2000" b="1" dirty="0"/>
              <a:t>Alphanumérique</a:t>
            </a:r>
            <a:r>
              <a:rPr lang="fr-FR" sz="2000" dirty="0"/>
              <a:t>: chaîne de caractère qui forment des mots</a:t>
            </a:r>
          </a:p>
          <a:p>
            <a:pPr lvl="2">
              <a:lnSpc>
                <a:spcPct val="80000"/>
              </a:lnSpc>
            </a:pPr>
            <a:r>
              <a:rPr lang="fr-FR" sz="2000" b="1" dirty="0"/>
              <a:t>Formules</a:t>
            </a:r>
            <a:r>
              <a:rPr lang="fr-FR" sz="2000" dirty="0"/>
              <a:t>: expressions mathématiques qui commencent par le symbole mathématique </a:t>
            </a:r>
            <a:r>
              <a:rPr lang="fr-FR" sz="3200" b="1" dirty="0">
                <a:effectLst>
                  <a:outerShdw blurRad="38100" dist="38100" dir="2700000" algn="tl">
                    <a:srgbClr val="000000">
                      <a:alpha val="43137"/>
                    </a:srgbClr>
                  </a:outerShdw>
                </a:effectLst>
              </a:rPr>
              <a:t>=</a:t>
            </a:r>
            <a:endParaRPr lang="fr-FR" sz="2000" b="1" dirty="0">
              <a:effectLst>
                <a:outerShdw blurRad="38100" dist="38100" dir="2700000" algn="tl">
                  <a:srgbClr val="000000">
                    <a:alpha val="43137"/>
                  </a:srgbClr>
                </a:outerShdw>
              </a:effectLst>
            </a:endParaRPr>
          </a:p>
          <a:p>
            <a:pPr lvl="2">
              <a:lnSpc>
                <a:spcPct val="80000"/>
              </a:lnSpc>
              <a:buFontTx/>
              <a:buNone/>
            </a:pPr>
            <a:r>
              <a:rPr lang="fr-FR" sz="2000" dirty="0"/>
              <a:t>Les types sont déterminés automatiquement par Excel au moment de la saisie.</a:t>
            </a:r>
          </a:p>
          <a:p>
            <a:pPr lvl="1">
              <a:lnSpc>
                <a:spcPct val="80000"/>
              </a:lnSpc>
            </a:pPr>
            <a:r>
              <a:rPr lang="fr-FR" b="1" dirty="0">
                <a:solidFill>
                  <a:schemeClr val="hlink"/>
                </a:solidFill>
              </a:rPr>
              <a:t>Format</a:t>
            </a:r>
            <a:r>
              <a:rPr lang="fr-FR" sz="1800" dirty="0">
                <a:solidFill>
                  <a:schemeClr val="hlink"/>
                </a:solidFill>
              </a:rPr>
              <a:t>:</a:t>
            </a:r>
            <a:endParaRPr lang="fr-FR" sz="1800" dirty="0">
              <a:solidFill>
                <a:srgbClr val="0070C0"/>
              </a:solidFill>
            </a:endParaRPr>
          </a:p>
          <a:p>
            <a:pPr lvl="2">
              <a:lnSpc>
                <a:spcPct val="80000"/>
              </a:lnSpc>
            </a:pPr>
            <a:r>
              <a:rPr lang="fr-FR" sz="2000" dirty="0"/>
              <a:t>Façon dont le tableur va afficher la cellule, </a:t>
            </a:r>
          </a:p>
          <a:p>
            <a:pPr lvl="3">
              <a:lnSpc>
                <a:spcPct val="80000"/>
              </a:lnSpc>
            </a:pPr>
            <a:r>
              <a:rPr lang="fr-FR" dirty="0"/>
              <a:t>ex: le nombre de chiffres après la virgule.</a:t>
            </a:r>
          </a:p>
          <a:p>
            <a:pPr lvl="2">
              <a:lnSpc>
                <a:spcPct val="80000"/>
              </a:lnSpc>
            </a:pPr>
            <a:r>
              <a:rPr lang="fr-FR" sz="2000" dirty="0"/>
              <a:t>Il existe un format conditionnel, c.-à-d. qui dépend de la valeur de la cellule. Ceci permet par exemple de changer la couleur des cellules d’une colonne dont les valeurs sont négatives.</a:t>
            </a:r>
          </a:p>
          <a:p>
            <a:pPr lvl="2">
              <a:lnSpc>
                <a:spcPct val="80000"/>
              </a:lnSpc>
            </a:pPr>
            <a:r>
              <a:rPr lang="fr-FR" sz="2000" dirty="0"/>
              <a:t>Les formats sont définis par l’utilisateur dans les menus de format de cellule dans:</a:t>
            </a:r>
          </a:p>
          <a:p>
            <a:pPr lvl="3">
              <a:lnSpc>
                <a:spcPct val="80000"/>
              </a:lnSpc>
            </a:pPr>
            <a:r>
              <a:rPr lang="fr-FR" dirty="0"/>
              <a:t>l’onglet accueil: </a:t>
            </a:r>
          </a:p>
          <a:p>
            <a:pPr lvl="4">
              <a:lnSpc>
                <a:spcPct val="80000"/>
              </a:lnSpc>
            </a:pPr>
            <a:r>
              <a:rPr lang="fr-FR" b="1" dirty="0"/>
              <a:t>Groupes d’options de Format cellule:  </a:t>
            </a:r>
            <a:r>
              <a:rPr lang="fr-FR" b="1" i="1" dirty="0"/>
              <a:t>Police, Nombre et Alignement</a:t>
            </a:r>
          </a:p>
          <a:p>
            <a:pPr lvl="4">
              <a:lnSpc>
                <a:spcPct val="80000"/>
              </a:lnSpc>
            </a:pPr>
            <a:endParaRPr lang="fr-FR" b="1" i="1" dirty="0"/>
          </a:p>
          <a:p>
            <a:pPr lvl="3">
              <a:lnSpc>
                <a:spcPct val="80000"/>
              </a:lnSpc>
            </a:pPr>
            <a:r>
              <a:rPr lang="fr-FR" b="1" i="1" dirty="0"/>
              <a:t>Vous pouvez utiliser le bouton droit de la souris pour afficher la boite de dialogue complète de Format Cellule.</a:t>
            </a:r>
          </a:p>
          <a:p>
            <a:pPr>
              <a:lnSpc>
                <a:spcPct val="80000"/>
              </a:lnSpc>
            </a:pPr>
            <a:endParaRPr lang="fr-FR" sz="2000" dirty="0"/>
          </a:p>
          <a:p>
            <a:pPr>
              <a:lnSpc>
                <a:spcPct val="80000"/>
              </a:lnSpc>
            </a:pPr>
            <a:endParaRPr lang="fr-FR" sz="2000" dirty="0"/>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42</a:t>
            </a:fld>
            <a:endParaRPr lang="fr-FR"/>
          </a:p>
        </p:txBody>
      </p:sp>
    </p:spTree>
    <p:extLst>
      <p:ext uri="{BB962C8B-B14F-4D97-AF65-F5344CB8AC3E}">
        <p14:creationId xmlns:p14="http://schemas.microsoft.com/office/powerpoint/2010/main" val="2749290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F61BD-AE85-FD12-BBFF-16ED052D449A}"/>
              </a:ext>
            </a:extLst>
          </p:cNvPr>
          <p:cNvSpPr>
            <a:spLocks noGrp="1"/>
          </p:cNvSpPr>
          <p:nvPr>
            <p:ph type="title"/>
          </p:nvPr>
        </p:nvSpPr>
        <p:spPr/>
        <p:txBody>
          <a:bodyPr>
            <a:normAutofit fontScale="90000"/>
          </a:bodyPr>
          <a:lstStyle/>
          <a:p>
            <a:r>
              <a:rPr lang="fr-FR" dirty="0"/>
              <a:t>Le formatage des cellules</a:t>
            </a:r>
          </a:p>
        </p:txBody>
      </p:sp>
      <p:sp>
        <p:nvSpPr>
          <p:cNvPr id="3" name="Espace réservé de la date 2">
            <a:extLst>
              <a:ext uri="{FF2B5EF4-FFF2-40B4-BE49-F238E27FC236}">
                <a16:creationId xmlns:a16="http://schemas.microsoft.com/office/drawing/2014/main" id="{9071702A-9267-6E29-BE3A-B350FF8A9A82}"/>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161EE27-2583-946E-F3A1-E107A21F9443}"/>
              </a:ext>
            </a:extLst>
          </p:cNvPr>
          <p:cNvSpPr>
            <a:spLocks noGrp="1"/>
          </p:cNvSpPr>
          <p:nvPr>
            <p:ph sz="quarter" idx="1"/>
          </p:nvPr>
        </p:nvSpPr>
        <p:spPr/>
        <p:txBody>
          <a:bodyPr>
            <a:normAutofit/>
          </a:bodyPr>
          <a:lstStyle/>
          <a:p>
            <a:r>
              <a:rPr lang="fr-FR" sz="2000" dirty="0"/>
              <a:t>Cette boite de dialogue donne accès à toutes les options de formatage des cellules (formats de nombres, alignement du contenu, polices de caractères, bordures, remplissage) ainsi qu’aux options de protection des cellules.</a:t>
            </a:r>
          </a:p>
        </p:txBody>
      </p:sp>
      <p:sp>
        <p:nvSpPr>
          <p:cNvPr id="5" name="Espace réservé du numéro de diapositive 4">
            <a:extLst>
              <a:ext uri="{FF2B5EF4-FFF2-40B4-BE49-F238E27FC236}">
                <a16:creationId xmlns:a16="http://schemas.microsoft.com/office/drawing/2014/main" id="{97CDC923-7367-D9EA-C29B-B40EB40880A6}"/>
              </a:ext>
            </a:extLst>
          </p:cNvPr>
          <p:cNvSpPr>
            <a:spLocks noGrp="1"/>
          </p:cNvSpPr>
          <p:nvPr>
            <p:ph type="sldNum" sz="quarter" idx="12"/>
          </p:nvPr>
        </p:nvSpPr>
        <p:spPr/>
        <p:txBody>
          <a:bodyPr/>
          <a:lstStyle/>
          <a:p>
            <a:fld id="{10A07726-B9A2-482C-A292-2DEB698D74B6}" type="slidenum">
              <a:rPr lang="fr-FR" smtClean="0"/>
              <a:t>43</a:t>
            </a:fld>
            <a:endParaRPr lang="fr-FR"/>
          </a:p>
        </p:txBody>
      </p:sp>
      <p:pic>
        <p:nvPicPr>
          <p:cNvPr id="9" name="Image 8">
            <a:extLst>
              <a:ext uri="{FF2B5EF4-FFF2-40B4-BE49-F238E27FC236}">
                <a16:creationId xmlns:a16="http://schemas.microsoft.com/office/drawing/2014/main" id="{D047500F-3E57-BE6C-742C-47D929820BA6}"/>
              </a:ext>
            </a:extLst>
          </p:cNvPr>
          <p:cNvPicPr>
            <a:picLocks noChangeAspect="1"/>
          </p:cNvPicPr>
          <p:nvPr/>
        </p:nvPicPr>
        <p:blipFill>
          <a:blip r:embed="rId2"/>
          <a:stretch>
            <a:fillRect/>
          </a:stretch>
        </p:blipFill>
        <p:spPr>
          <a:xfrm>
            <a:off x="915111" y="3669989"/>
            <a:ext cx="3656889" cy="3152491"/>
          </a:xfrm>
          <a:prstGeom prst="rect">
            <a:avLst/>
          </a:prstGeom>
        </p:spPr>
      </p:pic>
      <p:pic>
        <p:nvPicPr>
          <p:cNvPr id="11" name="Image 10">
            <a:extLst>
              <a:ext uri="{FF2B5EF4-FFF2-40B4-BE49-F238E27FC236}">
                <a16:creationId xmlns:a16="http://schemas.microsoft.com/office/drawing/2014/main" id="{FC831DF6-153D-0135-9AAD-3D512FE1B2E7}"/>
              </a:ext>
            </a:extLst>
          </p:cNvPr>
          <p:cNvPicPr>
            <a:picLocks noChangeAspect="1"/>
          </p:cNvPicPr>
          <p:nvPr/>
        </p:nvPicPr>
        <p:blipFill>
          <a:blip r:embed="rId3"/>
          <a:stretch>
            <a:fillRect/>
          </a:stretch>
        </p:blipFill>
        <p:spPr>
          <a:xfrm>
            <a:off x="4821943" y="3669990"/>
            <a:ext cx="3656890" cy="3152491"/>
          </a:xfrm>
          <a:prstGeom prst="rect">
            <a:avLst/>
          </a:prstGeom>
        </p:spPr>
      </p:pic>
      <p:pic>
        <p:nvPicPr>
          <p:cNvPr id="13" name="Image 12">
            <a:extLst>
              <a:ext uri="{FF2B5EF4-FFF2-40B4-BE49-F238E27FC236}">
                <a16:creationId xmlns:a16="http://schemas.microsoft.com/office/drawing/2014/main" id="{CA15C22A-5C1F-A794-776A-084CBCE11D96}"/>
              </a:ext>
            </a:extLst>
          </p:cNvPr>
          <p:cNvPicPr>
            <a:picLocks noChangeAspect="1"/>
          </p:cNvPicPr>
          <p:nvPr/>
        </p:nvPicPr>
        <p:blipFill>
          <a:blip r:embed="rId4"/>
          <a:stretch>
            <a:fillRect/>
          </a:stretch>
        </p:blipFill>
        <p:spPr>
          <a:xfrm>
            <a:off x="1763688" y="2140205"/>
            <a:ext cx="5775052" cy="1500466"/>
          </a:xfrm>
          <a:prstGeom prst="rect">
            <a:avLst/>
          </a:prstGeom>
        </p:spPr>
      </p:pic>
    </p:spTree>
    <p:extLst>
      <p:ext uri="{BB962C8B-B14F-4D97-AF65-F5344CB8AC3E}">
        <p14:creationId xmlns:p14="http://schemas.microsoft.com/office/powerpoint/2010/main" val="3981676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4F61BD-AE85-FD12-BBFF-16ED052D449A}"/>
              </a:ext>
            </a:extLst>
          </p:cNvPr>
          <p:cNvSpPr>
            <a:spLocks noGrp="1"/>
          </p:cNvSpPr>
          <p:nvPr>
            <p:ph type="title"/>
          </p:nvPr>
        </p:nvSpPr>
        <p:spPr/>
        <p:txBody>
          <a:bodyPr>
            <a:normAutofit fontScale="90000"/>
          </a:bodyPr>
          <a:lstStyle/>
          <a:p>
            <a:r>
              <a:rPr lang="fr-FR" dirty="0"/>
              <a:t>Le formatage des cellules</a:t>
            </a:r>
          </a:p>
        </p:txBody>
      </p:sp>
      <p:sp>
        <p:nvSpPr>
          <p:cNvPr id="3" name="Espace réservé de la date 2">
            <a:extLst>
              <a:ext uri="{FF2B5EF4-FFF2-40B4-BE49-F238E27FC236}">
                <a16:creationId xmlns:a16="http://schemas.microsoft.com/office/drawing/2014/main" id="{9071702A-9267-6E29-BE3A-B350FF8A9A82}"/>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161EE27-2583-946E-F3A1-E107A21F9443}"/>
              </a:ext>
            </a:extLst>
          </p:cNvPr>
          <p:cNvSpPr>
            <a:spLocks noGrp="1"/>
          </p:cNvSpPr>
          <p:nvPr>
            <p:ph sz="quarter" idx="1"/>
          </p:nvPr>
        </p:nvSpPr>
        <p:spPr/>
        <p:txBody>
          <a:bodyPr>
            <a:normAutofit/>
          </a:bodyPr>
          <a:lstStyle/>
          <a:p>
            <a:r>
              <a:rPr lang="fr-FR" sz="1200" dirty="0"/>
              <a:t>Cette boite de dialogue donne accès à toutes les options de formatage des cellules (formats de nombres, alignement du contenu, polices de caractères, bordures, remplissage) ainsi qu’aux options de protection des cellules.</a:t>
            </a:r>
          </a:p>
        </p:txBody>
      </p:sp>
      <p:sp>
        <p:nvSpPr>
          <p:cNvPr id="5" name="Espace réservé du numéro de diapositive 4">
            <a:extLst>
              <a:ext uri="{FF2B5EF4-FFF2-40B4-BE49-F238E27FC236}">
                <a16:creationId xmlns:a16="http://schemas.microsoft.com/office/drawing/2014/main" id="{97CDC923-7367-D9EA-C29B-B40EB40880A6}"/>
              </a:ext>
            </a:extLst>
          </p:cNvPr>
          <p:cNvSpPr>
            <a:spLocks noGrp="1"/>
          </p:cNvSpPr>
          <p:nvPr>
            <p:ph type="sldNum" sz="quarter" idx="12"/>
          </p:nvPr>
        </p:nvSpPr>
        <p:spPr/>
        <p:txBody>
          <a:bodyPr/>
          <a:lstStyle/>
          <a:p>
            <a:fld id="{10A07726-B9A2-482C-A292-2DEB698D74B6}" type="slidenum">
              <a:rPr lang="fr-FR" smtClean="0"/>
              <a:t>44</a:t>
            </a:fld>
            <a:endParaRPr lang="fr-FR"/>
          </a:p>
        </p:txBody>
      </p:sp>
      <p:pic>
        <p:nvPicPr>
          <p:cNvPr id="7" name="Image 6">
            <a:extLst>
              <a:ext uri="{FF2B5EF4-FFF2-40B4-BE49-F238E27FC236}">
                <a16:creationId xmlns:a16="http://schemas.microsoft.com/office/drawing/2014/main" id="{2516E7D5-570B-684D-C688-9BBF026C49F4}"/>
              </a:ext>
            </a:extLst>
          </p:cNvPr>
          <p:cNvPicPr>
            <a:picLocks noChangeAspect="1"/>
          </p:cNvPicPr>
          <p:nvPr/>
        </p:nvPicPr>
        <p:blipFill>
          <a:blip r:embed="rId2"/>
          <a:stretch>
            <a:fillRect/>
          </a:stretch>
        </p:blipFill>
        <p:spPr>
          <a:xfrm>
            <a:off x="804994" y="1700808"/>
            <a:ext cx="2923524" cy="2520280"/>
          </a:xfrm>
          <a:prstGeom prst="rect">
            <a:avLst/>
          </a:prstGeom>
        </p:spPr>
      </p:pic>
      <p:pic>
        <p:nvPicPr>
          <p:cNvPr id="10" name="Image 9">
            <a:extLst>
              <a:ext uri="{FF2B5EF4-FFF2-40B4-BE49-F238E27FC236}">
                <a16:creationId xmlns:a16="http://schemas.microsoft.com/office/drawing/2014/main" id="{E3347E3D-7F10-C867-1440-93E827414177}"/>
              </a:ext>
            </a:extLst>
          </p:cNvPr>
          <p:cNvPicPr>
            <a:picLocks noChangeAspect="1"/>
          </p:cNvPicPr>
          <p:nvPr/>
        </p:nvPicPr>
        <p:blipFill>
          <a:blip r:embed="rId3"/>
          <a:stretch>
            <a:fillRect/>
          </a:stretch>
        </p:blipFill>
        <p:spPr>
          <a:xfrm>
            <a:off x="4562926" y="1700808"/>
            <a:ext cx="2923524" cy="2520280"/>
          </a:xfrm>
          <a:prstGeom prst="rect">
            <a:avLst/>
          </a:prstGeom>
        </p:spPr>
      </p:pic>
      <p:pic>
        <p:nvPicPr>
          <p:cNvPr id="13" name="Image 12">
            <a:extLst>
              <a:ext uri="{FF2B5EF4-FFF2-40B4-BE49-F238E27FC236}">
                <a16:creationId xmlns:a16="http://schemas.microsoft.com/office/drawing/2014/main" id="{EE2D4E9E-3763-2040-02B3-EDC4756BF05C}"/>
              </a:ext>
            </a:extLst>
          </p:cNvPr>
          <p:cNvPicPr>
            <a:picLocks noChangeAspect="1"/>
          </p:cNvPicPr>
          <p:nvPr/>
        </p:nvPicPr>
        <p:blipFill>
          <a:blip r:embed="rId4"/>
          <a:stretch>
            <a:fillRect/>
          </a:stretch>
        </p:blipFill>
        <p:spPr>
          <a:xfrm>
            <a:off x="4581075" y="4221088"/>
            <a:ext cx="2923524" cy="2520279"/>
          </a:xfrm>
          <a:prstGeom prst="rect">
            <a:avLst/>
          </a:prstGeom>
        </p:spPr>
      </p:pic>
      <p:pic>
        <p:nvPicPr>
          <p:cNvPr id="15" name="Image 14">
            <a:extLst>
              <a:ext uri="{FF2B5EF4-FFF2-40B4-BE49-F238E27FC236}">
                <a16:creationId xmlns:a16="http://schemas.microsoft.com/office/drawing/2014/main" id="{EA3FB10C-3E70-AFE5-BDB0-704376F3B464}"/>
              </a:ext>
            </a:extLst>
          </p:cNvPr>
          <p:cNvPicPr>
            <a:picLocks noChangeAspect="1"/>
          </p:cNvPicPr>
          <p:nvPr/>
        </p:nvPicPr>
        <p:blipFill>
          <a:blip r:embed="rId5"/>
          <a:stretch>
            <a:fillRect/>
          </a:stretch>
        </p:blipFill>
        <p:spPr>
          <a:xfrm>
            <a:off x="804993" y="4209888"/>
            <a:ext cx="2923525" cy="2520281"/>
          </a:xfrm>
          <a:prstGeom prst="rect">
            <a:avLst/>
          </a:prstGeom>
        </p:spPr>
      </p:pic>
    </p:spTree>
    <p:extLst>
      <p:ext uri="{BB962C8B-B14F-4D97-AF65-F5344CB8AC3E}">
        <p14:creationId xmlns:p14="http://schemas.microsoft.com/office/powerpoint/2010/main" val="3723669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t>Format des nombres: importance des formats</a:t>
            </a:r>
          </a:p>
        </p:txBody>
      </p:sp>
      <p:sp>
        <p:nvSpPr>
          <p:cNvPr id="5" name="Espace réservé de la date 4"/>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Le format des nombres </a:t>
            </a:r>
          </a:p>
          <a:p>
            <a:pPr lvl="1"/>
            <a:r>
              <a:rPr lang="fr-FR" dirty="0"/>
              <a:t>Pour le même nombre 39775 les valeurs ne sont pas forcement les mêmes:</a:t>
            </a: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45</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80928"/>
            <a:ext cx="463867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10" y="2796750"/>
            <a:ext cx="356718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2664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115888"/>
            <a:ext cx="8229600" cy="868362"/>
          </a:xfrm>
        </p:spPr>
        <p:txBody>
          <a:bodyPr/>
          <a:lstStyle/>
          <a:p>
            <a:r>
              <a:rPr lang="fr-FR" dirty="0"/>
              <a:t>Cellule: format Monétaire</a:t>
            </a:r>
          </a:p>
        </p:txBody>
      </p:sp>
      <p:pic>
        <p:nvPicPr>
          <p:cNvPr id="4" name="Espace réservé du contenu 3"/>
          <p:cNvPicPr>
            <a:picLocks noGrp="1" noChangeAspect="1"/>
          </p:cNvPicPr>
          <p:nvPr>
            <p:ph sz="quarter" idx="1"/>
          </p:nvPr>
        </p:nvPicPr>
        <p:blipFill>
          <a:blip r:embed="rId3"/>
          <a:stretch>
            <a:fillRect/>
          </a:stretch>
        </p:blipFill>
        <p:spPr>
          <a:xfrm>
            <a:off x="1758645" y="1196975"/>
            <a:ext cx="5564798" cy="4822825"/>
          </a:xfrm>
          <a:prstGeom prst="rect">
            <a:avLst/>
          </a:prstGeom>
        </p:spPr>
      </p:pic>
      <p:sp>
        <p:nvSpPr>
          <p:cNvPr id="5" name="Espace réservé du numéro de diapositive 4"/>
          <p:cNvSpPr>
            <a:spLocks noGrp="1"/>
          </p:cNvSpPr>
          <p:nvPr>
            <p:ph type="sldNum" sz="quarter" idx="12"/>
          </p:nvPr>
        </p:nvSpPr>
        <p:spPr/>
        <p:txBody>
          <a:bodyPr/>
          <a:lstStyle/>
          <a:p>
            <a:fld id="{10A07726-B9A2-482C-A292-2DEB698D74B6}" type="slidenum">
              <a:rPr lang="fr-FR" smtClean="0"/>
              <a:t>46</a:t>
            </a:fld>
            <a:endParaRPr lang="fr-FR"/>
          </a:p>
        </p:txBody>
      </p:sp>
    </p:spTree>
    <p:extLst>
      <p:ext uri="{BB962C8B-B14F-4D97-AF65-F5344CB8AC3E}">
        <p14:creationId xmlns:p14="http://schemas.microsoft.com/office/powerpoint/2010/main" val="499882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a:t>Format des données  : Monétaire, Pourcentage, etc…</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pic>
        <p:nvPicPr>
          <p:cNvPr id="7" name="Espace réservé du contenu 6"/>
          <p:cNvPicPr>
            <a:picLocks noGrp="1" noChangeAspect="1"/>
          </p:cNvPicPr>
          <p:nvPr>
            <p:ph sz="quarter" idx="1"/>
          </p:nvPr>
        </p:nvPicPr>
        <p:blipFill>
          <a:blip r:embed="rId2"/>
          <a:stretch>
            <a:fillRect/>
          </a:stretch>
        </p:blipFill>
        <p:spPr>
          <a:xfrm>
            <a:off x="1580932" y="982515"/>
            <a:ext cx="5727372" cy="5684985"/>
          </a:xfrm>
          <a:prstGeom prst="rect">
            <a:avLst/>
          </a:prstGeom>
        </p:spPr>
      </p:pic>
      <p:sp>
        <p:nvSpPr>
          <p:cNvPr id="5" name="Espace réservé du numéro de diapositive 4"/>
          <p:cNvSpPr>
            <a:spLocks noGrp="1"/>
          </p:cNvSpPr>
          <p:nvPr>
            <p:ph type="sldNum" sz="quarter" idx="12"/>
          </p:nvPr>
        </p:nvSpPr>
        <p:spPr/>
        <p:txBody>
          <a:bodyPr/>
          <a:lstStyle/>
          <a:p>
            <a:fld id="{10A07726-B9A2-482C-A292-2DEB698D74B6}" type="slidenum">
              <a:rPr lang="fr-FR" smtClean="0"/>
              <a:t>47</a:t>
            </a:fld>
            <a:endParaRPr lang="fr-FR"/>
          </a:p>
        </p:txBody>
      </p:sp>
      <p:grpSp>
        <p:nvGrpSpPr>
          <p:cNvPr id="13" name="Groupe 12"/>
          <p:cNvGrpSpPr/>
          <p:nvPr/>
        </p:nvGrpSpPr>
        <p:grpSpPr>
          <a:xfrm>
            <a:off x="5652120" y="1196752"/>
            <a:ext cx="1656184" cy="2736304"/>
            <a:chOff x="5652120" y="1196752"/>
            <a:chExt cx="1656184" cy="2736304"/>
          </a:xfrm>
        </p:grpSpPr>
        <p:sp>
          <p:nvSpPr>
            <p:cNvPr id="10" name="Rectangle à coins arrondis 9"/>
            <p:cNvSpPr/>
            <p:nvPr/>
          </p:nvSpPr>
          <p:spPr>
            <a:xfrm>
              <a:off x="6012160" y="1196752"/>
              <a:ext cx="1296144" cy="517748"/>
            </a:xfrm>
            <a:prstGeom prst="round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cxnSp>
          <p:nvCxnSpPr>
            <p:cNvPr id="11" name="Connecteur droit avec flèche 10"/>
            <p:cNvCxnSpPr/>
            <p:nvPr/>
          </p:nvCxnSpPr>
          <p:spPr>
            <a:xfrm flipH="1">
              <a:off x="5652120" y="1714500"/>
              <a:ext cx="360040" cy="22185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5277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0368" y="116632"/>
            <a:ext cx="8229600" cy="796925"/>
          </a:xfrm>
        </p:spPr>
        <p:txBody>
          <a:bodyPr>
            <a:noAutofit/>
          </a:bodyPr>
          <a:lstStyle/>
          <a:p>
            <a:r>
              <a:rPr lang="fr-FR" sz="2800" dirty="0"/>
              <a:t>Cellule: format pourcentage avec la boite de dialogue</a:t>
            </a:r>
          </a:p>
        </p:txBody>
      </p:sp>
      <p:sp>
        <p:nvSpPr>
          <p:cNvPr id="2" name="Espace réservé du contenu 1"/>
          <p:cNvSpPr>
            <a:spLocks noGrp="1"/>
          </p:cNvSpPr>
          <p:nvPr>
            <p:ph sz="quarter" idx="1"/>
          </p:nvPr>
        </p:nvSpPr>
        <p:spPr/>
        <p:txBody>
          <a:bodyPr/>
          <a:lstStyle/>
          <a:p>
            <a:endParaRPr lang="fr-FR" dirty="0"/>
          </a:p>
        </p:txBody>
      </p:sp>
      <p:sp>
        <p:nvSpPr>
          <p:cNvPr id="3" name="Espace réservé de la date 2"/>
          <p:cNvSpPr>
            <a:spLocks noGrp="1"/>
          </p:cNvSpPr>
          <p:nvPr>
            <p:ph type="dt" sz="half" idx="10"/>
          </p:nvPr>
        </p:nvSpPr>
        <p:spPr/>
        <p:txBody>
          <a:bodyPr/>
          <a:lstStyle/>
          <a:p>
            <a:fld id="{CE74EBAC-B4E7-43E0-B8F9-9A4E0A35176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48</a:t>
            </a:fld>
            <a:endParaRPr lang="fr-FR"/>
          </a:p>
        </p:txBody>
      </p:sp>
      <p:grpSp>
        <p:nvGrpSpPr>
          <p:cNvPr id="8" name="Groupe 7"/>
          <p:cNvGrpSpPr/>
          <p:nvPr/>
        </p:nvGrpSpPr>
        <p:grpSpPr>
          <a:xfrm>
            <a:off x="283273" y="1085801"/>
            <a:ext cx="8643789" cy="5044949"/>
            <a:chOff x="166488" y="1181795"/>
            <a:chExt cx="8643789" cy="5044949"/>
          </a:xfrm>
        </p:grpSpPr>
        <p:pic>
          <p:nvPicPr>
            <p:cNvPr id="4" name="Image 3"/>
            <p:cNvPicPr>
              <a:picLocks noChangeAspect="1"/>
            </p:cNvPicPr>
            <p:nvPr/>
          </p:nvPicPr>
          <p:blipFill>
            <a:blip r:embed="rId3"/>
            <a:stretch>
              <a:fillRect/>
            </a:stretch>
          </p:blipFill>
          <p:spPr>
            <a:xfrm>
              <a:off x="166488" y="1181795"/>
              <a:ext cx="8643789" cy="5044949"/>
            </a:xfrm>
            <a:prstGeom prst="rect">
              <a:avLst/>
            </a:prstGeom>
          </p:spPr>
        </p:pic>
        <p:sp>
          <p:nvSpPr>
            <p:cNvPr id="7" name="Ellipse 6"/>
            <p:cNvSpPr/>
            <p:nvPr/>
          </p:nvSpPr>
          <p:spPr>
            <a:xfrm>
              <a:off x="3804306" y="1303223"/>
              <a:ext cx="1368152" cy="613609"/>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10" name="Ellipse 9"/>
            <p:cNvSpPr/>
            <p:nvPr/>
          </p:nvSpPr>
          <p:spPr>
            <a:xfrm>
              <a:off x="4050727" y="3425629"/>
              <a:ext cx="1152128" cy="557280"/>
            </a:xfrm>
            <a:prstGeom prst="ellipse">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sp>
          <p:nvSpPr>
            <p:cNvPr id="11" name="Ellipse 10"/>
            <p:cNvSpPr/>
            <p:nvPr/>
          </p:nvSpPr>
          <p:spPr>
            <a:xfrm>
              <a:off x="1619672" y="2852936"/>
              <a:ext cx="1368152" cy="632540"/>
            </a:xfrm>
            <a:prstGeom prst="ellipse">
              <a:avLst/>
            </a:prstGeom>
            <a:noFill/>
            <a:ln w="5715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a:p>
          </p:txBody>
        </p:sp>
      </p:grpSp>
    </p:spTree>
    <p:extLst>
      <p:ext uri="{BB962C8B-B14F-4D97-AF65-F5344CB8AC3E}">
        <p14:creationId xmlns:p14="http://schemas.microsoft.com/office/powerpoint/2010/main" val="3410313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60641"/>
            <a:ext cx="4031631" cy="292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80" name="Text Box 16"/>
          <p:cNvSpPr txBox="1">
            <a:spLocks noChangeArrowheads="1"/>
          </p:cNvSpPr>
          <p:nvPr/>
        </p:nvSpPr>
        <p:spPr bwMode="auto">
          <a:xfrm>
            <a:off x="6660232" y="4334311"/>
            <a:ext cx="1285737"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fr-FR"/>
            </a:defPPr>
            <a:lvl1pPr>
              <a:spcBef>
                <a:spcPct val="50000"/>
              </a:spcBef>
              <a:defRPr sz="1600">
                <a:solidFill>
                  <a:schemeClr val="dk1"/>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Type formule</a:t>
            </a:r>
          </a:p>
        </p:txBody>
      </p:sp>
      <p:sp>
        <p:nvSpPr>
          <p:cNvPr id="17" name="Rectangle 4"/>
          <p:cNvSpPr>
            <a:spLocks noGrp="1" noChangeArrowheads="1"/>
          </p:cNvSpPr>
          <p:nvPr>
            <p:ph type="title"/>
          </p:nvPr>
        </p:nvSpPr>
        <p:spPr>
          <a:xfrm>
            <a:off x="468313" y="188913"/>
            <a:ext cx="8229600" cy="863823"/>
          </a:xfrm>
        </p:spPr>
        <p:txBody>
          <a:bodyPr/>
          <a:lstStyle/>
          <a:p>
            <a:r>
              <a:rPr lang="fr-FR" sz="3200" dirty="0"/>
              <a:t>La cellule : format</a:t>
            </a:r>
          </a:p>
        </p:txBody>
      </p:sp>
      <p:sp>
        <p:nvSpPr>
          <p:cNvPr id="11282" name="Text Box 18"/>
          <p:cNvSpPr txBox="1">
            <a:spLocks noChangeArrowheads="1"/>
          </p:cNvSpPr>
          <p:nvPr/>
        </p:nvSpPr>
        <p:spPr bwMode="auto">
          <a:xfrm>
            <a:off x="6012160" y="1960641"/>
            <a:ext cx="2833067" cy="1037153"/>
          </a:xfrm>
          <a:prstGeom prst="snip1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fr-FR" sz="1600" dirty="0">
                <a:latin typeface="+mj-lt"/>
              </a:rPr>
              <a:t>Contenu de la cellule sélectionnée:</a:t>
            </a:r>
          </a:p>
          <a:p>
            <a:pPr>
              <a:spcBef>
                <a:spcPct val="50000"/>
              </a:spcBef>
            </a:pPr>
            <a:r>
              <a:rPr lang="fr-FR" sz="1600" dirty="0" err="1">
                <a:latin typeface="+mj-lt"/>
              </a:rPr>
              <a:t>Forumle</a:t>
            </a:r>
            <a:r>
              <a:rPr lang="fr-FR" sz="1600" dirty="0">
                <a:latin typeface="+mj-lt"/>
              </a:rPr>
              <a:t> de</a:t>
            </a:r>
          </a:p>
        </p:txBody>
      </p:sp>
      <p:sp>
        <p:nvSpPr>
          <p:cNvPr id="11271" name="Text Box 7"/>
          <p:cNvSpPr txBox="1">
            <a:spLocks noChangeArrowheads="1"/>
          </p:cNvSpPr>
          <p:nvPr/>
        </p:nvSpPr>
        <p:spPr bwMode="auto">
          <a:xfrm>
            <a:off x="6012160" y="3240361"/>
            <a:ext cx="2811376"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fr-FR"/>
            </a:defPPr>
            <a:lvl1pPr>
              <a:spcBef>
                <a:spcPct val="50000"/>
              </a:spcBef>
              <a:defRPr sz="1600">
                <a:latin typeface="+mj-lt"/>
              </a:defRPr>
            </a:lvl1pPr>
          </a:lstStyle>
          <a:p>
            <a:r>
              <a:rPr lang="fr-FR" dirty="0"/>
              <a:t>Type alphanumérique</a:t>
            </a:r>
          </a:p>
        </p:txBody>
      </p:sp>
      <p:sp>
        <p:nvSpPr>
          <p:cNvPr id="11273" name="Text Box 9"/>
          <p:cNvSpPr txBox="1">
            <a:spLocks noChangeArrowheads="1"/>
          </p:cNvSpPr>
          <p:nvPr/>
        </p:nvSpPr>
        <p:spPr bwMode="auto">
          <a:xfrm>
            <a:off x="6660232" y="4812048"/>
            <a:ext cx="1559338"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fr-FR"/>
            </a:defPPr>
            <a:lvl1pPr>
              <a:spcBef>
                <a:spcPct val="50000"/>
              </a:spcBef>
              <a:defRPr sz="1600">
                <a:solidFill>
                  <a:schemeClr val="dk1"/>
                </a:solidFill>
                <a:latin typeface="+mj-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dirty="0"/>
              <a:t>Type numérique</a:t>
            </a:r>
          </a:p>
        </p:txBody>
      </p:sp>
      <p:cxnSp>
        <p:nvCxnSpPr>
          <p:cNvPr id="6" name="Connecteur droit avec flèche 5"/>
          <p:cNvCxnSpPr>
            <a:stCxn id="11282" idx="2"/>
          </p:cNvCxnSpPr>
          <p:nvPr/>
        </p:nvCxnSpPr>
        <p:spPr>
          <a:xfrm flipH="1" flipV="1">
            <a:off x="4327510" y="2185370"/>
            <a:ext cx="1684650" cy="293848"/>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21" name="Connecteur droit avec flèche 20"/>
          <p:cNvCxnSpPr>
            <a:stCxn id="11271" idx="1"/>
          </p:cNvCxnSpPr>
          <p:nvPr/>
        </p:nvCxnSpPr>
        <p:spPr>
          <a:xfrm flipH="1">
            <a:off x="4355976" y="3409638"/>
            <a:ext cx="1656184" cy="294998"/>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cxnSp>
        <p:nvCxnSpPr>
          <p:cNvPr id="23" name="Connecteur droit avec flèche 22"/>
          <p:cNvCxnSpPr>
            <a:stCxn id="11273" idx="1"/>
          </p:cNvCxnSpPr>
          <p:nvPr/>
        </p:nvCxnSpPr>
        <p:spPr>
          <a:xfrm flipH="1" flipV="1">
            <a:off x="4499992" y="4589809"/>
            <a:ext cx="2160240" cy="391516"/>
          </a:xfrm>
          <a:prstGeom prst="straightConnector1">
            <a:avLst/>
          </a:prstGeom>
          <a:ln w="28575">
            <a:tailEnd type="arrow"/>
          </a:ln>
        </p:spPr>
        <p:style>
          <a:lnRef idx="3">
            <a:schemeClr val="accent1"/>
          </a:lnRef>
          <a:fillRef idx="0">
            <a:schemeClr val="accent1"/>
          </a:fillRef>
          <a:effectRef idx="2">
            <a:schemeClr val="accent1"/>
          </a:effectRef>
          <a:fontRef idx="minor">
            <a:schemeClr val="tx1"/>
          </a:fontRef>
        </p:style>
      </p:cxnSp>
      <p:sp>
        <p:nvSpPr>
          <p:cNvPr id="3" name="Espace réservé de la date 2"/>
          <p:cNvSpPr>
            <a:spLocks noGrp="1"/>
          </p:cNvSpPr>
          <p:nvPr>
            <p:ph type="dt" sz="half" idx="10"/>
          </p:nvPr>
        </p:nvSpPr>
        <p:spPr/>
        <p:txBody>
          <a:bodyPr/>
          <a:lstStyle/>
          <a:p>
            <a:fld id="{AC7C0B7F-D73B-4231-9F10-1EB90E5A800C}" type="datetime1">
              <a:rPr lang="fr-FR" smtClean="0"/>
              <a:t>03/10/2022</a:t>
            </a:fld>
            <a:endParaRPr lang="fr-FR"/>
          </a:p>
        </p:txBody>
      </p:sp>
      <p:sp>
        <p:nvSpPr>
          <p:cNvPr id="4" name="Espace réservé du numéro de diapositive 3"/>
          <p:cNvSpPr>
            <a:spLocks noGrp="1"/>
          </p:cNvSpPr>
          <p:nvPr>
            <p:ph type="sldNum" sz="quarter" idx="12"/>
          </p:nvPr>
        </p:nvSpPr>
        <p:spPr/>
        <p:txBody>
          <a:bodyPr/>
          <a:lstStyle/>
          <a:p>
            <a:fld id="{10A07726-B9A2-482C-A292-2DEB698D74B6}" type="slidenum">
              <a:rPr lang="fr-FR" smtClean="0"/>
              <a:t>49</a:t>
            </a:fld>
            <a:endParaRPr lang="fr-FR"/>
          </a:p>
        </p:txBody>
      </p:sp>
    </p:spTree>
    <p:extLst>
      <p:ext uri="{BB962C8B-B14F-4D97-AF65-F5344CB8AC3E}">
        <p14:creationId xmlns:p14="http://schemas.microsoft.com/office/powerpoint/2010/main" val="143882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fr-FR" dirty="0"/>
              <a:t>Plan</a:t>
            </a:r>
          </a:p>
        </p:txBody>
      </p:sp>
      <p:sp>
        <p:nvSpPr>
          <p:cNvPr id="2" name="Espace réservé de la date 1"/>
          <p:cNvSpPr>
            <a:spLocks noGrp="1"/>
          </p:cNvSpPr>
          <p:nvPr>
            <p:ph type="dt" sz="half" idx="10"/>
          </p:nvPr>
        </p:nvSpPr>
        <p:spPr/>
        <p:txBody>
          <a:bodyPr/>
          <a:lstStyle/>
          <a:p>
            <a:fld id="{022B8747-32E5-418D-8BE6-50A1E953C546}" type="datetime1">
              <a:rPr lang="fr-FR" smtClean="0"/>
              <a:t>03/10/2022</a:t>
            </a:fld>
            <a:endParaRPr lang="fr-FR"/>
          </a:p>
        </p:txBody>
      </p:sp>
      <p:sp>
        <p:nvSpPr>
          <p:cNvPr id="3075" name="Rectangle 3"/>
          <p:cNvSpPr>
            <a:spLocks noGrp="1" noChangeArrowheads="1"/>
          </p:cNvSpPr>
          <p:nvPr>
            <p:ph sz="quarter" idx="1"/>
          </p:nvPr>
        </p:nvSpPr>
        <p:spPr/>
        <p:txBody>
          <a:bodyPr>
            <a:normAutofit fontScale="92500" lnSpcReduction="20000"/>
          </a:bodyPr>
          <a:lstStyle/>
          <a:p>
            <a:pPr>
              <a:lnSpc>
                <a:spcPct val="80000"/>
              </a:lnSpc>
            </a:pPr>
            <a:r>
              <a:rPr lang="fr-FR" sz="2400" dirty="0"/>
              <a:t>Qu’est-ce qu’un tableur</a:t>
            </a:r>
          </a:p>
          <a:p>
            <a:pPr>
              <a:lnSpc>
                <a:spcPct val="80000"/>
              </a:lnSpc>
            </a:pPr>
            <a:r>
              <a:rPr lang="fr-FR" sz="2400" dirty="0"/>
              <a:t>Utilisation d’un tableur</a:t>
            </a:r>
          </a:p>
          <a:p>
            <a:pPr>
              <a:lnSpc>
                <a:spcPct val="80000"/>
              </a:lnSpc>
            </a:pPr>
            <a:r>
              <a:rPr lang="fr-FR" sz="2400" dirty="0"/>
              <a:t>Principaux tableurs</a:t>
            </a:r>
          </a:p>
          <a:p>
            <a:pPr>
              <a:lnSpc>
                <a:spcPct val="80000"/>
              </a:lnSpc>
            </a:pPr>
            <a:r>
              <a:rPr lang="fr-FR" sz="2400" dirty="0"/>
              <a:t>Présentation de l’interface Excel</a:t>
            </a:r>
          </a:p>
          <a:p>
            <a:pPr>
              <a:lnSpc>
                <a:spcPct val="80000"/>
              </a:lnSpc>
            </a:pPr>
            <a:r>
              <a:rPr lang="fr-FR" sz="2400" dirty="0"/>
              <a:t>Classeur, Feuille, Cellule, Plage</a:t>
            </a:r>
          </a:p>
          <a:p>
            <a:pPr lvl="1">
              <a:lnSpc>
                <a:spcPct val="80000"/>
              </a:lnSpc>
            </a:pPr>
            <a:r>
              <a:rPr lang="fr-FR" sz="2200" dirty="0"/>
              <a:t>La Cellule</a:t>
            </a:r>
          </a:p>
          <a:p>
            <a:pPr lvl="2">
              <a:lnSpc>
                <a:spcPct val="80000"/>
              </a:lnSpc>
            </a:pPr>
            <a:r>
              <a:rPr lang="fr-FR" sz="1600" dirty="0"/>
              <a:t>1. Définition</a:t>
            </a:r>
          </a:p>
          <a:p>
            <a:pPr lvl="2">
              <a:lnSpc>
                <a:spcPct val="80000"/>
              </a:lnSpc>
            </a:pPr>
            <a:r>
              <a:rPr lang="fr-FR" sz="1600" dirty="0"/>
              <a:t>2. Coordonnées</a:t>
            </a:r>
          </a:p>
          <a:p>
            <a:pPr lvl="2">
              <a:lnSpc>
                <a:spcPct val="80000"/>
              </a:lnSpc>
            </a:pPr>
            <a:r>
              <a:rPr lang="fr-FR" sz="1600" dirty="0"/>
              <a:t>3. Valeur</a:t>
            </a:r>
          </a:p>
          <a:p>
            <a:pPr lvl="2">
              <a:lnSpc>
                <a:spcPct val="80000"/>
              </a:lnSpc>
            </a:pPr>
            <a:r>
              <a:rPr lang="fr-FR" sz="1600" dirty="0"/>
              <a:t>4. Manipulations de cellules</a:t>
            </a:r>
          </a:p>
          <a:p>
            <a:pPr>
              <a:lnSpc>
                <a:spcPct val="80000"/>
              </a:lnSpc>
            </a:pPr>
            <a:r>
              <a:rPr lang="fr-FR" sz="2400" dirty="0"/>
              <a:t>Les formules</a:t>
            </a:r>
          </a:p>
          <a:p>
            <a:pPr lvl="1">
              <a:lnSpc>
                <a:spcPct val="80000"/>
              </a:lnSpc>
            </a:pPr>
            <a:r>
              <a:rPr lang="fr-FR" sz="2000" dirty="0"/>
              <a:t>1. Définition</a:t>
            </a:r>
          </a:p>
          <a:p>
            <a:pPr lvl="1">
              <a:lnSpc>
                <a:spcPct val="80000"/>
              </a:lnSpc>
            </a:pPr>
            <a:r>
              <a:rPr lang="fr-FR" sz="2000" dirty="0"/>
              <a:t>2. Références</a:t>
            </a:r>
          </a:p>
          <a:p>
            <a:pPr lvl="1">
              <a:lnSpc>
                <a:spcPct val="80000"/>
              </a:lnSpc>
            </a:pPr>
            <a:r>
              <a:rPr lang="fr-FR" sz="2000" dirty="0"/>
              <a:t>3. Opérateurs</a:t>
            </a:r>
          </a:p>
          <a:p>
            <a:pPr>
              <a:lnSpc>
                <a:spcPct val="80000"/>
              </a:lnSpc>
            </a:pPr>
            <a:r>
              <a:rPr lang="fr-FR" sz="2400" dirty="0"/>
              <a:t>Les fonctions</a:t>
            </a:r>
          </a:p>
          <a:p>
            <a:pPr lvl="1">
              <a:lnSpc>
                <a:spcPct val="80000"/>
              </a:lnSpc>
            </a:pPr>
            <a:r>
              <a:rPr lang="fr-FR" sz="2200" dirty="0"/>
              <a:t>Syntaxe Générale</a:t>
            </a:r>
          </a:p>
          <a:p>
            <a:pPr lvl="1">
              <a:lnSpc>
                <a:spcPct val="80000"/>
              </a:lnSpc>
            </a:pPr>
            <a:r>
              <a:rPr lang="fr-FR" sz="2200" dirty="0"/>
              <a:t>Quelques Fonctions</a:t>
            </a:r>
          </a:p>
          <a:p>
            <a:pPr>
              <a:lnSpc>
                <a:spcPct val="80000"/>
              </a:lnSpc>
            </a:pPr>
            <a:r>
              <a:rPr lang="fr-FR" dirty="0"/>
              <a:t>Les graphiques</a:t>
            </a: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5</a:t>
            </a:fld>
            <a:endParaRPr lang="fr-FR"/>
          </a:p>
        </p:txBody>
      </p:sp>
    </p:spTree>
    <p:extLst>
      <p:ext uri="{BB962C8B-B14F-4D97-AF65-F5344CB8AC3E}">
        <p14:creationId xmlns:p14="http://schemas.microsoft.com/office/powerpoint/2010/main" val="747273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0368" y="116632"/>
            <a:ext cx="8229600" cy="796925"/>
          </a:xfrm>
        </p:spPr>
        <p:txBody>
          <a:bodyPr/>
          <a:lstStyle/>
          <a:p>
            <a:r>
              <a:rPr lang="fr-FR" dirty="0"/>
              <a:t>Cellule: format alphanumérique</a:t>
            </a:r>
          </a:p>
        </p:txBody>
      </p:sp>
      <p:sp>
        <p:nvSpPr>
          <p:cNvPr id="2" name="Espace réservé du contenu 1"/>
          <p:cNvSpPr>
            <a:spLocks noGrp="1"/>
          </p:cNvSpPr>
          <p:nvPr>
            <p:ph sz="quarter" idx="1"/>
          </p:nvPr>
        </p:nvSpPr>
        <p:spPr/>
        <p:txBody>
          <a:bodyPr/>
          <a:lstStyle/>
          <a:p>
            <a:endParaRPr lang="fr-F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836" y="1196752"/>
            <a:ext cx="5976664" cy="505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fld id="{CE74EBAC-B4E7-43E0-B8F9-9A4E0A35176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50</a:t>
            </a:fld>
            <a:endParaRPr lang="fr-FR"/>
          </a:p>
        </p:txBody>
      </p:sp>
    </p:spTree>
    <p:extLst>
      <p:ext uri="{BB962C8B-B14F-4D97-AF65-F5344CB8AC3E}">
        <p14:creationId xmlns:p14="http://schemas.microsoft.com/office/powerpoint/2010/main" val="461674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pic>
        <p:nvPicPr>
          <p:cNvPr id="6" name="Espace réservé du contenu 5"/>
          <p:cNvPicPr>
            <a:picLocks noGrp="1" noChangeAspect="1"/>
          </p:cNvPicPr>
          <p:nvPr>
            <p:ph sz="quarter" idx="1"/>
          </p:nvPr>
        </p:nvPicPr>
        <p:blipFill>
          <a:blip r:embed="rId2"/>
          <a:stretch>
            <a:fillRect/>
          </a:stretch>
        </p:blipFill>
        <p:spPr>
          <a:xfrm>
            <a:off x="1659731" y="1250950"/>
            <a:ext cx="5762625" cy="4714875"/>
          </a:xfrm>
          <a:prstGeom prst="rect">
            <a:avLst/>
          </a:prstGeom>
        </p:spPr>
      </p:pic>
      <p:sp>
        <p:nvSpPr>
          <p:cNvPr id="5" name="Espace réservé du numéro de diapositive 4"/>
          <p:cNvSpPr>
            <a:spLocks noGrp="1"/>
          </p:cNvSpPr>
          <p:nvPr>
            <p:ph type="sldNum" sz="quarter" idx="12"/>
          </p:nvPr>
        </p:nvSpPr>
        <p:spPr/>
        <p:txBody>
          <a:bodyPr/>
          <a:lstStyle/>
          <a:p>
            <a:fld id="{10A07726-B9A2-482C-A292-2DEB698D74B6}" type="slidenum">
              <a:rPr lang="fr-FR" smtClean="0"/>
              <a:t>51</a:t>
            </a:fld>
            <a:endParaRPr lang="fr-FR"/>
          </a:p>
        </p:txBody>
      </p:sp>
      <p:grpSp>
        <p:nvGrpSpPr>
          <p:cNvPr id="10" name="Groupe 9"/>
          <p:cNvGrpSpPr/>
          <p:nvPr/>
        </p:nvGrpSpPr>
        <p:grpSpPr>
          <a:xfrm>
            <a:off x="4716016" y="1484784"/>
            <a:ext cx="2592288" cy="1822698"/>
            <a:chOff x="4716016" y="1484784"/>
            <a:chExt cx="2592288" cy="1822698"/>
          </a:xfrm>
        </p:grpSpPr>
        <p:sp>
          <p:nvSpPr>
            <p:cNvPr id="7" name="Rectangle à coins arrondis 6"/>
            <p:cNvSpPr/>
            <p:nvPr/>
          </p:nvSpPr>
          <p:spPr>
            <a:xfrm>
              <a:off x="6012160" y="1484784"/>
              <a:ext cx="1296144" cy="504056"/>
            </a:xfrm>
            <a:prstGeom prst="roundRect">
              <a:avLst/>
            </a:prstGeom>
            <a:noFill/>
            <a:ln w="571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cxnSp>
          <p:nvCxnSpPr>
            <p:cNvPr id="9" name="Connecteur droit avec flèche 8"/>
            <p:cNvCxnSpPr/>
            <p:nvPr/>
          </p:nvCxnSpPr>
          <p:spPr>
            <a:xfrm flipH="1">
              <a:off x="4716016" y="1988840"/>
              <a:ext cx="1296144" cy="13186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1663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Format cellule: Boite de dialogue</a:t>
            </a:r>
          </a:p>
        </p:txBody>
      </p:sp>
      <p:sp>
        <p:nvSpPr>
          <p:cNvPr id="5" name="Espace réservé de la date 4"/>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A07726-B9A2-482C-A292-2DEB698D74B6}" type="slidenum">
              <a:rPr lang="fr-FR" smtClean="0"/>
              <a:t>52</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37" y="1268761"/>
            <a:ext cx="6878895"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4716016" y="1863623"/>
            <a:ext cx="288032" cy="28803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219"/>
          <a:stretch/>
        </p:blipFill>
        <p:spPr bwMode="auto">
          <a:xfrm>
            <a:off x="7236296" y="1700808"/>
            <a:ext cx="1159415" cy="314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à coins arrondis 2"/>
          <p:cNvSpPr/>
          <p:nvPr/>
        </p:nvSpPr>
        <p:spPr>
          <a:xfrm>
            <a:off x="3923928" y="1412774"/>
            <a:ext cx="1152128" cy="73888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flipH="1" flipV="1">
            <a:off x="5004048" y="1556792"/>
            <a:ext cx="2811955" cy="1440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 name="Connecteur droit avec flèche 11"/>
          <p:cNvCxnSpPr/>
          <p:nvPr/>
        </p:nvCxnSpPr>
        <p:spPr>
          <a:xfrm flipV="1">
            <a:off x="4505316" y="2151656"/>
            <a:ext cx="354717" cy="269232"/>
          </a:xfrm>
          <a:prstGeom prst="straightConnector1">
            <a:avLst/>
          </a:prstGeom>
          <a:ln>
            <a:solidFill>
              <a:srgbClr val="0070C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706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568952" cy="634082"/>
          </a:xfrm>
        </p:spPr>
        <p:txBody>
          <a:bodyPr>
            <a:normAutofit/>
          </a:bodyPr>
          <a:lstStyle/>
          <a:p>
            <a:r>
              <a:rPr lang="fr-FR" sz="3200" dirty="0"/>
              <a:t>Format des Cellules, </a:t>
            </a:r>
            <a:r>
              <a:rPr lang="fr-FR" sz="2400" dirty="0"/>
              <a:t>exemple de format numérique</a:t>
            </a:r>
            <a:endParaRPr lang="fr-FR" sz="3200" dirty="0"/>
          </a:p>
        </p:txBody>
      </p:sp>
      <p:sp>
        <p:nvSpPr>
          <p:cNvPr id="4" name="Espace réservé de la date 3"/>
          <p:cNvSpPr>
            <a:spLocks noGrp="1"/>
          </p:cNvSpPr>
          <p:nvPr>
            <p:ph type="dt" sz="half" idx="10"/>
          </p:nvPr>
        </p:nvSpPr>
        <p:spPr/>
        <p:txBody>
          <a:bodyPr/>
          <a:lstStyle/>
          <a:p>
            <a:fld id="{022B8747-32E5-418D-8BE6-50A1E953C546}" type="datetime1">
              <a:rPr lang="fr-FR" smtClean="0"/>
              <a:t>03/10/2022</a:t>
            </a:fld>
            <a:endParaRPr lang="fr-FR"/>
          </a:p>
        </p:txBody>
      </p:sp>
      <p:sp>
        <p:nvSpPr>
          <p:cNvPr id="3" name="Espace réservé du contenu 2"/>
          <p:cNvSpPr>
            <a:spLocks noGrp="1"/>
          </p:cNvSpPr>
          <p:nvPr>
            <p:ph sz="quarter" idx="1"/>
          </p:nvPr>
        </p:nvSpPr>
        <p:spPr/>
        <p:txBody>
          <a:bodyPr/>
          <a:lstStyle/>
          <a:p>
            <a:r>
              <a:rPr lang="fr-FR" dirty="0"/>
              <a:t>Avec le ruban </a:t>
            </a:r>
          </a:p>
          <a:p>
            <a:r>
              <a:rPr lang="fr-FR" dirty="0"/>
              <a:t>ou avec la boite de dialogue (je préfère)</a:t>
            </a:r>
          </a:p>
          <a:p>
            <a:r>
              <a:rPr lang="fr-FR" dirty="0"/>
              <a:t>ou bien avec le bouton droit de la souris (que je préfère)</a:t>
            </a:r>
          </a:p>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53</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30" y="3330761"/>
            <a:ext cx="3073854" cy="289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287" y="3398250"/>
            <a:ext cx="2836878" cy="239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72" r="18710" b="17775"/>
          <a:stretch/>
        </p:blipFill>
        <p:spPr bwMode="auto">
          <a:xfrm>
            <a:off x="6249813" y="2693545"/>
            <a:ext cx="2762235" cy="3808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449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Mise en forme d’une plage à l’aide de la mise en forme de tableau</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54</a:t>
            </a:fld>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52" y="1340768"/>
            <a:ext cx="8006110" cy="492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317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1</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55</a:t>
            </a:fld>
            <a:endParaRPr lang="fr-F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640960" cy="390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63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2</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56</a:t>
            </a:fld>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1484784"/>
            <a:ext cx="7007125" cy="411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4897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57</a:t>
            </a:fld>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29625"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090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58</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484784"/>
            <a:ext cx="327660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79177"/>
            <a:ext cx="6226274" cy="333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087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59</a:t>
            </a:fld>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3724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77072"/>
            <a:ext cx="79724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75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Qu’est-ce qu’un tableur</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a:t>
            </a:fld>
            <a:endParaRPr lang="fr-FR"/>
          </a:p>
        </p:txBody>
      </p:sp>
    </p:spTree>
    <p:extLst>
      <p:ext uri="{BB962C8B-B14F-4D97-AF65-F5344CB8AC3E}">
        <p14:creationId xmlns:p14="http://schemas.microsoft.com/office/powerpoint/2010/main" val="2017367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Styles de tableaux</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Attention au format tableau</a:t>
            </a:r>
          </a:p>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60</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102" y="1556792"/>
            <a:ext cx="4442433" cy="527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7097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E2FD5-6F5D-BE5B-B255-796423E88DDF}"/>
              </a:ext>
            </a:extLst>
          </p:cNvPr>
          <p:cNvSpPr>
            <a:spLocks noGrp="1"/>
          </p:cNvSpPr>
          <p:nvPr>
            <p:ph type="title"/>
          </p:nvPr>
        </p:nvSpPr>
        <p:spPr/>
        <p:txBody>
          <a:bodyPr>
            <a:noAutofit/>
          </a:bodyPr>
          <a:lstStyle/>
          <a:p>
            <a:r>
              <a:rPr lang="fr-FR" sz="3200" dirty="0"/>
              <a:t>La mise en page et le contrôle de l’impression</a:t>
            </a:r>
          </a:p>
        </p:txBody>
      </p:sp>
      <p:sp>
        <p:nvSpPr>
          <p:cNvPr id="3" name="Espace réservé de la date 2">
            <a:extLst>
              <a:ext uri="{FF2B5EF4-FFF2-40B4-BE49-F238E27FC236}">
                <a16:creationId xmlns:a16="http://schemas.microsoft.com/office/drawing/2014/main" id="{2284C975-40B4-26A4-7963-9004392B439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FA8C45B7-7E3A-5F01-0CEA-5871E0D25F03}"/>
              </a:ext>
            </a:extLst>
          </p:cNvPr>
          <p:cNvSpPr>
            <a:spLocks noGrp="1"/>
          </p:cNvSpPr>
          <p:nvPr>
            <p:ph sz="quarter" idx="1"/>
          </p:nvPr>
        </p:nvSpPr>
        <p:spPr/>
        <p:txBody>
          <a:bodyPr>
            <a:normAutofit lnSpcReduction="10000"/>
          </a:bodyPr>
          <a:lstStyle/>
          <a:p>
            <a:r>
              <a:rPr lang="fr-FR" dirty="0"/>
              <a:t>Le ruban Mise en page donne accès aux principales fonctions de mise en page et de contrôle de l’impression, ainsi qu’à la boite de dialogue Mise en page. </a:t>
            </a:r>
          </a:p>
          <a:p>
            <a:r>
              <a:rPr lang="fr-FR" dirty="0"/>
              <a:t>On y trouve des options spécifiques permettant notamment:</a:t>
            </a:r>
          </a:p>
          <a:p>
            <a:pPr lvl="1"/>
            <a:r>
              <a:rPr lang="fr-FR" dirty="0"/>
              <a:t>d’ajuster automatiquement les dimensions du tableau à celle de la feuille, </a:t>
            </a:r>
          </a:p>
          <a:p>
            <a:pPr lvl="1"/>
            <a:r>
              <a:rPr lang="fr-FR" dirty="0"/>
              <a:t>et de centrer le tableau dans la page. </a:t>
            </a:r>
          </a:p>
          <a:p>
            <a:pPr lvl="1"/>
            <a:r>
              <a:rPr lang="fr-FR" dirty="0"/>
              <a:t>Pour les tableaux de grandes dimensions, il sera possible de définir l’ordre d’impression des pages, ainsi que, le cas échéant, les lignes à répéter en haut et/ou les colonnes à répéter à gauche.</a:t>
            </a:r>
          </a:p>
        </p:txBody>
      </p:sp>
      <p:sp>
        <p:nvSpPr>
          <p:cNvPr id="5" name="Espace réservé du numéro de diapositive 4">
            <a:extLst>
              <a:ext uri="{FF2B5EF4-FFF2-40B4-BE49-F238E27FC236}">
                <a16:creationId xmlns:a16="http://schemas.microsoft.com/office/drawing/2014/main" id="{9289E4DB-E3C7-18C4-7A5E-4023B9D27192}"/>
              </a:ext>
            </a:extLst>
          </p:cNvPr>
          <p:cNvSpPr>
            <a:spLocks noGrp="1"/>
          </p:cNvSpPr>
          <p:nvPr>
            <p:ph type="sldNum" sz="quarter" idx="12"/>
          </p:nvPr>
        </p:nvSpPr>
        <p:spPr/>
        <p:txBody>
          <a:bodyPr/>
          <a:lstStyle/>
          <a:p>
            <a:fld id="{10A07726-B9A2-482C-A292-2DEB698D74B6}" type="slidenum">
              <a:rPr lang="fr-FR" smtClean="0"/>
              <a:t>61</a:t>
            </a:fld>
            <a:endParaRPr lang="fr-FR"/>
          </a:p>
        </p:txBody>
      </p:sp>
    </p:spTree>
    <p:extLst>
      <p:ext uri="{BB962C8B-B14F-4D97-AF65-F5344CB8AC3E}">
        <p14:creationId xmlns:p14="http://schemas.microsoft.com/office/powerpoint/2010/main" val="3208658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7E2FD5-6F5D-BE5B-B255-796423E88DDF}"/>
              </a:ext>
            </a:extLst>
          </p:cNvPr>
          <p:cNvSpPr>
            <a:spLocks noGrp="1"/>
          </p:cNvSpPr>
          <p:nvPr>
            <p:ph type="title"/>
          </p:nvPr>
        </p:nvSpPr>
        <p:spPr/>
        <p:txBody>
          <a:bodyPr>
            <a:noAutofit/>
          </a:bodyPr>
          <a:lstStyle/>
          <a:p>
            <a:r>
              <a:rPr lang="fr-FR" sz="3200" dirty="0"/>
              <a:t>La mise en page et le contrôle de l’impression</a:t>
            </a:r>
          </a:p>
        </p:txBody>
      </p:sp>
      <p:sp>
        <p:nvSpPr>
          <p:cNvPr id="3" name="Espace réservé de la date 2">
            <a:extLst>
              <a:ext uri="{FF2B5EF4-FFF2-40B4-BE49-F238E27FC236}">
                <a16:creationId xmlns:a16="http://schemas.microsoft.com/office/drawing/2014/main" id="{2284C975-40B4-26A4-7963-9004392B439B}"/>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FA8C45B7-7E3A-5F01-0CEA-5871E0D25F03}"/>
              </a:ext>
            </a:extLst>
          </p:cNvPr>
          <p:cNvSpPr>
            <a:spLocks noGrp="1"/>
          </p:cNvSpPr>
          <p:nvPr>
            <p:ph sz="quarter" idx="1"/>
          </p:nvPr>
        </p:nvSpPr>
        <p:spPr/>
        <p:txBody>
          <a:bodyPr>
            <a:normAutofit/>
          </a:bodyPr>
          <a:lstStyle/>
          <a:p>
            <a:r>
              <a:rPr lang="fr-FR" sz="1800" dirty="0"/>
              <a:t>Le ruban Mise en page donne accès aux principales fonctions de mise en page et de contrôle de l’impression, ainsi qu’à la boite de dialogue Mise en page. </a:t>
            </a:r>
          </a:p>
          <a:p>
            <a:r>
              <a:rPr lang="fr-FR" sz="1800" dirty="0"/>
              <a:t>On y trouve des options spécifiques permettant notamment:</a:t>
            </a:r>
          </a:p>
          <a:p>
            <a:pPr lvl="1"/>
            <a:r>
              <a:rPr lang="fr-FR" sz="1800" dirty="0"/>
              <a:t>d’ajuster automatiquement les dimensions du tableau à celle de la feuille, </a:t>
            </a:r>
          </a:p>
          <a:p>
            <a:pPr lvl="1"/>
            <a:r>
              <a:rPr lang="fr-FR" sz="1800" dirty="0"/>
              <a:t>et de centrer le tableau dans la page. </a:t>
            </a:r>
          </a:p>
          <a:p>
            <a:pPr lvl="1"/>
            <a:r>
              <a:rPr lang="fr-FR" sz="1800" dirty="0"/>
              <a:t>Pour les tableaux de grandes dimensions, il sera possible de définir l’ordre d’impression des pages, ainsi que, le cas échéant, les lignes à répéter en haut et/ou les colonnes à répéter à gauche.</a:t>
            </a:r>
          </a:p>
          <a:p>
            <a:pPr algn="l"/>
            <a:r>
              <a:rPr lang="fr-FR" sz="1400" b="0" i="0" u="none" strike="noStrike" baseline="0" dirty="0">
                <a:latin typeface="Arial" panose="020B0604020202020204" pitchFamily="34" charset="0"/>
              </a:rPr>
              <a:t>Dans le ruban </a:t>
            </a:r>
            <a:r>
              <a:rPr lang="fr-FR" sz="1400" b="0" i="1" u="none" strike="noStrike" baseline="0" dirty="0">
                <a:latin typeface="Arial,Italic"/>
              </a:rPr>
              <a:t>Mise en page</a:t>
            </a:r>
            <a:r>
              <a:rPr lang="fr-FR" sz="1400" b="0" i="0" u="none" strike="noStrike" baseline="0" dirty="0">
                <a:latin typeface="Arial" panose="020B0604020202020204" pitchFamily="34" charset="0"/>
              </a:rPr>
              <a:t>, des boutons permettent de définir la zone d’impression et d’insérer</a:t>
            </a:r>
          </a:p>
          <a:p>
            <a:pPr algn="l"/>
            <a:r>
              <a:rPr lang="fr-FR" sz="1400" b="0" i="0" u="none" strike="noStrike" baseline="0" dirty="0">
                <a:latin typeface="Arial" panose="020B0604020202020204" pitchFamily="34" charset="0"/>
              </a:rPr>
              <a:t>manuellement des sauts de page aux lignes et/ou colonnes souhaitées.</a:t>
            </a:r>
            <a:endParaRPr lang="fr-FR" sz="1800" dirty="0"/>
          </a:p>
        </p:txBody>
      </p:sp>
      <p:sp>
        <p:nvSpPr>
          <p:cNvPr id="5" name="Espace réservé du numéro de diapositive 4">
            <a:extLst>
              <a:ext uri="{FF2B5EF4-FFF2-40B4-BE49-F238E27FC236}">
                <a16:creationId xmlns:a16="http://schemas.microsoft.com/office/drawing/2014/main" id="{9289E4DB-E3C7-18C4-7A5E-4023B9D27192}"/>
              </a:ext>
            </a:extLst>
          </p:cNvPr>
          <p:cNvSpPr>
            <a:spLocks noGrp="1"/>
          </p:cNvSpPr>
          <p:nvPr>
            <p:ph type="sldNum" sz="quarter" idx="12"/>
          </p:nvPr>
        </p:nvSpPr>
        <p:spPr/>
        <p:txBody>
          <a:bodyPr/>
          <a:lstStyle/>
          <a:p>
            <a:fld id="{10A07726-B9A2-482C-A292-2DEB698D74B6}" type="slidenum">
              <a:rPr lang="fr-FR" smtClean="0"/>
              <a:t>62</a:t>
            </a:fld>
            <a:endParaRPr lang="fr-FR"/>
          </a:p>
        </p:txBody>
      </p:sp>
      <p:pic>
        <p:nvPicPr>
          <p:cNvPr id="7" name="Image 6">
            <a:extLst>
              <a:ext uri="{FF2B5EF4-FFF2-40B4-BE49-F238E27FC236}">
                <a16:creationId xmlns:a16="http://schemas.microsoft.com/office/drawing/2014/main" id="{66E02BF8-54FE-1913-A225-57106D4021AF}"/>
              </a:ext>
            </a:extLst>
          </p:cNvPr>
          <p:cNvPicPr>
            <a:picLocks noChangeAspect="1"/>
          </p:cNvPicPr>
          <p:nvPr/>
        </p:nvPicPr>
        <p:blipFill>
          <a:blip r:embed="rId2"/>
          <a:stretch>
            <a:fillRect/>
          </a:stretch>
        </p:blipFill>
        <p:spPr>
          <a:xfrm>
            <a:off x="489570" y="4419841"/>
            <a:ext cx="8030137" cy="1259291"/>
          </a:xfrm>
          <a:prstGeom prst="rect">
            <a:avLst/>
          </a:prstGeom>
        </p:spPr>
      </p:pic>
    </p:spTree>
    <p:extLst>
      <p:ext uri="{BB962C8B-B14F-4D97-AF65-F5344CB8AC3E}">
        <p14:creationId xmlns:p14="http://schemas.microsoft.com/office/powerpoint/2010/main" val="1713606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9423A-0012-CF93-B1E1-B70677A83CCE}"/>
              </a:ext>
            </a:extLst>
          </p:cNvPr>
          <p:cNvSpPr>
            <a:spLocks noGrp="1"/>
          </p:cNvSpPr>
          <p:nvPr>
            <p:ph type="title"/>
          </p:nvPr>
        </p:nvSpPr>
        <p:spPr/>
        <p:txBody>
          <a:bodyPr>
            <a:noAutofit/>
          </a:bodyPr>
          <a:lstStyle/>
          <a:p>
            <a:r>
              <a:rPr lang="fr-FR" sz="3200" dirty="0"/>
              <a:t>La mise en page et le contrôle de l’impression</a:t>
            </a:r>
          </a:p>
        </p:txBody>
      </p:sp>
      <p:sp>
        <p:nvSpPr>
          <p:cNvPr id="3" name="Espace réservé de la date 2">
            <a:extLst>
              <a:ext uri="{FF2B5EF4-FFF2-40B4-BE49-F238E27FC236}">
                <a16:creationId xmlns:a16="http://schemas.microsoft.com/office/drawing/2014/main" id="{86500FA8-D1C8-865D-C53D-E598F6BD40C3}"/>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6F89C46A-2523-BCF6-AF46-21F4D2AEE756}"/>
              </a:ext>
            </a:extLst>
          </p:cNvPr>
          <p:cNvSpPr>
            <a:spLocks noGrp="1"/>
          </p:cNvSpPr>
          <p:nvPr>
            <p:ph sz="quarter"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ADDAB2E5-2098-CEA3-FB7C-171FB5F385A5}"/>
              </a:ext>
            </a:extLst>
          </p:cNvPr>
          <p:cNvSpPr>
            <a:spLocks noGrp="1"/>
          </p:cNvSpPr>
          <p:nvPr>
            <p:ph type="sldNum" sz="quarter" idx="12"/>
          </p:nvPr>
        </p:nvSpPr>
        <p:spPr/>
        <p:txBody>
          <a:bodyPr/>
          <a:lstStyle/>
          <a:p>
            <a:fld id="{10A07726-B9A2-482C-A292-2DEB698D74B6}" type="slidenum">
              <a:rPr lang="fr-FR" smtClean="0"/>
              <a:t>63</a:t>
            </a:fld>
            <a:endParaRPr lang="fr-FR"/>
          </a:p>
        </p:txBody>
      </p:sp>
      <p:pic>
        <p:nvPicPr>
          <p:cNvPr id="7" name="Image 6">
            <a:extLst>
              <a:ext uri="{FF2B5EF4-FFF2-40B4-BE49-F238E27FC236}">
                <a16:creationId xmlns:a16="http://schemas.microsoft.com/office/drawing/2014/main" id="{069600F5-FC53-BCCD-212D-BE2092DC49C8}"/>
              </a:ext>
            </a:extLst>
          </p:cNvPr>
          <p:cNvPicPr>
            <a:picLocks noChangeAspect="1"/>
          </p:cNvPicPr>
          <p:nvPr/>
        </p:nvPicPr>
        <p:blipFill>
          <a:blip r:embed="rId2"/>
          <a:stretch>
            <a:fillRect/>
          </a:stretch>
        </p:blipFill>
        <p:spPr>
          <a:xfrm>
            <a:off x="374904" y="1208670"/>
            <a:ext cx="4079327" cy="2894409"/>
          </a:xfrm>
          <a:prstGeom prst="rect">
            <a:avLst/>
          </a:prstGeom>
        </p:spPr>
      </p:pic>
      <p:pic>
        <p:nvPicPr>
          <p:cNvPr id="9" name="Image 8">
            <a:extLst>
              <a:ext uri="{FF2B5EF4-FFF2-40B4-BE49-F238E27FC236}">
                <a16:creationId xmlns:a16="http://schemas.microsoft.com/office/drawing/2014/main" id="{119607F6-1972-B8E4-15D6-AB6AAF184129}"/>
              </a:ext>
            </a:extLst>
          </p:cNvPr>
          <p:cNvPicPr>
            <a:picLocks noChangeAspect="1"/>
          </p:cNvPicPr>
          <p:nvPr/>
        </p:nvPicPr>
        <p:blipFill>
          <a:blip r:embed="rId3"/>
          <a:stretch>
            <a:fillRect/>
          </a:stretch>
        </p:blipFill>
        <p:spPr>
          <a:xfrm>
            <a:off x="4607473" y="1209067"/>
            <a:ext cx="4079327" cy="2894409"/>
          </a:xfrm>
          <a:prstGeom prst="rect">
            <a:avLst/>
          </a:prstGeom>
        </p:spPr>
      </p:pic>
    </p:spTree>
    <p:extLst>
      <p:ext uri="{BB962C8B-B14F-4D97-AF65-F5344CB8AC3E}">
        <p14:creationId xmlns:p14="http://schemas.microsoft.com/office/powerpoint/2010/main" val="910405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6BA658-2827-49C6-C1F8-ED087E779ACF}"/>
              </a:ext>
            </a:extLst>
          </p:cNvPr>
          <p:cNvSpPr>
            <a:spLocks noGrp="1"/>
          </p:cNvSpPr>
          <p:nvPr>
            <p:ph type="title"/>
          </p:nvPr>
        </p:nvSpPr>
        <p:spPr/>
        <p:txBody>
          <a:bodyPr>
            <a:noAutofit/>
          </a:bodyPr>
          <a:lstStyle/>
          <a:p>
            <a:r>
              <a:rPr lang="fr-FR" sz="3200" dirty="0"/>
              <a:t>La mise en page et le contrôle de l’impression</a:t>
            </a:r>
          </a:p>
        </p:txBody>
      </p:sp>
      <p:sp>
        <p:nvSpPr>
          <p:cNvPr id="3" name="Espace réservé de la date 2">
            <a:extLst>
              <a:ext uri="{FF2B5EF4-FFF2-40B4-BE49-F238E27FC236}">
                <a16:creationId xmlns:a16="http://schemas.microsoft.com/office/drawing/2014/main" id="{8047666A-7AF4-B879-E7E8-24A1507F8905}"/>
              </a:ext>
            </a:extLst>
          </p:cNvPr>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a:extLst>
              <a:ext uri="{FF2B5EF4-FFF2-40B4-BE49-F238E27FC236}">
                <a16:creationId xmlns:a16="http://schemas.microsoft.com/office/drawing/2014/main" id="{0889CB7B-9CB4-45CA-845E-B851024E1492}"/>
              </a:ext>
            </a:extLst>
          </p:cNvPr>
          <p:cNvSpPr>
            <a:spLocks noGrp="1"/>
          </p:cNvSpPr>
          <p:nvPr>
            <p:ph sz="quarter"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12062DA-9DA9-739C-8095-B845DFE6A21F}"/>
              </a:ext>
            </a:extLst>
          </p:cNvPr>
          <p:cNvSpPr>
            <a:spLocks noGrp="1"/>
          </p:cNvSpPr>
          <p:nvPr>
            <p:ph type="sldNum" sz="quarter" idx="12"/>
          </p:nvPr>
        </p:nvSpPr>
        <p:spPr/>
        <p:txBody>
          <a:bodyPr/>
          <a:lstStyle/>
          <a:p>
            <a:fld id="{10A07726-B9A2-482C-A292-2DEB698D74B6}" type="slidenum">
              <a:rPr lang="fr-FR" smtClean="0"/>
              <a:t>64</a:t>
            </a:fld>
            <a:endParaRPr lang="fr-FR"/>
          </a:p>
        </p:txBody>
      </p:sp>
      <p:pic>
        <p:nvPicPr>
          <p:cNvPr id="7" name="Image 6">
            <a:extLst>
              <a:ext uri="{FF2B5EF4-FFF2-40B4-BE49-F238E27FC236}">
                <a16:creationId xmlns:a16="http://schemas.microsoft.com/office/drawing/2014/main" id="{40603124-0938-C749-E200-52FB3512E96D}"/>
              </a:ext>
            </a:extLst>
          </p:cNvPr>
          <p:cNvPicPr>
            <a:picLocks noChangeAspect="1"/>
          </p:cNvPicPr>
          <p:nvPr/>
        </p:nvPicPr>
        <p:blipFill>
          <a:blip r:embed="rId2"/>
          <a:stretch>
            <a:fillRect/>
          </a:stretch>
        </p:blipFill>
        <p:spPr>
          <a:xfrm>
            <a:off x="395534" y="1196752"/>
            <a:ext cx="4042792" cy="2868486"/>
          </a:xfrm>
          <a:prstGeom prst="rect">
            <a:avLst/>
          </a:prstGeom>
        </p:spPr>
      </p:pic>
      <p:pic>
        <p:nvPicPr>
          <p:cNvPr id="9" name="Image 8">
            <a:extLst>
              <a:ext uri="{FF2B5EF4-FFF2-40B4-BE49-F238E27FC236}">
                <a16:creationId xmlns:a16="http://schemas.microsoft.com/office/drawing/2014/main" id="{4F3401B2-E30D-D39B-EDD2-AC2AD32A8FFB}"/>
              </a:ext>
            </a:extLst>
          </p:cNvPr>
          <p:cNvPicPr>
            <a:picLocks noChangeAspect="1"/>
          </p:cNvPicPr>
          <p:nvPr/>
        </p:nvPicPr>
        <p:blipFill>
          <a:blip r:embed="rId3"/>
          <a:stretch>
            <a:fillRect/>
          </a:stretch>
        </p:blipFill>
        <p:spPr>
          <a:xfrm>
            <a:off x="4644010" y="1196752"/>
            <a:ext cx="4042792" cy="2868486"/>
          </a:xfrm>
          <a:prstGeom prst="rect">
            <a:avLst/>
          </a:prstGeom>
        </p:spPr>
      </p:pic>
    </p:spTree>
    <p:extLst>
      <p:ext uri="{BB962C8B-B14F-4D97-AF65-F5344CB8AC3E}">
        <p14:creationId xmlns:p14="http://schemas.microsoft.com/office/powerpoint/2010/main" val="2577621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Mise en forme conditionnelle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normAutofit fontScale="92500" lnSpcReduction="10000"/>
          </a:bodyPr>
          <a:lstStyle/>
          <a:p>
            <a:r>
              <a:rPr lang="fr-FR" sz="3200" dirty="0"/>
              <a:t>Mise en forme conditionnelle:			</a:t>
            </a:r>
          </a:p>
          <a:p>
            <a:pPr lvl="1"/>
            <a:r>
              <a:rPr lang="fr-FR" sz="3200" dirty="0"/>
              <a:t>le format de la cellule dépend de son contenu</a:t>
            </a:r>
          </a:p>
          <a:p>
            <a:pPr lvl="2"/>
            <a:r>
              <a:rPr lang="fr-FR" sz="2800" dirty="0"/>
              <a:t>Accueil, Style, Mise en forme conditionnelle	</a:t>
            </a:r>
            <a:r>
              <a:rPr lang="fr-FR" dirty="0"/>
              <a:t>		</a:t>
            </a:r>
          </a:p>
          <a:p>
            <a:endParaRPr lang="fr-FR" dirty="0"/>
          </a:p>
          <a:p>
            <a:endParaRPr lang="fr-FR" dirty="0"/>
          </a:p>
          <a:p>
            <a:endParaRPr lang="fr-FR" dirty="0"/>
          </a:p>
          <a:p>
            <a:r>
              <a:rPr lang="fr-FR" i="1" dirty="0"/>
              <a:t>Nous verrons plus tard, des calculs ou le contenu d’une cellule, dépend du contenu d’un ou d’autre cellules</a:t>
            </a:r>
          </a:p>
          <a:p>
            <a:pPr lvl="1"/>
            <a:r>
              <a:rPr lang="fr-FR" i="1" dirty="0"/>
              <a:t>Exemple de la fonction de test Si() par exemple.	</a:t>
            </a:r>
          </a:p>
          <a:p>
            <a:r>
              <a:rPr lang="fr-FR" i="1" dirty="0"/>
              <a:t>La fonction de Test SI:</a:t>
            </a:r>
          </a:p>
          <a:p>
            <a:pPr lvl="1"/>
            <a:r>
              <a:rPr lang="fr-FR" i="1" dirty="0"/>
              <a:t>le contenu de la cellule dépend</a:t>
            </a:r>
          </a:p>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65</a:t>
            </a:fld>
            <a:endParaRPr lang="fr-F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3240359" cy="136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7932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fr-FR" dirty="0"/>
              <a:t>Mise en forme conditionnelle (1)</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2" name="Espace réservé du contenu 1"/>
          <p:cNvSpPr>
            <a:spLocks noGrp="1"/>
          </p:cNvSpPr>
          <p:nvPr>
            <p:ph sz="quarter" idx="1"/>
          </p:nvPr>
        </p:nvSpPr>
        <p:spPr/>
        <p:txBody>
          <a:bodyPr/>
          <a:lstStyle/>
          <a:p>
            <a:r>
              <a:rPr lang="fr-FR" dirty="0"/>
              <a:t>Le format d’une cellule dépond de son contenu ou du contenu d’une autre cellule, valeurs ou plage ..</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66</a:t>
            </a:fld>
            <a:endParaRPr lang="fr-FR"/>
          </a:p>
        </p:txBody>
      </p:sp>
      <p:pic>
        <p:nvPicPr>
          <p:cNvPr id="7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86592"/>
            <a:ext cx="7965728" cy="422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9013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Mise en forme conditionnelle (1)</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dirty="0"/>
              <a:t>Le format d’une cellule dépond de son contenu ou du contenu d’une autre cellule, valeurs ou plage ..</a:t>
            </a:r>
          </a:p>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67</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43" y="2852936"/>
            <a:ext cx="801730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3655" y="1993536"/>
            <a:ext cx="3578483" cy="150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665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Mise en forme conditionnelle (1)</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68</a:t>
            </a:fld>
            <a:endParaRPr lang="fr-F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29543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528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Mise en forme conditionnelle (1)</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69</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290473" cy="385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73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Définitions</a:t>
            </a:r>
          </a:p>
        </p:txBody>
      </p:sp>
      <p:sp>
        <p:nvSpPr>
          <p:cNvPr id="4" name="Espace réservé de la date 3"/>
          <p:cNvSpPr>
            <a:spLocks noGrp="1"/>
          </p:cNvSpPr>
          <p:nvPr>
            <p:ph type="dt" sz="half" idx="10"/>
          </p:nvPr>
        </p:nvSpPr>
        <p:spPr/>
        <p:txBody>
          <a:bodyPr/>
          <a:lstStyle/>
          <a:p>
            <a:fld id="{022B8747-32E5-418D-8BE6-50A1E953C546}" type="datetime1">
              <a:rPr lang="fr-FR" smtClean="0"/>
              <a:t>03/10/2022</a:t>
            </a:fld>
            <a:endParaRPr lang="fr-FR"/>
          </a:p>
        </p:txBody>
      </p:sp>
      <p:sp>
        <p:nvSpPr>
          <p:cNvPr id="3" name="Espace réservé du contenu 2"/>
          <p:cNvSpPr>
            <a:spLocks noGrp="1"/>
          </p:cNvSpPr>
          <p:nvPr>
            <p:ph sz="quarter" idx="1"/>
          </p:nvPr>
        </p:nvSpPr>
        <p:spPr>
          <a:xfrm>
            <a:off x="395536" y="1196752"/>
            <a:ext cx="8291264" cy="5256584"/>
          </a:xfrm>
        </p:spPr>
        <p:txBody>
          <a:bodyPr>
            <a:noAutofit/>
          </a:bodyPr>
          <a:lstStyle/>
          <a:p>
            <a:pPr>
              <a:lnSpc>
                <a:spcPct val="80000"/>
              </a:lnSpc>
            </a:pPr>
            <a:r>
              <a:rPr lang="fr-FR" sz="2400" dirty="0"/>
              <a:t>Un </a:t>
            </a:r>
            <a:r>
              <a:rPr lang="fr-FR" sz="2400" b="1" dirty="0"/>
              <a:t>tableur</a:t>
            </a:r>
            <a:r>
              <a:rPr lang="fr-FR" sz="2400" dirty="0"/>
              <a:t> est un logiciel (</a:t>
            </a:r>
            <a:r>
              <a:rPr lang="fr-FR" sz="2400" dirty="0">
                <a:hlinkClick r:id="rId2" tooltip="Programme informatique"/>
              </a:rPr>
              <a:t>programme informatique</a:t>
            </a:r>
            <a:r>
              <a:rPr lang="fr-FR" sz="2400" dirty="0"/>
              <a:t>) capable de manipuler des tableaux </a:t>
            </a:r>
            <a:r>
              <a:rPr lang="fr-FR" sz="2400" b="1" dirty="0"/>
              <a:t>feuilles de calcul </a:t>
            </a:r>
            <a:r>
              <a:rPr lang="fr-FR" sz="2400" dirty="0"/>
              <a:t>et d</a:t>
            </a:r>
            <a:r>
              <a:rPr lang="fr-FR" sz="2400" i="1" dirty="0"/>
              <a:t>’effectuer des calculs sur des nombres organisés dans un tableau </a:t>
            </a:r>
            <a:r>
              <a:rPr lang="fr-FR" sz="2400" dirty="0"/>
              <a:t>. </a:t>
            </a:r>
          </a:p>
          <a:p>
            <a:pPr lvl="1">
              <a:lnSpc>
                <a:spcPct val="80000"/>
              </a:lnSpc>
            </a:pPr>
            <a:r>
              <a:rPr lang="fr-FR" sz="2000" dirty="0"/>
              <a:t>À l'origine destinés au traitement automatisé des données financières,</a:t>
            </a:r>
          </a:p>
          <a:p>
            <a:pPr lvl="1">
              <a:lnSpc>
                <a:spcPct val="80000"/>
              </a:lnSpc>
            </a:pPr>
            <a:r>
              <a:rPr lang="fr-FR" sz="2000" dirty="0"/>
              <a:t>Les </a:t>
            </a:r>
            <a:r>
              <a:rPr lang="fr-FR" sz="2000" dirty="0">
                <a:hlinkClick r:id="rId3" tooltip="Logiciel"/>
              </a:rPr>
              <a:t>logiciels</a:t>
            </a:r>
            <a:r>
              <a:rPr lang="fr-FR" sz="2000" dirty="0"/>
              <a:t> tableurs sont maintenant utilisés pour effectuer des tâches variées, ils permettent:</a:t>
            </a:r>
          </a:p>
          <a:p>
            <a:pPr lvl="2">
              <a:lnSpc>
                <a:spcPct val="80000"/>
              </a:lnSpc>
            </a:pPr>
            <a:r>
              <a:rPr lang="fr-FR" sz="1800" dirty="0"/>
              <a:t>d’élaborer des modèles de calcul, et de les réutiliser.</a:t>
            </a:r>
          </a:p>
          <a:p>
            <a:pPr lvl="2">
              <a:lnSpc>
                <a:spcPct val="80000"/>
              </a:lnSpc>
            </a:pPr>
            <a:r>
              <a:rPr lang="fr-FR" sz="1800" dirty="0"/>
              <a:t>la gestion de </a:t>
            </a:r>
            <a:r>
              <a:rPr lang="fr-FR" sz="1800" dirty="0">
                <a:hlinkClick r:id="rId4" tooltip="Base de données"/>
              </a:rPr>
              <a:t>bases de données</a:t>
            </a:r>
            <a:r>
              <a:rPr lang="fr-FR" sz="1800" dirty="0"/>
              <a:t> simples;  </a:t>
            </a:r>
          </a:p>
          <a:p>
            <a:pPr lvl="2">
              <a:lnSpc>
                <a:spcPct val="80000"/>
              </a:lnSpc>
            </a:pPr>
            <a:r>
              <a:rPr lang="fr-FR" sz="1800" dirty="0"/>
              <a:t>la production de </a:t>
            </a:r>
            <a:r>
              <a:rPr lang="fr-FR" sz="1800" dirty="0">
                <a:hlinkClick r:id="rId5" tooltip="Représentation graphique"/>
              </a:rPr>
              <a:t>graphiques</a:t>
            </a:r>
            <a:r>
              <a:rPr lang="fr-FR" sz="1800" dirty="0"/>
              <a:t>  de données (on peut alors parler de tableur-grapheur); </a:t>
            </a:r>
          </a:p>
          <a:p>
            <a:pPr lvl="2">
              <a:lnSpc>
                <a:spcPct val="80000"/>
              </a:lnSpc>
            </a:pPr>
            <a:r>
              <a:rPr lang="fr-FR" sz="1800" dirty="0"/>
              <a:t>en passant par diverses </a:t>
            </a:r>
            <a:r>
              <a:rPr lang="fr-FR" sz="1800" dirty="0">
                <a:hlinkClick r:id="rId6" tooltip="Statistique"/>
              </a:rPr>
              <a:t>analyses statistiques</a:t>
            </a:r>
            <a:r>
              <a:rPr lang="fr-FR" sz="1800" dirty="0"/>
              <a:t>.</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7</a:t>
            </a:fld>
            <a:endParaRPr lang="fr-FR"/>
          </a:p>
        </p:txBody>
      </p:sp>
    </p:spTree>
    <p:extLst>
      <p:ext uri="{BB962C8B-B14F-4D97-AF65-F5344CB8AC3E}">
        <p14:creationId xmlns:p14="http://schemas.microsoft.com/office/powerpoint/2010/main" val="3225364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922114"/>
          </a:xfrm>
        </p:spPr>
        <p:txBody>
          <a:bodyPr>
            <a:noAutofit/>
          </a:bodyPr>
          <a:lstStyle/>
          <a:p>
            <a:r>
              <a:rPr lang="fr-FR" sz="2800" dirty="0"/>
              <a:t>Quelques manipulations de format: </a:t>
            </a:r>
            <a:r>
              <a:rPr lang="fr-FR" sz="2400" dirty="0"/>
              <a:t>Fusionner des cellules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70</a:t>
            </a:fld>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8" y="1124744"/>
            <a:ext cx="85058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3573016"/>
            <a:ext cx="83629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8331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Formules</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71</a:t>
            </a:fld>
            <a:endParaRPr lang="fr-FR"/>
          </a:p>
        </p:txBody>
      </p:sp>
    </p:spTree>
    <p:extLst>
      <p:ext uri="{BB962C8B-B14F-4D97-AF65-F5344CB8AC3E}">
        <p14:creationId xmlns:p14="http://schemas.microsoft.com/office/powerpoint/2010/main" val="2973586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777875"/>
          </a:xfrm>
        </p:spPr>
        <p:txBody>
          <a:bodyPr/>
          <a:lstStyle/>
          <a:p>
            <a:r>
              <a:rPr lang="fr-FR"/>
              <a:t>Les formules - définition</a:t>
            </a:r>
          </a:p>
        </p:txBody>
      </p:sp>
      <p:sp>
        <p:nvSpPr>
          <p:cNvPr id="2" name="Espace réservé de la date 1"/>
          <p:cNvSpPr>
            <a:spLocks noGrp="1"/>
          </p:cNvSpPr>
          <p:nvPr>
            <p:ph type="dt" sz="half" idx="10"/>
          </p:nvPr>
        </p:nvSpPr>
        <p:spPr/>
        <p:txBody>
          <a:bodyPr/>
          <a:lstStyle/>
          <a:p>
            <a:fld id="{022B8747-32E5-418D-8BE6-50A1E953C546}" type="datetime1">
              <a:rPr lang="fr-FR" smtClean="0"/>
              <a:t>03/10/2022</a:t>
            </a:fld>
            <a:endParaRPr lang="fr-FR"/>
          </a:p>
        </p:txBody>
      </p:sp>
      <p:sp>
        <p:nvSpPr>
          <p:cNvPr id="25603" name="Rectangle 3"/>
          <p:cNvSpPr>
            <a:spLocks noGrp="1" noChangeArrowheads="1"/>
          </p:cNvSpPr>
          <p:nvPr>
            <p:ph sz="quarter" idx="1"/>
          </p:nvPr>
        </p:nvSpPr>
        <p:spPr/>
        <p:txBody>
          <a:bodyPr/>
          <a:lstStyle/>
          <a:p>
            <a:r>
              <a:rPr lang="fr-FR" sz="2800" b="1"/>
              <a:t>Formule: </a:t>
            </a:r>
            <a:r>
              <a:rPr lang="fr-FR" sz="2800"/>
              <a:t>Expression mathématique permettant d’effectuer des calculs en utilisant</a:t>
            </a:r>
          </a:p>
          <a:p>
            <a:pPr lvl="1"/>
            <a:r>
              <a:rPr lang="fr-FR"/>
              <a:t>Des nombres (des « constantes »)</a:t>
            </a:r>
          </a:p>
          <a:p>
            <a:pPr lvl="1"/>
            <a:r>
              <a:rPr lang="fr-FR"/>
              <a:t>Des opérateurs</a:t>
            </a:r>
          </a:p>
          <a:p>
            <a:pPr lvl="1"/>
            <a:r>
              <a:rPr lang="fr-FR"/>
              <a:t>Des valeurs présentes dans d’autres cellules</a:t>
            </a:r>
          </a:p>
          <a:p>
            <a:pPr lvl="1"/>
            <a:r>
              <a:rPr lang="fr-FR"/>
              <a:t>Des fonction prédéfinies</a:t>
            </a:r>
          </a:p>
          <a:p>
            <a:pPr lvl="1"/>
            <a:r>
              <a:rPr lang="fr-FR"/>
              <a:t>Des fonctions définies par l’utilisateur</a:t>
            </a:r>
          </a:p>
          <a:p>
            <a:endParaRPr lang="fr-FR" sz="2800"/>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72</a:t>
            </a:fld>
            <a:endParaRPr lang="fr-FR"/>
          </a:p>
        </p:txBody>
      </p:sp>
    </p:spTree>
    <p:extLst>
      <p:ext uri="{BB962C8B-B14F-4D97-AF65-F5344CB8AC3E}">
        <p14:creationId xmlns:p14="http://schemas.microsoft.com/office/powerpoint/2010/main" val="18813609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fr-FR"/>
              <a:t>Formules: les opérateurs</a:t>
            </a:r>
          </a:p>
        </p:txBody>
      </p:sp>
      <p:sp>
        <p:nvSpPr>
          <p:cNvPr id="2" name="Espace réservé de la date 1"/>
          <p:cNvSpPr>
            <a:spLocks noGrp="1"/>
          </p:cNvSpPr>
          <p:nvPr>
            <p:ph type="dt" sz="half" idx="10"/>
          </p:nvPr>
        </p:nvSpPr>
        <p:spPr/>
        <p:txBody>
          <a:bodyPr/>
          <a:lstStyle/>
          <a:p>
            <a:fld id="{022B8747-32E5-418D-8BE6-50A1E953C546}" type="datetime1">
              <a:rPr lang="fr-FR" smtClean="0"/>
              <a:t>03/10/2022</a:t>
            </a:fld>
            <a:endParaRPr lang="fr-FR"/>
          </a:p>
        </p:txBody>
      </p:sp>
      <p:sp>
        <p:nvSpPr>
          <p:cNvPr id="44035" name="Rectangle 3"/>
          <p:cNvSpPr>
            <a:spLocks noGrp="1" noChangeArrowheads="1"/>
          </p:cNvSpPr>
          <p:nvPr>
            <p:ph sz="quarter" idx="1"/>
          </p:nvPr>
        </p:nvSpPr>
        <p:spPr/>
        <p:txBody>
          <a:bodyPr/>
          <a:lstStyle/>
          <a:p>
            <a:pPr>
              <a:lnSpc>
                <a:spcPct val="80000"/>
              </a:lnSpc>
            </a:pPr>
            <a:r>
              <a:rPr lang="fr-FR" sz="2200" b="1"/>
              <a:t>Arithmétiques: </a:t>
            </a:r>
            <a:r>
              <a:rPr lang="fr-FR" sz="2200"/>
              <a:t>ils s’appliquent à des valeurs numériques et retournent des valeurs numériques : +, -, *, /, ^</a:t>
            </a:r>
          </a:p>
          <a:p>
            <a:pPr>
              <a:lnSpc>
                <a:spcPct val="80000"/>
              </a:lnSpc>
              <a:buFontTx/>
              <a:buNone/>
            </a:pPr>
            <a:endParaRPr lang="fr-FR" sz="2200"/>
          </a:p>
          <a:p>
            <a:pPr>
              <a:lnSpc>
                <a:spcPct val="80000"/>
              </a:lnSpc>
            </a:pPr>
            <a:r>
              <a:rPr lang="fr-FR" sz="2200" b="1"/>
              <a:t>Relationnels: </a:t>
            </a:r>
            <a:r>
              <a:rPr lang="fr-FR" sz="2200"/>
              <a:t>ils comparent deux résultats numériques et retournent une valeur logique; exemple: égalité (=), différence (&lt;&gt;), infériorité stricte (&lt;), supériorité stricte (&gt;), infériorité (&lt;=), supériorité (&gt;=) …</a:t>
            </a:r>
          </a:p>
          <a:p>
            <a:pPr>
              <a:lnSpc>
                <a:spcPct val="80000"/>
              </a:lnSpc>
              <a:buFontTx/>
              <a:buNone/>
            </a:pPr>
            <a:endParaRPr lang="fr-FR" sz="2200"/>
          </a:p>
          <a:p>
            <a:pPr>
              <a:lnSpc>
                <a:spcPct val="80000"/>
              </a:lnSpc>
            </a:pPr>
            <a:r>
              <a:rPr lang="fr-FR" sz="2200" b="1"/>
              <a:t>Logiques: </a:t>
            </a:r>
            <a:r>
              <a:rPr lang="fr-FR" sz="2200"/>
              <a:t>ils s’appliquent à des valeurs logiques et retournent des valeurs logiques; négation NOT(), </a:t>
            </a:r>
            <a:r>
              <a:rPr lang="fr-FR" sz="2200" i="1"/>
              <a:t>ET </a:t>
            </a:r>
            <a:r>
              <a:rPr lang="fr-FR" sz="2200"/>
              <a:t>logique AND(), </a:t>
            </a:r>
            <a:r>
              <a:rPr lang="fr-FR" sz="2200" i="1"/>
              <a:t>OU </a:t>
            </a:r>
            <a:r>
              <a:rPr lang="fr-FR" sz="2200"/>
              <a:t>logique OR()</a:t>
            </a:r>
          </a:p>
          <a:p>
            <a:pPr>
              <a:lnSpc>
                <a:spcPct val="80000"/>
              </a:lnSpc>
              <a:buFontTx/>
              <a:buNone/>
            </a:pPr>
            <a:endParaRPr lang="fr-FR" sz="2200"/>
          </a:p>
          <a:p>
            <a:pPr>
              <a:lnSpc>
                <a:spcPct val="80000"/>
              </a:lnSpc>
            </a:pPr>
            <a:r>
              <a:rPr lang="fr-FR" sz="2200" b="1"/>
              <a:t>Remarque:</a:t>
            </a:r>
            <a:r>
              <a:rPr lang="fr-FR" sz="2200"/>
              <a:t> opérateur textuel de concaténation &amp; pour coller deux chaînes de caractères</a:t>
            </a:r>
          </a:p>
          <a:p>
            <a:pPr>
              <a:lnSpc>
                <a:spcPct val="80000"/>
              </a:lnSpc>
            </a:pPr>
            <a:endParaRPr lang="fr-FR" sz="2200"/>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73</a:t>
            </a:fld>
            <a:endParaRPr lang="fr-FR"/>
          </a:p>
        </p:txBody>
      </p:sp>
    </p:spTree>
    <p:extLst>
      <p:ext uri="{BB962C8B-B14F-4D97-AF65-F5344CB8AC3E}">
        <p14:creationId xmlns:p14="http://schemas.microsoft.com/office/powerpoint/2010/main" val="907617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Barre de Formules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a:xfrm>
            <a:off x="325560" y="1286316"/>
            <a:ext cx="8291264" cy="4823048"/>
          </a:xfrm>
        </p:spPr>
        <p:txBody>
          <a:bodyPr/>
          <a:lstStyle/>
          <a:p>
            <a:r>
              <a:rPr lang="fr-FR" dirty="0"/>
              <a:t>Pour écrire une formule dans une cellule: </a:t>
            </a:r>
          </a:p>
          <a:p>
            <a:pPr lvl="1"/>
            <a:r>
              <a:rPr lang="fr-FR" dirty="0"/>
              <a:t>saisir le symbole </a:t>
            </a:r>
            <a:r>
              <a:rPr lang="fr-FR" sz="4200" b="1" dirty="0">
                <a:solidFill>
                  <a:srgbClr val="C00000"/>
                </a:solidFill>
              </a:rPr>
              <a:t>=</a:t>
            </a:r>
            <a:r>
              <a:rPr lang="fr-FR" dirty="0"/>
              <a:t> ou </a:t>
            </a:r>
            <a:r>
              <a:rPr lang="fr-FR" sz="3400" b="1" dirty="0">
                <a:solidFill>
                  <a:srgbClr val="C00000"/>
                </a:solidFill>
              </a:rPr>
              <a:t>+ suivi de votre formule.</a:t>
            </a:r>
          </a:p>
          <a:p>
            <a:pPr lvl="1"/>
            <a:r>
              <a:rPr lang="fr-FR" dirty="0"/>
              <a:t>La formule peut contenir des fonctions.</a:t>
            </a:r>
          </a:p>
        </p:txBody>
      </p:sp>
      <p:sp>
        <p:nvSpPr>
          <p:cNvPr id="11" name="Espace réservé du numéro de diapositive 10"/>
          <p:cNvSpPr>
            <a:spLocks noGrp="1"/>
          </p:cNvSpPr>
          <p:nvPr>
            <p:ph type="sldNum" sz="quarter" idx="12"/>
          </p:nvPr>
        </p:nvSpPr>
        <p:spPr/>
        <p:txBody>
          <a:bodyPr/>
          <a:lstStyle/>
          <a:p>
            <a:fld id="{10A07726-B9A2-482C-A292-2DEB698D74B6}" type="slidenum">
              <a:rPr lang="fr-FR" smtClean="0"/>
              <a:t>74</a:t>
            </a:fld>
            <a:endParaRPr lang="fr-FR"/>
          </a:p>
        </p:txBody>
      </p:sp>
      <p:sp>
        <p:nvSpPr>
          <p:cNvPr id="8" name="Rectangle avec coin rogné 7"/>
          <p:cNvSpPr/>
          <p:nvPr/>
        </p:nvSpPr>
        <p:spPr>
          <a:xfrm>
            <a:off x="7078070" y="2740333"/>
            <a:ext cx="1812584" cy="446450"/>
          </a:xfrm>
          <a:prstGeom prst="snip1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600" dirty="0">
                <a:latin typeface="Calibri" panose="020F0502020204030204" pitchFamily="34" charset="0"/>
              </a:rPr>
              <a:t>Barre de Formules </a:t>
            </a:r>
          </a:p>
        </p:txBody>
      </p:sp>
      <p:sp>
        <p:nvSpPr>
          <p:cNvPr id="12" name="Rectangle avec coin rogné 11"/>
          <p:cNvSpPr/>
          <p:nvPr/>
        </p:nvSpPr>
        <p:spPr>
          <a:xfrm>
            <a:off x="395536" y="2893548"/>
            <a:ext cx="1391387" cy="1259980"/>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100" dirty="0"/>
              <a:t>Zone</a:t>
            </a:r>
          </a:p>
          <a:p>
            <a:r>
              <a:rPr lang="fr-FR" sz="1100" dirty="0"/>
              <a:t>d'information</a:t>
            </a:r>
          </a:p>
          <a:p>
            <a:r>
              <a:rPr lang="fr-FR" sz="1100" dirty="0"/>
              <a:t>Ou Zone de Nom</a:t>
            </a:r>
          </a:p>
          <a:p>
            <a:r>
              <a:rPr lang="fr-FR" sz="1100" dirty="0"/>
              <a:t>indiquant l'adresse</a:t>
            </a:r>
          </a:p>
          <a:p>
            <a:r>
              <a:rPr lang="fr-FR" sz="1100" dirty="0"/>
              <a:t>ou le nom de la</a:t>
            </a:r>
          </a:p>
          <a:p>
            <a:r>
              <a:rPr lang="fr-FR" sz="1100" dirty="0"/>
              <a:t>cellule active ou</a:t>
            </a:r>
          </a:p>
          <a:p>
            <a:r>
              <a:rPr lang="fr-FR" sz="1100" dirty="0"/>
              <a:t>de la sélection</a:t>
            </a:r>
          </a:p>
        </p:txBody>
      </p:sp>
      <p:sp>
        <p:nvSpPr>
          <p:cNvPr id="13" name="Rectangle avec coin rogné 12"/>
          <p:cNvSpPr/>
          <p:nvPr/>
        </p:nvSpPr>
        <p:spPr>
          <a:xfrm>
            <a:off x="6653624" y="4291774"/>
            <a:ext cx="2237029" cy="1873530"/>
          </a:xfrm>
          <a:prstGeom prst="snip1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marL="82550" indent="-82550" algn="just">
              <a:buFont typeface="Arial" panose="020B0604020202020204" pitchFamily="34" charset="0"/>
              <a:buChar char="•"/>
            </a:pPr>
            <a:r>
              <a:rPr lang="fr-FR" sz="1400" dirty="0">
                <a:latin typeface="Calibri" panose="020F0502020204030204" pitchFamily="34" charset="0"/>
              </a:rPr>
              <a:t>Assistant formule, bouton permettant de composer une formule à l’aide de l’assistant indiquant les fonctions disponibles.</a:t>
            </a:r>
          </a:p>
          <a:p>
            <a:pPr marL="82550" indent="-82550" algn="just">
              <a:buFont typeface="Arial" panose="020B0604020202020204" pitchFamily="34" charset="0"/>
              <a:buChar char="•"/>
            </a:pPr>
            <a:r>
              <a:rPr lang="fr-FR" sz="1400" dirty="0">
                <a:latin typeface="Calibri" panose="020F0502020204030204" pitchFamily="34" charset="0"/>
              </a:rPr>
              <a:t>Bouton de Validation</a:t>
            </a:r>
          </a:p>
          <a:p>
            <a:pPr marL="82550" indent="-82550" algn="just">
              <a:buFont typeface="Arial" panose="020B0604020202020204" pitchFamily="34" charset="0"/>
              <a:buChar char="•"/>
            </a:pPr>
            <a:r>
              <a:rPr lang="fr-FR" sz="1400" dirty="0">
                <a:latin typeface="Calibri" panose="020F0502020204030204" pitchFamily="34" charset="0"/>
              </a:rPr>
              <a:t>Bouton d’annulation</a:t>
            </a:r>
          </a:p>
          <a:p>
            <a:pPr algn="ctr"/>
            <a:endParaRPr lang="fr-FR" sz="1400" dirty="0">
              <a:latin typeface="Calibri" panose="020F050202020403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221" y="3186783"/>
            <a:ext cx="38385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Connecteur droit avec flèche 24"/>
          <p:cNvCxnSpPr>
            <a:stCxn id="8" idx="2"/>
          </p:cNvCxnSpPr>
          <p:nvPr/>
        </p:nvCxnSpPr>
        <p:spPr>
          <a:xfrm flipH="1">
            <a:off x="5885679" y="2963558"/>
            <a:ext cx="1192391" cy="24941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Connecteur droit avec flèche 22"/>
          <p:cNvCxnSpPr>
            <a:stCxn id="13" idx="3"/>
          </p:cNvCxnSpPr>
          <p:nvPr/>
        </p:nvCxnSpPr>
        <p:spPr>
          <a:xfrm flipH="1" flipV="1">
            <a:off x="4588099" y="3686158"/>
            <a:ext cx="3184040" cy="6056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Connecteur droit avec flèche 15"/>
          <p:cNvCxnSpPr/>
          <p:nvPr/>
        </p:nvCxnSpPr>
        <p:spPr>
          <a:xfrm>
            <a:off x="1786923" y="3526628"/>
            <a:ext cx="912869" cy="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48551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t>Les formules:</a:t>
            </a:r>
          </a:p>
        </p:txBody>
      </p:sp>
      <p:sp>
        <p:nvSpPr>
          <p:cNvPr id="5" name="Espace réservé de la date 4"/>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75</a:t>
            </a:fld>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12776"/>
            <a:ext cx="4225895" cy="4733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780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Ecrire un formule</a:t>
            </a:r>
          </a:p>
        </p:txBody>
      </p:sp>
      <p:sp>
        <p:nvSpPr>
          <p:cNvPr id="4" name="Espace réservé du contenu 3"/>
          <p:cNvSpPr>
            <a:spLocks noGrp="1"/>
          </p:cNvSpPr>
          <p:nvPr>
            <p:ph sz="quarter" idx="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76</a:t>
            </a:fld>
            <a:endParaRPr lang="fr-F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4130" b="9422"/>
          <a:stretch/>
        </p:blipFill>
        <p:spPr bwMode="auto">
          <a:xfrm>
            <a:off x="683568" y="2973316"/>
            <a:ext cx="4032448" cy="349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10738"/>
          <a:stretch/>
        </p:blipFill>
        <p:spPr bwMode="auto">
          <a:xfrm>
            <a:off x="4860032" y="3097646"/>
            <a:ext cx="4283968" cy="3245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60648"/>
            <a:ext cx="3555185" cy="257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9544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Formules de base et copie de formules</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77</a:t>
            </a:fld>
            <a:endParaRPr lang="fr-FR"/>
          </a:p>
        </p:txBody>
      </p:sp>
      <p:sp>
        <p:nvSpPr>
          <p:cNvPr id="6" name="Espace réservé du contenu 5"/>
          <p:cNvSpPr>
            <a:spLocks noGrp="1"/>
          </p:cNvSpPr>
          <p:nvPr>
            <p:ph sz="quarter" idx="1"/>
          </p:nvPr>
        </p:nvSpPr>
        <p:spPr/>
        <p:txBody>
          <a:bodyPr/>
          <a:lstStyle/>
          <a:p>
            <a:r>
              <a:rPr lang="fr-FR" dirty="0"/>
              <a:t>Quelle est la meilleure formules à utiliser</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17" y="1700808"/>
            <a:ext cx="6826721" cy="454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74265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187624" y="2182512"/>
            <a:ext cx="7152967" cy="4125320"/>
          </a:xfrm>
          <a:prstGeom prst="rect">
            <a:avLst/>
          </a:prstGeom>
        </p:spPr>
      </p:pic>
      <p:sp>
        <p:nvSpPr>
          <p:cNvPr id="2" name="Titre 1"/>
          <p:cNvSpPr>
            <a:spLocks noGrp="1"/>
          </p:cNvSpPr>
          <p:nvPr>
            <p:ph type="title"/>
          </p:nvPr>
        </p:nvSpPr>
        <p:spPr/>
        <p:txBody>
          <a:bodyPr>
            <a:normAutofit fontScale="90000"/>
          </a:bodyPr>
          <a:lstStyle/>
          <a:p>
            <a:r>
              <a:rPr lang="fr-FR" dirty="0"/>
              <a:t>Copie de Formule</a:t>
            </a:r>
          </a:p>
        </p:txBody>
      </p:sp>
      <p:sp>
        <p:nvSpPr>
          <p:cNvPr id="4" name="Espace réservé du contenu 3"/>
          <p:cNvSpPr>
            <a:spLocks noGrp="1"/>
          </p:cNvSpPr>
          <p:nvPr>
            <p:ph sz="quarter" idx="1"/>
          </p:nvPr>
        </p:nvSpPr>
        <p:spPr/>
        <p:txBody>
          <a:bodyPr/>
          <a:lstStyle/>
          <a:p>
            <a:r>
              <a:rPr lang="fr-FR" b="1" dirty="0">
                <a:solidFill>
                  <a:srgbClr val="C00000"/>
                </a:solidFill>
              </a:rPr>
              <a:t>Copier/Coller</a:t>
            </a:r>
          </a:p>
          <a:p>
            <a:r>
              <a:rPr lang="fr-FR" b="1" dirty="0">
                <a:solidFill>
                  <a:srgbClr val="C00000"/>
                </a:solidFill>
              </a:rPr>
              <a:t>Ou à l’aide de la poignée de recopie</a:t>
            </a:r>
            <a:r>
              <a:rPr lang="fr-FR" dirty="0"/>
              <a:t> </a:t>
            </a:r>
          </a:p>
        </p:txBody>
      </p:sp>
      <p:grpSp>
        <p:nvGrpSpPr>
          <p:cNvPr id="9" name="Groupe 8"/>
          <p:cNvGrpSpPr/>
          <p:nvPr/>
        </p:nvGrpSpPr>
        <p:grpSpPr>
          <a:xfrm>
            <a:off x="4860030" y="5882757"/>
            <a:ext cx="3384377" cy="502566"/>
            <a:chOff x="4870404" y="4233602"/>
            <a:chExt cx="3256529" cy="453656"/>
          </a:xfrm>
        </p:grpSpPr>
        <p:sp>
          <p:nvSpPr>
            <p:cNvPr id="5" name="Plus 4"/>
            <p:cNvSpPr/>
            <p:nvPr/>
          </p:nvSpPr>
          <p:spPr>
            <a:xfrm>
              <a:off x="4870404" y="4233602"/>
              <a:ext cx="554304" cy="453656"/>
            </a:xfrm>
            <a:prstGeom prst="mathPlus">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800"/>
            </a:p>
          </p:txBody>
        </p:sp>
        <p:cxnSp>
          <p:nvCxnSpPr>
            <p:cNvPr id="7" name="Connecteur droit avec flèche 6"/>
            <p:cNvCxnSpPr/>
            <p:nvPr/>
          </p:nvCxnSpPr>
          <p:spPr>
            <a:xfrm>
              <a:off x="5297013" y="4465046"/>
              <a:ext cx="2829920" cy="0"/>
            </a:xfrm>
            <a:prstGeom prst="straightConnector1">
              <a:avLst/>
            </a:prstGeom>
            <a:ln w="76200">
              <a:tailEnd type="arrow"/>
            </a:ln>
          </p:spPr>
          <p:style>
            <a:lnRef idx="3">
              <a:schemeClr val="dk1"/>
            </a:lnRef>
            <a:fillRef idx="0">
              <a:schemeClr val="dk1"/>
            </a:fillRef>
            <a:effectRef idx="2">
              <a:schemeClr val="dk1"/>
            </a:effectRef>
            <a:fontRef idx="minor">
              <a:schemeClr val="tx1"/>
            </a:fontRef>
          </p:style>
        </p:cxnSp>
      </p:grpSp>
      <p:sp>
        <p:nvSpPr>
          <p:cNvPr id="6" name="Espace réservé de la date 5"/>
          <p:cNvSpPr>
            <a:spLocks noGrp="1"/>
          </p:cNvSpPr>
          <p:nvPr>
            <p:ph type="dt" sz="half" idx="10"/>
          </p:nvPr>
        </p:nvSpPr>
        <p:spPr/>
        <p:txBody>
          <a:bodyPr/>
          <a:lstStyle/>
          <a:p>
            <a:fld id="{D3ACB96C-95AF-4A3A-BBA6-C1FB341631D3}" type="datetime1">
              <a:rPr lang="fr-FR" smtClean="0"/>
              <a:t>03/10/2022</a:t>
            </a:fld>
            <a:endParaRPr lang="fr-FR"/>
          </a:p>
        </p:txBody>
      </p:sp>
      <p:sp>
        <p:nvSpPr>
          <p:cNvPr id="8" name="Espace réservé du numéro de diapositive 7"/>
          <p:cNvSpPr>
            <a:spLocks noGrp="1"/>
          </p:cNvSpPr>
          <p:nvPr>
            <p:ph type="sldNum" sz="quarter" idx="12"/>
          </p:nvPr>
        </p:nvSpPr>
        <p:spPr/>
        <p:txBody>
          <a:bodyPr/>
          <a:lstStyle/>
          <a:p>
            <a:fld id="{10A07726-B9A2-482C-A292-2DEB698D74B6}" type="slidenum">
              <a:rPr lang="fr-FR" smtClean="0"/>
              <a:t>78</a:t>
            </a:fld>
            <a:endParaRPr lang="fr-FR"/>
          </a:p>
        </p:txBody>
      </p:sp>
    </p:spTree>
    <p:extLst>
      <p:ext uri="{BB962C8B-B14F-4D97-AF65-F5344CB8AC3E}">
        <p14:creationId xmlns:p14="http://schemas.microsoft.com/office/powerpoint/2010/main" val="310877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850106"/>
          </a:xfrm>
        </p:spPr>
        <p:txBody>
          <a:bodyPr>
            <a:noAutofit/>
          </a:bodyPr>
          <a:lstStyle/>
          <a:p>
            <a:r>
              <a:rPr lang="fr-FR" sz="2800" dirty="0"/>
              <a:t>Copie de Formule: Adressage Relatif et Adressage Absolu</a:t>
            </a:r>
          </a:p>
        </p:txBody>
      </p:sp>
      <p:sp>
        <p:nvSpPr>
          <p:cNvPr id="4" name="Espace réservé du contenu 3"/>
          <p:cNvSpPr>
            <a:spLocks noGrp="1"/>
          </p:cNvSpPr>
          <p:nvPr>
            <p:ph sz="quarter" idx="1"/>
          </p:nvPr>
        </p:nvSpPr>
        <p:spPr/>
        <p:txBody>
          <a:bodyPr/>
          <a:lstStyle/>
          <a:p>
            <a:r>
              <a:rPr lang="fr-FR" dirty="0"/>
              <a:t>mettre des $ avant la ligne ou la colonne ou les 2 ou nommer la cellule ou la plage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060848"/>
            <a:ext cx="6912769" cy="415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403648" y="6335170"/>
            <a:ext cx="6264696" cy="461665"/>
          </a:xfrm>
          <a:prstGeom prst="rect">
            <a:avLst/>
          </a:prstGeom>
          <a:noFill/>
        </p:spPr>
        <p:txBody>
          <a:bodyPr wrap="square" rtlCol="0">
            <a:spAutoFit/>
          </a:bodyPr>
          <a:lstStyle/>
          <a:p>
            <a:r>
              <a:rPr lang="fr-FR" sz="2400" i="1" dirty="0">
                <a:solidFill>
                  <a:srgbClr val="C00000"/>
                </a:solidFill>
              </a:rPr>
              <a:t>Utiliser la touche </a:t>
            </a:r>
            <a:r>
              <a:rPr lang="fr-FR" sz="2400" b="1" i="1" dirty="0">
                <a:solidFill>
                  <a:srgbClr val="C00000"/>
                </a:solidFill>
                <a:effectLst>
                  <a:outerShdw blurRad="38100" dist="38100" dir="2700000" algn="tl">
                    <a:srgbClr val="000000">
                      <a:alpha val="43137"/>
                    </a:srgbClr>
                  </a:outerShdw>
                </a:effectLst>
              </a:rPr>
              <a:t>F4</a:t>
            </a:r>
            <a:r>
              <a:rPr lang="fr-FR" sz="2400" i="1" dirty="0">
                <a:solidFill>
                  <a:srgbClr val="C00000"/>
                </a:solidFill>
              </a:rPr>
              <a:t> pour rajouter des $ facilement</a:t>
            </a:r>
          </a:p>
        </p:txBody>
      </p:sp>
      <p:sp>
        <p:nvSpPr>
          <p:cNvPr id="6" name="Rectangle à coins arrondis 5"/>
          <p:cNvSpPr/>
          <p:nvPr/>
        </p:nvSpPr>
        <p:spPr>
          <a:xfrm>
            <a:off x="3707904" y="5785477"/>
            <a:ext cx="1324011" cy="43121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66ECF7F5-AA55-4A15-8E87-37930B96357D}" type="datetime1">
              <a:rPr lang="fr-FR" smtClean="0"/>
              <a:t>03/10/2022</a:t>
            </a:fld>
            <a:endParaRPr lang="fr-FR"/>
          </a:p>
        </p:txBody>
      </p:sp>
      <p:sp>
        <p:nvSpPr>
          <p:cNvPr id="8" name="Espace réservé du numéro de diapositive 7"/>
          <p:cNvSpPr>
            <a:spLocks noGrp="1"/>
          </p:cNvSpPr>
          <p:nvPr>
            <p:ph type="sldNum" sz="quarter" idx="12"/>
          </p:nvPr>
        </p:nvSpPr>
        <p:spPr/>
        <p:txBody>
          <a:bodyPr/>
          <a:lstStyle/>
          <a:p>
            <a:fld id="{10A07726-B9A2-482C-A292-2DEB698D74B6}" type="slidenum">
              <a:rPr lang="fr-FR" smtClean="0"/>
              <a:t>79</a:t>
            </a:fld>
            <a:endParaRPr lang="fr-FR"/>
          </a:p>
        </p:txBody>
      </p:sp>
    </p:spTree>
    <p:extLst>
      <p:ext uri="{BB962C8B-B14F-4D97-AF65-F5344CB8AC3E}">
        <p14:creationId xmlns:p14="http://schemas.microsoft.com/office/powerpoint/2010/main" val="358618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Définitions</a:t>
            </a:r>
          </a:p>
        </p:txBody>
      </p:sp>
      <p:sp>
        <p:nvSpPr>
          <p:cNvPr id="4" name="Espace réservé de la date 3"/>
          <p:cNvSpPr>
            <a:spLocks noGrp="1"/>
          </p:cNvSpPr>
          <p:nvPr>
            <p:ph type="dt" sz="half" idx="10"/>
          </p:nvPr>
        </p:nvSpPr>
        <p:spPr/>
        <p:txBody>
          <a:bodyPr/>
          <a:lstStyle/>
          <a:p>
            <a:fld id="{022B8747-32E5-418D-8BE6-50A1E953C546}" type="datetime1">
              <a:rPr lang="fr-FR" smtClean="0"/>
              <a:t>03/10/2022</a:t>
            </a:fld>
            <a:endParaRPr lang="fr-FR"/>
          </a:p>
        </p:txBody>
      </p:sp>
      <p:sp>
        <p:nvSpPr>
          <p:cNvPr id="3" name="Espace réservé du contenu 2"/>
          <p:cNvSpPr>
            <a:spLocks noGrp="1"/>
          </p:cNvSpPr>
          <p:nvPr>
            <p:ph sz="quarter" idx="1"/>
          </p:nvPr>
        </p:nvSpPr>
        <p:spPr>
          <a:xfrm>
            <a:off x="395536" y="1196752"/>
            <a:ext cx="8291264" cy="5256584"/>
          </a:xfrm>
        </p:spPr>
        <p:txBody>
          <a:bodyPr>
            <a:noAutofit/>
          </a:bodyPr>
          <a:lstStyle/>
          <a:p>
            <a:pPr>
              <a:lnSpc>
                <a:spcPct val="80000"/>
              </a:lnSpc>
            </a:pPr>
            <a:r>
              <a:rPr lang="fr-FR" sz="2000" dirty="0"/>
              <a:t>Excel est un outil de calcul ; il comprend de nombreuses fonctions intégrées (scientifiques, financières, statistiques, etc.) et remplace avantageusement une calculatrice.</a:t>
            </a:r>
          </a:p>
          <a:p>
            <a:pPr>
              <a:lnSpc>
                <a:spcPct val="80000"/>
              </a:lnSpc>
            </a:pPr>
            <a:r>
              <a:rPr lang="fr-FR" sz="2000" dirty="0"/>
              <a:t>Excel permet d’élaborer des modèles de calcul, et de les réutiliser.</a:t>
            </a:r>
          </a:p>
          <a:p>
            <a:pPr>
              <a:lnSpc>
                <a:spcPct val="80000"/>
              </a:lnSpc>
            </a:pPr>
            <a:r>
              <a:rPr lang="fr-FR" sz="2000" dirty="0"/>
              <a:t>Excel est un outil de présentation de données, en tableaux (c’est un tableur).</a:t>
            </a:r>
          </a:p>
          <a:p>
            <a:pPr>
              <a:lnSpc>
                <a:spcPct val="80000"/>
              </a:lnSpc>
            </a:pPr>
            <a:r>
              <a:rPr lang="fr-FR" sz="2000" dirty="0"/>
              <a:t>Excel est un outil de présentation graphique de données (c’est un grapheur).</a:t>
            </a:r>
          </a:p>
          <a:p>
            <a:pPr>
              <a:lnSpc>
                <a:spcPct val="80000"/>
              </a:lnSpc>
            </a:pPr>
            <a:r>
              <a:rPr lang="fr-FR" sz="2000" dirty="0"/>
              <a:t>Excel est un outil de gestion de données : il permet de gérer une « base de données » locale et d’effectuer des opérations de tri, de sélection, de suppression de doublons et d’extraction de données. Excel permet également de se connecter à des bases de données externes. Excel dispose de fonctions statistiques spécifiques permettant d’analyser les données d’une base de données.</a:t>
            </a:r>
          </a:p>
          <a:p>
            <a:pPr>
              <a:lnSpc>
                <a:spcPct val="80000"/>
              </a:lnSpc>
            </a:pPr>
            <a:r>
              <a:rPr lang="fr-FR" sz="2000" dirty="0"/>
              <a:t>La fonction de tableau croisé dynamique permet d’analyser des données selon différents axes ou dimensions d’analyse, d’en présenter différentes « vues » et d’élaborer des rapports ou états statistiques synthétiques.</a:t>
            </a: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8</a:t>
            </a:fld>
            <a:endParaRPr lang="fr-FR"/>
          </a:p>
        </p:txBody>
      </p:sp>
    </p:spTree>
    <p:extLst>
      <p:ext uri="{BB962C8B-B14F-4D97-AF65-F5344CB8AC3E}">
        <p14:creationId xmlns:p14="http://schemas.microsoft.com/office/powerpoint/2010/main" val="1926222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256381"/>
            <a:ext cx="8229600" cy="868363"/>
          </a:xfrm>
        </p:spPr>
        <p:txBody>
          <a:bodyPr/>
          <a:lstStyle/>
          <a:p>
            <a:r>
              <a:rPr lang="fr-FR" dirty="0"/>
              <a:t>Les formules - références</a:t>
            </a:r>
          </a:p>
        </p:txBody>
      </p:sp>
      <p:sp>
        <p:nvSpPr>
          <p:cNvPr id="26627" name="Rectangle 3"/>
          <p:cNvSpPr>
            <a:spLocks noGrp="1" noChangeArrowheads="1"/>
          </p:cNvSpPr>
          <p:nvPr>
            <p:ph sz="quarter" idx="1"/>
          </p:nvPr>
        </p:nvSpPr>
        <p:spPr>
          <a:xfrm>
            <a:off x="251520" y="1484783"/>
            <a:ext cx="8424936" cy="4641379"/>
          </a:xfrm>
        </p:spPr>
        <p:txBody>
          <a:bodyPr>
            <a:normAutofit/>
          </a:bodyPr>
          <a:lstStyle/>
          <a:p>
            <a:pPr marL="381000" indent="-381000">
              <a:lnSpc>
                <a:spcPct val="80000"/>
              </a:lnSpc>
            </a:pPr>
            <a:r>
              <a:rPr lang="fr-FR" sz="2400" dirty="0"/>
              <a:t>Les formules font référence à une autre cellule en utilisant ses coordonnées ou </a:t>
            </a:r>
            <a:r>
              <a:rPr lang="fr-FR" sz="3200" b="1" dirty="0">
                <a:solidFill>
                  <a:srgbClr val="C00000"/>
                </a:solidFill>
              </a:rPr>
              <a:t>un nom </a:t>
            </a:r>
            <a:r>
              <a:rPr lang="fr-FR" sz="2400" dirty="0"/>
              <a:t>défini par l’utilisateur.</a:t>
            </a:r>
          </a:p>
          <a:p>
            <a:pPr marL="381000" indent="-381000">
              <a:lnSpc>
                <a:spcPct val="80000"/>
              </a:lnSpc>
              <a:buNone/>
            </a:pPr>
            <a:endParaRPr lang="fr-FR" sz="2400" dirty="0"/>
          </a:p>
          <a:p>
            <a:pPr marL="381000" indent="-381000">
              <a:lnSpc>
                <a:spcPct val="80000"/>
              </a:lnSpc>
            </a:pPr>
            <a:r>
              <a:rPr lang="fr-FR" sz="2400" dirty="0"/>
              <a:t>Il y a différentes façon de faire une référence:</a:t>
            </a:r>
          </a:p>
          <a:p>
            <a:pPr marL="800100" lvl="1" indent="-342900">
              <a:lnSpc>
                <a:spcPct val="80000"/>
              </a:lnSpc>
            </a:pPr>
            <a:r>
              <a:rPr lang="fr-FR" sz="2400" dirty="0">
                <a:solidFill>
                  <a:schemeClr val="accent2"/>
                </a:solidFill>
              </a:rPr>
              <a:t>Référence absolue</a:t>
            </a:r>
            <a:endParaRPr lang="fr-FR" sz="2400" i="1" dirty="0">
              <a:solidFill>
                <a:schemeClr val="accent2"/>
              </a:solidFill>
            </a:endParaRPr>
          </a:p>
          <a:p>
            <a:pPr marL="800100" lvl="1" indent="-342900">
              <a:lnSpc>
                <a:spcPct val="80000"/>
              </a:lnSpc>
            </a:pPr>
            <a:r>
              <a:rPr lang="fr-FR" sz="2400" dirty="0">
                <a:solidFill>
                  <a:schemeClr val="accent2"/>
                </a:solidFill>
              </a:rPr>
              <a:t>Référence relative </a:t>
            </a:r>
          </a:p>
          <a:p>
            <a:pPr marL="800100" lvl="1" indent="-342900">
              <a:lnSpc>
                <a:spcPct val="80000"/>
              </a:lnSpc>
            </a:pPr>
            <a:r>
              <a:rPr lang="fr-FR" sz="2400" dirty="0">
                <a:solidFill>
                  <a:schemeClr val="accent2"/>
                </a:solidFill>
              </a:rPr>
              <a:t>Référence mixte</a:t>
            </a:r>
            <a:endParaRPr lang="fr-FR" sz="2400" i="1" dirty="0">
              <a:solidFill>
                <a:schemeClr val="accent2"/>
              </a:solidFill>
            </a:endParaRPr>
          </a:p>
          <a:p>
            <a:pPr marL="800100" lvl="1" indent="-342900">
              <a:lnSpc>
                <a:spcPct val="80000"/>
              </a:lnSpc>
            </a:pPr>
            <a:r>
              <a:rPr lang="fr-FR" sz="2400" dirty="0">
                <a:solidFill>
                  <a:schemeClr val="accent2"/>
                </a:solidFill>
              </a:rPr>
              <a:t>Référence nommée </a:t>
            </a:r>
          </a:p>
          <a:p>
            <a:pPr marL="800100" lvl="1" indent="-342900">
              <a:lnSpc>
                <a:spcPct val="80000"/>
              </a:lnSpc>
              <a:buNone/>
            </a:pPr>
            <a:endParaRPr lang="fr-FR" sz="2400" dirty="0"/>
          </a:p>
          <a:p>
            <a:pPr marL="800100" lvl="1" indent="-342900">
              <a:lnSpc>
                <a:spcPct val="80000"/>
              </a:lnSpc>
              <a:buFontTx/>
              <a:buAutoNum type="arabicPeriod" startAt="3"/>
            </a:pPr>
            <a:endParaRPr lang="fr-FR" sz="2400" dirty="0"/>
          </a:p>
          <a:p>
            <a:pPr marL="381000" indent="-381000">
              <a:lnSpc>
                <a:spcPct val="80000"/>
              </a:lnSpc>
            </a:pPr>
            <a:endParaRPr lang="fr-FR" sz="2400" dirty="0"/>
          </a:p>
        </p:txBody>
      </p:sp>
      <p:sp>
        <p:nvSpPr>
          <p:cNvPr id="2" name="Espace réservé de la date 1"/>
          <p:cNvSpPr>
            <a:spLocks noGrp="1"/>
          </p:cNvSpPr>
          <p:nvPr>
            <p:ph type="dt" sz="half" idx="10"/>
          </p:nvPr>
        </p:nvSpPr>
        <p:spPr/>
        <p:txBody>
          <a:bodyPr/>
          <a:lstStyle/>
          <a:p>
            <a:fld id="{DF3AABBA-55A0-4DE7-AD87-28DA2708B82E}"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80</a:t>
            </a:fld>
            <a:endParaRPr lang="fr-FR"/>
          </a:p>
        </p:txBody>
      </p:sp>
    </p:spTree>
    <p:extLst>
      <p:ext uri="{BB962C8B-B14F-4D97-AF65-F5344CB8AC3E}">
        <p14:creationId xmlns:p14="http://schemas.microsoft.com/office/powerpoint/2010/main" val="13686900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328389"/>
            <a:ext cx="8229600" cy="868363"/>
          </a:xfrm>
        </p:spPr>
        <p:txBody>
          <a:bodyPr/>
          <a:lstStyle/>
          <a:p>
            <a:r>
              <a:rPr lang="fr-FR"/>
              <a:t>Les formules - références</a:t>
            </a:r>
          </a:p>
        </p:txBody>
      </p:sp>
      <p:sp>
        <p:nvSpPr>
          <p:cNvPr id="26627" name="Rectangle 3"/>
          <p:cNvSpPr>
            <a:spLocks noGrp="1" noChangeArrowheads="1"/>
          </p:cNvSpPr>
          <p:nvPr>
            <p:ph sz="quarter" idx="1"/>
          </p:nvPr>
        </p:nvSpPr>
        <p:spPr>
          <a:xfrm>
            <a:off x="251520" y="1268759"/>
            <a:ext cx="8424936" cy="4857403"/>
          </a:xfrm>
        </p:spPr>
        <p:txBody>
          <a:bodyPr>
            <a:normAutofit fontScale="92500" lnSpcReduction="20000"/>
          </a:bodyPr>
          <a:lstStyle/>
          <a:p>
            <a:pPr marL="800100" lvl="1" indent="-342900">
              <a:lnSpc>
                <a:spcPct val="80000"/>
              </a:lnSpc>
            </a:pPr>
            <a:r>
              <a:rPr lang="fr-FR" b="1">
                <a:solidFill>
                  <a:schemeClr val="accent2"/>
                </a:solidFill>
                <a:effectLst>
                  <a:outerShdw blurRad="38100" dist="38100" dir="2700000" algn="tl">
                    <a:srgbClr val="000000">
                      <a:alpha val="43137"/>
                    </a:srgbClr>
                  </a:outerShdw>
                </a:effectLst>
              </a:rPr>
              <a:t>Référence relative </a:t>
            </a:r>
            <a:r>
              <a:rPr lang="fr-FR"/>
              <a:t>= utilisation des coordonnées par rapport à la cellule qui contient la formule (cellule de référence) : la position relative est masquée, on visualise une référence absolue sans le signe </a:t>
            </a:r>
            <a:r>
              <a:rPr lang="fr-FR" b="1" i="1"/>
              <a:t>$ </a:t>
            </a:r>
            <a:r>
              <a:rPr lang="fr-FR"/>
              <a:t>, </a:t>
            </a:r>
            <a:r>
              <a:rPr lang="fr-FR" i="1"/>
              <a:t>ex: </a:t>
            </a:r>
            <a:r>
              <a:rPr lang="fr-FR" sz="3200" b="1" i="1">
                <a:solidFill>
                  <a:srgbClr val="C00000"/>
                </a:solidFill>
                <a:effectLst>
                  <a:outerShdw blurRad="38100" dist="38100" dir="2700000" algn="tl">
                    <a:srgbClr val="000000">
                      <a:alpha val="43137"/>
                    </a:srgbClr>
                  </a:outerShdw>
                </a:effectLst>
              </a:rPr>
              <a:t>A8</a:t>
            </a:r>
            <a:r>
              <a:rPr lang="fr-FR"/>
              <a:t>.</a:t>
            </a:r>
          </a:p>
          <a:p>
            <a:pPr marL="1219200" lvl="2" indent="-304800">
              <a:lnSpc>
                <a:spcPct val="80000"/>
              </a:lnSpc>
            </a:pPr>
            <a:r>
              <a:rPr lang="fr-FR"/>
              <a:t>!!! Attention: lorsqu’on copie une cellule contenant une référence relative, c’est la position relative qui est copiée.</a:t>
            </a:r>
          </a:p>
          <a:p>
            <a:pPr marL="800100" lvl="1" indent="-342900">
              <a:lnSpc>
                <a:spcPct val="80000"/>
              </a:lnSpc>
            </a:pPr>
            <a:r>
              <a:rPr lang="fr-FR" sz="2400" b="1">
                <a:solidFill>
                  <a:schemeClr val="accent2"/>
                </a:solidFill>
                <a:effectLst>
                  <a:outerShdw blurRad="38100" dist="38100" dir="2700000" algn="tl">
                    <a:srgbClr val="000000">
                      <a:alpha val="43137"/>
                    </a:srgbClr>
                  </a:outerShdw>
                </a:effectLst>
              </a:rPr>
              <a:t>Référence absolue </a:t>
            </a:r>
            <a:r>
              <a:rPr lang="fr-FR" sz="2400"/>
              <a:t>= utilisation des coordonnées absolues par rapport à l’origine de la feuille : </a:t>
            </a:r>
            <a:r>
              <a:rPr lang="fr-FR" sz="2400" b="1" i="1"/>
              <a:t>$</a:t>
            </a:r>
            <a:r>
              <a:rPr lang="fr-FR" sz="2400" i="1"/>
              <a:t>lettre_de_colonne</a:t>
            </a:r>
            <a:r>
              <a:rPr lang="fr-FR" sz="2400" b="1" i="1"/>
              <a:t>$</a:t>
            </a:r>
            <a:r>
              <a:rPr lang="fr-FR" sz="2400" i="1"/>
              <a:t>numéro_de_ligne ex: </a:t>
            </a:r>
            <a:r>
              <a:rPr lang="fr-FR" sz="3200" b="1" i="1">
                <a:solidFill>
                  <a:srgbClr val="C00000"/>
                </a:solidFill>
                <a:effectLst>
                  <a:outerShdw blurRad="38100" dist="38100" dir="2700000" algn="tl">
                    <a:srgbClr val="000000">
                      <a:alpha val="43137"/>
                    </a:srgbClr>
                  </a:outerShdw>
                </a:effectLst>
              </a:rPr>
              <a:t>$B$3</a:t>
            </a:r>
          </a:p>
          <a:p>
            <a:pPr marL="800100" lvl="1" indent="-342900">
              <a:lnSpc>
                <a:spcPct val="80000"/>
              </a:lnSpc>
            </a:pPr>
            <a:endParaRPr lang="fr-FR" sz="2400" i="1">
              <a:solidFill>
                <a:srgbClr val="FF0000"/>
              </a:solidFill>
            </a:endParaRPr>
          </a:p>
          <a:p>
            <a:pPr marL="1219200" lvl="2" indent="-304800">
              <a:lnSpc>
                <a:spcPct val="80000"/>
              </a:lnSpc>
            </a:pPr>
            <a:endParaRPr lang="fr-FR"/>
          </a:p>
          <a:p>
            <a:pPr marL="800100" lvl="1" indent="-342900">
              <a:lnSpc>
                <a:spcPct val="90000"/>
              </a:lnSpc>
            </a:pPr>
            <a:r>
              <a:rPr lang="fr-FR" b="1">
                <a:solidFill>
                  <a:schemeClr val="accent2"/>
                </a:solidFill>
                <a:effectLst>
                  <a:outerShdw blurRad="38100" dist="38100" dir="2700000" algn="tl">
                    <a:srgbClr val="000000">
                      <a:alpha val="43137"/>
                    </a:srgbClr>
                  </a:outerShdw>
                </a:effectLst>
              </a:rPr>
              <a:t>Référence mixte </a:t>
            </a:r>
            <a:r>
              <a:rPr lang="fr-FR" sz="2400"/>
              <a:t>= mélange d’une référence absolue et relative </a:t>
            </a:r>
            <a:r>
              <a:rPr lang="fr-FR" sz="2400" i="1"/>
              <a:t>ex: </a:t>
            </a:r>
            <a:r>
              <a:rPr lang="fr-FR" sz="3200" b="1" i="1">
                <a:solidFill>
                  <a:srgbClr val="C00000"/>
                </a:solidFill>
                <a:effectLst>
                  <a:outerShdw blurRad="38100" dist="38100" dir="2700000" algn="tl">
                    <a:srgbClr val="000000">
                      <a:alpha val="43137"/>
                    </a:srgbClr>
                  </a:outerShdw>
                </a:effectLst>
              </a:rPr>
              <a:t>B$3</a:t>
            </a:r>
          </a:p>
          <a:p>
            <a:pPr marL="800100" lvl="1" indent="-342900">
              <a:lnSpc>
                <a:spcPct val="80000"/>
              </a:lnSpc>
            </a:pPr>
            <a:endParaRPr lang="fr-FR" sz="2400" i="1">
              <a:solidFill>
                <a:srgbClr val="FF0000"/>
              </a:solidFill>
            </a:endParaRPr>
          </a:p>
          <a:p>
            <a:pPr marL="800100" lvl="1" indent="-342900">
              <a:lnSpc>
                <a:spcPct val="80000"/>
              </a:lnSpc>
            </a:pPr>
            <a:r>
              <a:rPr lang="fr-FR" b="1">
                <a:solidFill>
                  <a:schemeClr val="accent2"/>
                </a:solidFill>
                <a:effectLst>
                  <a:outerShdw blurRad="38100" dist="38100" dir="2700000" algn="tl">
                    <a:srgbClr val="000000">
                      <a:alpha val="43137"/>
                    </a:srgbClr>
                  </a:outerShdw>
                </a:effectLst>
              </a:rPr>
              <a:t>Référence nommée </a:t>
            </a:r>
            <a:r>
              <a:rPr lang="fr-FR" sz="2400"/>
              <a:t>= un nom est spécifiquement donné à une cellule et les formules peuvent faire référence directement à ce nom</a:t>
            </a:r>
          </a:p>
          <a:p>
            <a:pPr marL="800100" lvl="1" indent="-342900">
              <a:lnSpc>
                <a:spcPct val="80000"/>
              </a:lnSpc>
            </a:pPr>
            <a:r>
              <a:rPr lang="fr-FR"/>
              <a:t>A quoi elles me servent:</a:t>
            </a:r>
          </a:p>
          <a:p>
            <a:pPr marL="1074420" lvl="2" indent="-342900">
              <a:lnSpc>
                <a:spcPct val="80000"/>
              </a:lnSpc>
            </a:pPr>
            <a:r>
              <a:rPr lang="fr-FR" sz="2000"/>
              <a:t>Gagner du temps lors de le recopie de formules </a:t>
            </a:r>
          </a:p>
          <a:p>
            <a:pPr marL="1074420" lvl="2" indent="-342900">
              <a:lnSpc>
                <a:spcPct val="80000"/>
              </a:lnSpc>
            </a:pPr>
            <a:r>
              <a:rPr lang="fr-FR"/>
              <a:t>En programmation </a:t>
            </a:r>
            <a:r>
              <a:rPr lang="fr-FR" sz="2000"/>
              <a:t>….</a:t>
            </a:r>
          </a:p>
          <a:p>
            <a:pPr marL="381000" indent="-381000">
              <a:lnSpc>
                <a:spcPct val="80000"/>
              </a:lnSpc>
            </a:pPr>
            <a:endParaRPr lang="fr-FR" sz="2400"/>
          </a:p>
        </p:txBody>
      </p:sp>
      <p:sp>
        <p:nvSpPr>
          <p:cNvPr id="2" name="Espace réservé de la date 1"/>
          <p:cNvSpPr>
            <a:spLocks noGrp="1"/>
          </p:cNvSpPr>
          <p:nvPr>
            <p:ph type="dt" sz="half" idx="10"/>
          </p:nvPr>
        </p:nvSpPr>
        <p:spPr/>
        <p:txBody>
          <a:bodyPr/>
          <a:lstStyle/>
          <a:p>
            <a:fld id="{512209C7-E978-4FB6-A9FD-5A7DA7C3B12C}"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81</a:t>
            </a:fld>
            <a:endParaRPr lang="fr-FR"/>
          </a:p>
        </p:txBody>
      </p:sp>
    </p:spTree>
    <p:extLst>
      <p:ext uri="{BB962C8B-B14F-4D97-AF65-F5344CB8AC3E}">
        <p14:creationId xmlns:p14="http://schemas.microsoft.com/office/powerpoint/2010/main" val="3880356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850106"/>
          </a:xfrm>
        </p:spPr>
        <p:txBody>
          <a:bodyPr>
            <a:noAutofit/>
          </a:bodyPr>
          <a:lstStyle/>
          <a:p>
            <a:r>
              <a:rPr lang="fr-FR" sz="2800" dirty="0"/>
              <a:t>Copie de Formule: Adressage Relatif et Adressage Absolu</a:t>
            </a:r>
          </a:p>
        </p:txBody>
      </p:sp>
      <p:sp>
        <p:nvSpPr>
          <p:cNvPr id="4" name="Espace réservé du contenu 3"/>
          <p:cNvSpPr>
            <a:spLocks noGrp="1"/>
          </p:cNvSpPr>
          <p:nvPr>
            <p:ph sz="quarter" idx="1"/>
          </p:nvPr>
        </p:nvSpPr>
        <p:spPr/>
        <p:txBody>
          <a:bodyPr/>
          <a:lstStyle/>
          <a:p>
            <a:endParaRPr lang="fr-FR" dirty="0"/>
          </a:p>
        </p:txBody>
      </p:sp>
      <p:sp>
        <p:nvSpPr>
          <p:cNvPr id="7" name="Espace réservé de la date 6"/>
          <p:cNvSpPr>
            <a:spLocks noGrp="1"/>
          </p:cNvSpPr>
          <p:nvPr>
            <p:ph type="dt" sz="half" idx="10"/>
          </p:nvPr>
        </p:nvSpPr>
        <p:spPr/>
        <p:txBody>
          <a:bodyPr/>
          <a:lstStyle/>
          <a:p>
            <a:fld id="{66ECF7F5-AA55-4A15-8E87-37930B96357D}" type="datetime1">
              <a:rPr lang="fr-FR" smtClean="0"/>
              <a:t>03/10/2022</a:t>
            </a:fld>
            <a:endParaRPr lang="fr-FR"/>
          </a:p>
        </p:txBody>
      </p:sp>
      <p:sp>
        <p:nvSpPr>
          <p:cNvPr id="8" name="Espace réservé du numéro de diapositive 7"/>
          <p:cNvSpPr>
            <a:spLocks noGrp="1"/>
          </p:cNvSpPr>
          <p:nvPr>
            <p:ph type="sldNum" sz="quarter" idx="12"/>
          </p:nvPr>
        </p:nvSpPr>
        <p:spPr/>
        <p:txBody>
          <a:bodyPr/>
          <a:lstStyle/>
          <a:p>
            <a:fld id="{10A07726-B9A2-482C-A292-2DEB698D74B6}" type="slidenum">
              <a:rPr lang="fr-FR" smtClean="0"/>
              <a:t>82</a:t>
            </a:fld>
            <a:endParaRPr lang="fr-FR"/>
          </a:p>
        </p:txBody>
      </p:sp>
      <p:grpSp>
        <p:nvGrpSpPr>
          <p:cNvPr id="3" name="Groupe 2"/>
          <p:cNvGrpSpPr/>
          <p:nvPr/>
        </p:nvGrpSpPr>
        <p:grpSpPr>
          <a:xfrm>
            <a:off x="1259632" y="1268760"/>
            <a:ext cx="7344816" cy="5080630"/>
            <a:chOff x="1259632" y="1268760"/>
            <a:chExt cx="7344816" cy="508063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912769" cy="415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6"/>
            <p:cNvSpPr txBox="1">
              <a:spLocks noChangeArrowheads="1"/>
            </p:cNvSpPr>
            <p:nvPr/>
          </p:nvSpPr>
          <p:spPr bwMode="auto">
            <a:xfrm>
              <a:off x="1259632" y="5949280"/>
              <a:ext cx="7344816" cy="40011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000" dirty="0">
                  <a:latin typeface="+mj-lt"/>
                </a:rPr>
                <a:t>Formule avec une adresse relative et une adresse absolue</a:t>
              </a:r>
            </a:p>
          </p:txBody>
        </p:sp>
        <p:sp>
          <p:nvSpPr>
            <p:cNvPr id="10" name="Line 8"/>
            <p:cNvSpPr>
              <a:spLocks noChangeShapeType="1"/>
            </p:cNvSpPr>
            <p:nvPr/>
          </p:nvSpPr>
          <p:spPr bwMode="auto">
            <a:xfrm flipH="1" flipV="1">
              <a:off x="4499992" y="5359629"/>
              <a:ext cx="1800200" cy="589649"/>
            </a:xfrm>
            <a:prstGeom prst="line">
              <a:avLst/>
            </a:prstGeom>
            <a:noFill/>
            <a:ln w="76200">
              <a:solidFill>
                <a:schemeClr val="accent1"/>
              </a:solidFill>
              <a:round/>
              <a:headEnd/>
              <a:tailEnd type="triangle" w="med" len="med"/>
            </a:ln>
            <a:effectLst/>
          </p:spPr>
          <p:txBody>
            <a:bodyPr/>
            <a:lstStyle/>
            <a:p>
              <a:endParaRPr lang="fr-FR"/>
            </a:p>
          </p:txBody>
        </p:sp>
        <p:sp>
          <p:nvSpPr>
            <p:cNvPr id="13" name="Line 8"/>
            <p:cNvSpPr>
              <a:spLocks noChangeShapeType="1"/>
            </p:cNvSpPr>
            <p:nvPr/>
          </p:nvSpPr>
          <p:spPr bwMode="auto">
            <a:xfrm flipH="1" flipV="1">
              <a:off x="3905926" y="5359628"/>
              <a:ext cx="90010" cy="589648"/>
            </a:xfrm>
            <a:prstGeom prst="line">
              <a:avLst/>
            </a:prstGeom>
            <a:noFill/>
            <a:ln w="76200">
              <a:solidFill>
                <a:schemeClr val="accent1"/>
              </a:solidFill>
              <a:round/>
              <a:headEnd/>
              <a:tailEnd type="triangle" w="med" len="med"/>
            </a:ln>
            <a:effectLst/>
          </p:spPr>
          <p:txBody>
            <a:bodyPr/>
            <a:lstStyle/>
            <a:p>
              <a:endParaRPr lang="fr-FR"/>
            </a:p>
          </p:txBody>
        </p:sp>
      </p:grpSp>
    </p:spTree>
    <p:extLst>
      <p:ext uri="{BB962C8B-B14F-4D97-AF65-F5344CB8AC3E}">
        <p14:creationId xmlns:p14="http://schemas.microsoft.com/office/powerpoint/2010/main" val="38104368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066130"/>
          </a:xfrm>
        </p:spPr>
        <p:txBody>
          <a:bodyPr>
            <a:noAutofit/>
          </a:bodyPr>
          <a:lstStyle/>
          <a:p>
            <a:r>
              <a:rPr lang="fr-FR" sz="2800" dirty="0"/>
              <a:t>Application 2: Adressage Relatif et Adressage Absolu: nommer la cellule ou la plage</a:t>
            </a:r>
          </a:p>
        </p:txBody>
      </p:sp>
      <p:sp>
        <p:nvSpPr>
          <p:cNvPr id="4" name="Espace réservé du contenu 3"/>
          <p:cNvSpPr>
            <a:spLocks noGrp="1"/>
          </p:cNvSpPr>
          <p:nvPr>
            <p:ph sz="quarter" idx="1"/>
          </p:nvPr>
        </p:nvSpPr>
        <p:spPr/>
        <p:txBody>
          <a:bodyPr/>
          <a:lstStyle/>
          <a:p>
            <a:endParaRPr lang="fr-F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1628800"/>
            <a:ext cx="7863087" cy="4666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à coins arrondis 7"/>
          <p:cNvSpPr/>
          <p:nvPr/>
        </p:nvSpPr>
        <p:spPr>
          <a:xfrm>
            <a:off x="3544618" y="5908220"/>
            <a:ext cx="1440160" cy="391503"/>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e la date 4"/>
          <p:cNvSpPr>
            <a:spLocks noGrp="1"/>
          </p:cNvSpPr>
          <p:nvPr>
            <p:ph type="dt" sz="half" idx="10"/>
          </p:nvPr>
        </p:nvSpPr>
        <p:spPr/>
        <p:txBody>
          <a:bodyPr/>
          <a:lstStyle/>
          <a:p>
            <a:fld id="{45EBAABB-2C95-4DEF-B402-0A26D32B7543}"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83</a:t>
            </a:fld>
            <a:endParaRPr lang="fr-FR"/>
          </a:p>
        </p:txBody>
      </p:sp>
    </p:spTree>
    <p:extLst>
      <p:ext uri="{BB962C8B-B14F-4D97-AF65-F5344CB8AC3E}">
        <p14:creationId xmlns:p14="http://schemas.microsoft.com/office/powerpoint/2010/main" val="1170763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980837"/>
            <a:ext cx="6192688" cy="52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6" name="Rectangle 4"/>
          <p:cNvSpPr>
            <a:spLocks noGrp="1" noChangeArrowheads="1"/>
          </p:cNvSpPr>
          <p:nvPr>
            <p:ph type="title"/>
          </p:nvPr>
        </p:nvSpPr>
        <p:spPr/>
        <p:txBody>
          <a:bodyPr>
            <a:noAutofit/>
          </a:bodyPr>
          <a:lstStyle/>
          <a:p>
            <a:r>
              <a:rPr lang="fr-FR" sz="2800" dirty="0"/>
              <a:t>Application1: Adressage Relatif et Adressage Absolu </a:t>
            </a:r>
          </a:p>
        </p:txBody>
      </p:sp>
      <p:sp>
        <p:nvSpPr>
          <p:cNvPr id="28678" name="Text Box 6"/>
          <p:cNvSpPr txBox="1">
            <a:spLocks noChangeArrowheads="1"/>
          </p:cNvSpPr>
          <p:nvPr/>
        </p:nvSpPr>
        <p:spPr bwMode="auto">
          <a:xfrm>
            <a:off x="6444208" y="3284984"/>
            <a:ext cx="2447401" cy="132343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spAutoFit/>
          </a:bodyPr>
          <a:lstStyle/>
          <a:p>
            <a:r>
              <a:rPr lang="fr-FR" sz="2000" dirty="0">
                <a:latin typeface="+mj-lt"/>
              </a:rPr>
              <a:t>Formule avec </a:t>
            </a:r>
          </a:p>
          <a:p>
            <a:r>
              <a:rPr lang="fr-FR" sz="2000" dirty="0">
                <a:latin typeface="+mj-lt"/>
              </a:rPr>
              <a:t>une adresse relative </a:t>
            </a:r>
          </a:p>
          <a:p>
            <a:r>
              <a:rPr lang="fr-FR" sz="2000" dirty="0">
                <a:latin typeface="+mj-lt"/>
              </a:rPr>
              <a:t>et</a:t>
            </a:r>
          </a:p>
          <a:p>
            <a:r>
              <a:rPr lang="fr-FR" sz="2000" dirty="0">
                <a:latin typeface="+mj-lt"/>
              </a:rPr>
              <a:t>une adresse absolue</a:t>
            </a:r>
          </a:p>
        </p:txBody>
      </p:sp>
      <p:sp>
        <p:nvSpPr>
          <p:cNvPr id="28680" name="Line 8"/>
          <p:cNvSpPr>
            <a:spLocks noChangeShapeType="1"/>
          </p:cNvSpPr>
          <p:nvPr/>
        </p:nvSpPr>
        <p:spPr bwMode="auto">
          <a:xfrm flipH="1" flipV="1">
            <a:off x="4067944" y="2780928"/>
            <a:ext cx="2376264" cy="810330"/>
          </a:xfrm>
          <a:prstGeom prst="line">
            <a:avLst/>
          </a:prstGeom>
          <a:noFill/>
          <a:ln w="34925">
            <a:solidFill>
              <a:schemeClr val="tx1"/>
            </a:solidFill>
            <a:round/>
            <a:headEnd/>
            <a:tailEnd type="triangle" w="med" len="med"/>
          </a:ln>
          <a:effectLst/>
        </p:spPr>
        <p:txBody>
          <a:bodyPr/>
          <a:lstStyle/>
          <a:p>
            <a:endParaRPr lang="fr-FR"/>
          </a:p>
        </p:txBody>
      </p:sp>
      <p:sp>
        <p:nvSpPr>
          <p:cNvPr id="28682" name="Line 10"/>
          <p:cNvSpPr>
            <a:spLocks noChangeShapeType="1"/>
          </p:cNvSpPr>
          <p:nvPr/>
        </p:nvSpPr>
        <p:spPr bwMode="auto">
          <a:xfrm flipH="1" flipV="1">
            <a:off x="3707902" y="2780928"/>
            <a:ext cx="2736305" cy="1165775"/>
          </a:xfrm>
          <a:prstGeom prst="line">
            <a:avLst/>
          </a:prstGeom>
          <a:noFill/>
          <a:ln w="34925">
            <a:solidFill>
              <a:schemeClr val="tx1"/>
            </a:solidFill>
            <a:round/>
            <a:headEnd/>
            <a:tailEnd type="triangle" w="med" len="med"/>
          </a:ln>
          <a:effectLst/>
        </p:spPr>
        <p:txBody>
          <a:bodyPr/>
          <a:lstStyle/>
          <a:p>
            <a:endParaRPr lang="fr-FR"/>
          </a:p>
        </p:txBody>
      </p:sp>
      <p:sp>
        <p:nvSpPr>
          <p:cNvPr id="3" name="Espace réservé de la date 2"/>
          <p:cNvSpPr>
            <a:spLocks noGrp="1"/>
          </p:cNvSpPr>
          <p:nvPr>
            <p:ph type="dt" sz="half" idx="10"/>
          </p:nvPr>
        </p:nvSpPr>
        <p:spPr/>
        <p:txBody>
          <a:bodyPr/>
          <a:lstStyle/>
          <a:p>
            <a:fld id="{D7E26B82-91A5-4518-A78F-668C717ADC54}" type="datetime1">
              <a:rPr lang="fr-FR" smtClean="0"/>
              <a:t>03/10/2022</a:t>
            </a:fld>
            <a:endParaRPr lang="fr-FR"/>
          </a:p>
        </p:txBody>
      </p:sp>
      <p:sp>
        <p:nvSpPr>
          <p:cNvPr id="4" name="Espace réservé du numéro de diapositive 3"/>
          <p:cNvSpPr>
            <a:spLocks noGrp="1"/>
          </p:cNvSpPr>
          <p:nvPr>
            <p:ph type="sldNum" sz="quarter" idx="12"/>
          </p:nvPr>
        </p:nvSpPr>
        <p:spPr/>
        <p:txBody>
          <a:bodyPr/>
          <a:lstStyle/>
          <a:p>
            <a:fld id="{10A07726-B9A2-482C-A292-2DEB698D74B6}" type="slidenum">
              <a:rPr lang="fr-FR" smtClean="0"/>
              <a:t>84</a:t>
            </a:fld>
            <a:endParaRPr lang="fr-FR"/>
          </a:p>
        </p:txBody>
      </p:sp>
    </p:spTree>
    <p:extLst>
      <p:ext uri="{BB962C8B-B14F-4D97-AF65-F5344CB8AC3E}">
        <p14:creationId xmlns:p14="http://schemas.microsoft.com/office/powerpoint/2010/main" val="32737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fr-FR"/>
              <a:t>Application (3)</a:t>
            </a:r>
          </a:p>
        </p:txBody>
      </p:sp>
      <p:sp>
        <p:nvSpPr>
          <p:cNvPr id="30723" name="Rectangle 3"/>
          <p:cNvSpPr>
            <a:spLocks noGrp="1" noChangeArrowheads="1"/>
          </p:cNvSpPr>
          <p:nvPr>
            <p:ph sz="quarter" idx="1"/>
          </p:nvPr>
        </p:nvSpPr>
        <p:spPr/>
        <p:txBody>
          <a:bodyPr/>
          <a:lstStyle/>
          <a:p>
            <a:endParaRPr lang="fr-FR" dirty="0"/>
          </a:p>
          <a:p>
            <a:r>
              <a:rPr lang="fr-FR" dirty="0"/>
              <a:t>Une autre meilleure façon de procéder serait </a:t>
            </a:r>
          </a:p>
          <a:p>
            <a:pPr lvl="1"/>
            <a:r>
              <a:rPr lang="fr-FR" dirty="0"/>
              <a:t>de « nommer » la case qui contient le taux de TVA</a:t>
            </a:r>
          </a:p>
          <a:p>
            <a:pPr lvl="1"/>
            <a:r>
              <a:rPr lang="fr-FR" dirty="0"/>
              <a:t>utiliser ce nom dans la formule pour calculer les prix TTC</a:t>
            </a:r>
          </a:p>
          <a:p>
            <a:pPr lvl="1"/>
            <a:endParaRPr lang="fr-FR" dirty="0"/>
          </a:p>
          <a:p>
            <a:pPr algn="l"/>
            <a:r>
              <a:rPr lang="fr-FR" sz="1800" b="1" i="0" u="none" strike="noStrike" baseline="0" dirty="0">
                <a:solidFill>
                  <a:srgbClr val="000000"/>
                </a:solidFill>
                <a:latin typeface="Arial,Bold"/>
              </a:rPr>
              <a:t>Astuce : </a:t>
            </a:r>
            <a:r>
              <a:rPr lang="fr-FR" sz="1800" b="0" i="0" u="none" strike="noStrike" baseline="0" dirty="0">
                <a:solidFill>
                  <a:srgbClr val="000000"/>
                </a:solidFill>
                <a:latin typeface="Arial" panose="020B0604020202020204" pitchFamily="34" charset="0"/>
              </a:rPr>
              <a:t>appuyer une ou plusieurs fois sur la touche F4 pour placer le caractère « </a:t>
            </a:r>
            <a:r>
              <a:rPr lang="fr-FR" sz="1800" b="1" i="0" u="none" strike="noStrike" baseline="0" dirty="0">
                <a:solidFill>
                  <a:srgbClr val="FF0000"/>
                </a:solidFill>
                <a:latin typeface="Arial,Bold"/>
              </a:rPr>
              <a:t>$ </a:t>
            </a:r>
            <a:r>
              <a:rPr lang="fr-FR" sz="1800" b="0" i="0" u="none" strike="noStrike" baseline="0" dirty="0">
                <a:solidFill>
                  <a:srgbClr val="000000"/>
                </a:solidFill>
                <a:latin typeface="Arial" panose="020B0604020202020204" pitchFamily="34" charset="0"/>
              </a:rPr>
              <a:t>» devant le numéro de ligne ou la lettre de la colonne :</a:t>
            </a:r>
            <a:endParaRPr lang="fr-FR"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155182"/>
            <a:ext cx="64008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numéro de diapositive 2"/>
          <p:cNvSpPr>
            <a:spLocks noGrp="1"/>
          </p:cNvSpPr>
          <p:nvPr>
            <p:ph type="sldNum" sz="quarter" idx="12"/>
          </p:nvPr>
        </p:nvSpPr>
        <p:spPr/>
        <p:txBody>
          <a:bodyPr/>
          <a:lstStyle/>
          <a:p>
            <a:fld id="{10A07726-B9A2-482C-A292-2DEB698D74B6}" type="slidenum">
              <a:rPr lang="fr-FR" smtClean="0"/>
              <a:t>85</a:t>
            </a:fld>
            <a:endParaRPr lang="fr-FR"/>
          </a:p>
        </p:txBody>
      </p:sp>
    </p:spTree>
    <p:extLst>
      <p:ext uri="{BB962C8B-B14F-4D97-AF65-F5344CB8AC3E}">
        <p14:creationId xmlns:p14="http://schemas.microsoft.com/office/powerpoint/2010/main" val="23771998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187" y="3196550"/>
            <a:ext cx="4526144" cy="257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356" y="1103543"/>
            <a:ext cx="39909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4" name="Rectangle 2"/>
          <p:cNvSpPr>
            <a:spLocks noGrp="1" noChangeArrowheads="1"/>
          </p:cNvSpPr>
          <p:nvPr>
            <p:ph type="title"/>
          </p:nvPr>
        </p:nvSpPr>
        <p:spPr>
          <a:xfrm>
            <a:off x="468313" y="115888"/>
            <a:ext cx="8229600" cy="1008856"/>
          </a:xfrm>
        </p:spPr>
        <p:txBody>
          <a:bodyPr>
            <a:noAutofit/>
          </a:bodyPr>
          <a:lstStyle/>
          <a:p>
            <a:r>
              <a:rPr lang="fr-FR" sz="3200" dirty="0"/>
              <a:t>Application 3: Adressage Relatif et Adressage Absolu: nommer la cellule</a:t>
            </a:r>
          </a:p>
        </p:txBody>
      </p:sp>
      <p:sp>
        <p:nvSpPr>
          <p:cNvPr id="33797" name="Text Box 5"/>
          <p:cNvSpPr txBox="1">
            <a:spLocks noChangeArrowheads="1"/>
          </p:cNvSpPr>
          <p:nvPr/>
        </p:nvSpPr>
        <p:spPr bwMode="auto">
          <a:xfrm>
            <a:off x="467544" y="1714895"/>
            <a:ext cx="2520280" cy="830997"/>
          </a:xfrm>
          <a:prstGeom prst="rect">
            <a:avLst/>
          </a:prstGeom>
          <a:noFill/>
          <a:ln w="19050">
            <a:solidFill>
              <a:schemeClr val="tx1"/>
            </a:solidFill>
            <a:miter lim="800000"/>
            <a:headEnd/>
            <a:tailEnd/>
          </a:ln>
          <a:effectLst/>
        </p:spPr>
        <p:txBody>
          <a:bodyPr wrap="square">
            <a:spAutoFit/>
          </a:bodyPr>
          <a:lstStyle>
            <a:defPPr>
              <a:defRPr lang="fr-FR"/>
            </a:defPPr>
            <a:lvl1pPr>
              <a:spcBef>
                <a:spcPct val="50000"/>
              </a:spcBef>
              <a:defRPr sz="2400">
                <a:latin typeface="Calibri" panose="020F0502020204030204" pitchFamily="34" charset="0"/>
              </a:defRPr>
            </a:lvl1pPr>
          </a:lstStyle>
          <a:p>
            <a:r>
              <a:rPr lang="fr-FR" dirty="0"/>
              <a:t>Nom de la cellule sélectionnée</a:t>
            </a:r>
          </a:p>
        </p:txBody>
      </p:sp>
      <p:sp>
        <p:nvSpPr>
          <p:cNvPr id="33802" name="Text Box 10"/>
          <p:cNvSpPr txBox="1">
            <a:spLocks noChangeArrowheads="1"/>
          </p:cNvSpPr>
          <p:nvPr/>
        </p:nvSpPr>
        <p:spPr bwMode="auto">
          <a:xfrm>
            <a:off x="361199" y="4705512"/>
            <a:ext cx="2266585" cy="830997"/>
          </a:xfrm>
          <a:prstGeom prst="rect">
            <a:avLst/>
          </a:prstGeom>
          <a:noFill/>
          <a:ln w="19050">
            <a:solidFill>
              <a:schemeClr val="tx1"/>
            </a:solidFill>
            <a:miter lim="800000"/>
            <a:headEnd/>
            <a:tailEnd/>
          </a:ln>
          <a:effectLst/>
        </p:spPr>
        <p:txBody>
          <a:bodyPr wrap="square">
            <a:spAutoFit/>
          </a:bodyPr>
          <a:lstStyle/>
          <a:p>
            <a:pPr>
              <a:spcBef>
                <a:spcPct val="50000"/>
              </a:spcBef>
            </a:pPr>
            <a:r>
              <a:rPr lang="fr-FR" sz="2400" dirty="0">
                <a:latin typeface="Calibri" panose="020F0502020204030204" pitchFamily="34" charset="0"/>
              </a:rPr>
              <a:t>Formule utilisant un nom</a:t>
            </a:r>
          </a:p>
        </p:txBody>
      </p:sp>
      <p:sp>
        <p:nvSpPr>
          <p:cNvPr id="33798" name="Line 6"/>
          <p:cNvSpPr>
            <a:spLocks noChangeShapeType="1"/>
          </p:cNvSpPr>
          <p:nvPr/>
        </p:nvSpPr>
        <p:spPr bwMode="auto">
          <a:xfrm flipV="1">
            <a:off x="2699792" y="1268760"/>
            <a:ext cx="2376264" cy="576064"/>
          </a:xfrm>
          <a:prstGeom prst="line">
            <a:avLst/>
          </a:prstGeom>
          <a:noFill/>
          <a:ln w="34925">
            <a:solidFill>
              <a:schemeClr val="tx1"/>
            </a:solidFill>
            <a:round/>
            <a:headEnd/>
            <a:tailEnd type="triangle" w="med" len="med"/>
          </a:ln>
          <a:effectLst/>
        </p:spPr>
        <p:txBody>
          <a:bodyPr/>
          <a:lstStyle/>
          <a:p>
            <a:endParaRPr lang="fr-FR"/>
          </a:p>
        </p:txBody>
      </p:sp>
      <p:sp>
        <p:nvSpPr>
          <p:cNvPr id="33803" name="Line 11"/>
          <p:cNvSpPr>
            <a:spLocks noChangeShapeType="1"/>
          </p:cNvSpPr>
          <p:nvPr/>
        </p:nvSpPr>
        <p:spPr bwMode="auto">
          <a:xfrm flipV="1">
            <a:off x="2267744" y="3356992"/>
            <a:ext cx="3816424" cy="1348520"/>
          </a:xfrm>
          <a:prstGeom prst="line">
            <a:avLst/>
          </a:prstGeom>
          <a:noFill/>
          <a:ln w="38100">
            <a:solidFill>
              <a:schemeClr val="tx1"/>
            </a:solidFill>
            <a:round/>
            <a:headEnd/>
            <a:tailEnd type="triangle" w="med" len="med"/>
          </a:ln>
          <a:effectLst/>
        </p:spPr>
        <p:txBody>
          <a:bodyPr/>
          <a:lstStyle/>
          <a:p>
            <a:endParaRPr lang="fr-FR"/>
          </a:p>
        </p:txBody>
      </p:sp>
      <p:sp>
        <p:nvSpPr>
          <p:cNvPr id="3" name="Espace réservé de la date 2"/>
          <p:cNvSpPr>
            <a:spLocks noGrp="1"/>
          </p:cNvSpPr>
          <p:nvPr>
            <p:ph type="dt" sz="half" idx="10"/>
          </p:nvPr>
        </p:nvSpPr>
        <p:spPr/>
        <p:txBody>
          <a:bodyPr/>
          <a:lstStyle/>
          <a:p>
            <a:fld id="{CFDC375F-DC7E-461E-9BCB-F63F30E4F421}" type="datetime1">
              <a:rPr lang="fr-FR" smtClean="0"/>
              <a:t>03/10/2022</a:t>
            </a:fld>
            <a:endParaRPr lang="fr-FR"/>
          </a:p>
        </p:txBody>
      </p:sp>
      <p:sp>
        <p:nvSpPr>
          <p:cNvPr id="4" name="Espace réservé du numéro de diapositive 3"/>
          <p:cNvSpPr>
            <a:spLocks noGrp="1"/>
          </p:cNvSpPr>
          <p:nvPr>
            <p:ph type="sldNum" sz="quarter" idx="12"/>
          </p:nvPr>
        </p:nvSpPr>
        <p:spPr/>
        <p:txBody>
          <a:bodyPr/>
          <a:lstStyle/>
          <a:p>
            <a:fld id="{10A07726-B9A2-482C-A292-2DEB698D74B6}" type="slidenum">
              <a:rPr lang="fr-FR" smtClean="0"/>
              <a:t>86</a:t>
            </a:fld>
            <a:endParaRPr lang="fr-FR"/>
          </a:p>
        </p:txBody>
      </p:sp>
    </p:spTree>
    <p:extLst>
      <p:ext uri="{BB962C8B-B14F-4D97-AF65-F5344CB8AC3E}">
        <p14:creationId xmlns:p14="http://schemas.microsoft.com/office/powerpoint/2010/main" val="2621958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50106"/>
          </a:xfrm>
        </p:spPr>
        <p:txBody>
          <a:bodyPr>
            <a:noAutofit/>
          </a:bodyPr>
          <a:lstStyle/>
          <a:p>
            <a:r>
              <a:rPr lang="fr-FR" sz="2800" dirty="0"/>
              <a:t>Application 4: Adressage Relatif et Adressage Absolu: nommer la colonne (plage)</a:t>
            </a:r>
          </a:p>
        </p:txBody>
      </p:sp>
      <p:sp>
        <p:nvSpPr>
          <p:cNvPr id="36867" name="Rectangle 3"/>
          <p:cNvSpPr>
            <a:spLocks noGrp="1" noChangeArrowheads="1"/>
          </p:cNvSpPr>
          <p:nvPr>
            <p:ph type="body" sz="half" idx="1"/>
          </p:nvPr>
        </p:nvSpPr>
        <p:spPr>
          <a:xfrm>
            <a:off x="457200" y="1412776"/>
            <a:ext cx="8075613" cy="1397000"/>
          </a:xfrm>
          <a:noFill/>
          <a:ln/>
        </p:spPr>
        <p:txBody>
          <a:bodyPr/>
          <a:lstStyle/>
          <a:p>
            <a:r>
              <a:rPr lang="fr-FR" sz="2400" dirty="0"/>
              <a:t>On pourrait aussi </a:t>
            </a:r>
          </a:p>
          <a:p>
            <a:pPr lvl="1"/>
            <a:r>
              <a:rPr lang="fr-FR" sz="2000" dirty="0"/>
              <a:t>Nommer la colonne qui contient les prix HT ex: HT</a:t>
            </a:r>
          </a:p>
          <a:p>
            <a:pPr lvl="1"/>
            <a:r>
              <a:rPr lang="fr-FR" sz="2000" dirty="0"/>
              <a:t>Utiliser ce nom dans la formule</a:t>
            </a:r>
          </a:p>
          <a:p>
            <a:pPr lvl="1">
              <a:buFontTx/>
              <a:buNone/>
            </a:pPr>
            <a:endParaRPr lang="fr-FR" sz="2000" dirty="0"/>
          </a:p>
        </p:txBody>
      </p:sp>
      <p:sp>
        <p:nvSpPr>
          <p:cNvPr id="4" name="Espace réservé du numéro de diapositive 3"/>
          <p:cNvSpPr>
            <a:spLocks noGrp="1"/>
          </p:cNvSpPr>
          <p:nvPr>
            <p:ph type="sldNum" sz="quarter" idx="12"/>
          </p:nvPr>
        </p:nvSpPr>
        <p:spPr>
          <a:xfrm>
            <a:off x="251520" y="6165304"/>
            <a:ext cx="539080" cy="476250"/>
          </a:xfrm>
        </p:spPr>
        <p:txBody>
          <a:bodyPr/>
          <a:lstStyle/>
          <a:p>
            <a:fld id="{B9F5BBAA-B1A0-4DF5-BC1A-F9443D110A30}" type="slidenum">
              <a:rPr lang="fr-FR" smtClean="0"/>
              <a:pPr/>
              <a:t>87</a:t>
            </a:fld>
            <a:endParaRPr lang="fr-F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1909" y="2638038"/>
            <a:ext cx="466725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295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Application 5 avec une zone de liste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r>
              <a:rPr lang="fr-FR" sz="2400" dirty="0"/>
              <a:t>On pourrait aussi </a:t>
            </a:r>
          </a:p>
          <a:p>
            <a:pPr lvl="1"/>
            <a:r>
              <a:rPr lang="fr-FR" sz="2000" dirty="0"/>
              <a:t>Créer une zone liste déroulante en B1proposant différents taux de TVA</a:t>
            </a:r>
          </a:p>
          <a:p>
            <a:endParaRPr lang="fr-FR" dirty="0"/>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88</a:t>
            </a:fld>
            <a:endParaRPr lang="fr-F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99" y="2276872"/>
            <a:ext cx="82105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5838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Application 5 avec une zone de liste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89</a:t>
            </a:fld>
            <a:endParaRPr lang="fr-FR"/>
          </a:p>
        </p:txBody>
      </p:sp>
      <p:grpSp>
        <p:nvGrpSpPr>
          <p:cNvPr id="7" name="Groupe 6"/>
          <p:cNvGrpSpPr/>
          <p:nvPr/>
        </p:nvGrpSpPr>
        <p:grpSpPr>
          <a:xfrm>
            <a:off x="1619672" y="1268760"/>
            <a:ext cx="6409800" cy="5182716"/>
            <a:chOff x="1619672" y="1268760"/>
            <a:chExt cx="6409800" cy="5182716"/>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6409800" cy="518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6228184" y="3149169"/>
              <a:ext cx="1512168" cy="504056"/>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131671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nSpc>
                <a:spcPct val="80000"/>
              </a:lnSpc>
            </a:pPr>
            <a:r>
              <a:rPr lang="fr-FR" dirty="0"/>
              <a:t>Utilisation d’un tableur</a:t>
            </a:r>
          </a:p>
        </p:txBody>
      </p:sp>
      <p:sp>
        <p:nvSpPr>
          <p:cNvPr id="3" name="Espace réservé du contenu 2"/>
          <p:cNvSpPr>
            <a:spLocks noGrp="1"/>
          </p:cNvSpPr>
          <p:nvPr>
            <p:ph sz="quarter" idx="1"/>
          </p:nvPr>
        </p:nvSpPr>
        <p:spPr>
          <a:xfrm>
            <a:off x="395536" y="1196752"/>
            <a:ext cx="8291264" cy="5256584"/>
          </a:xfrm>
        </p:spPr>
        <p:txBody>
          <a:bodyPr>
            <a:noAutofit/>
          </a:bodyPr>
          <a:lstStyle/>
          <a:p>
            <a:pPr>
              <a:lnSpc>
                <a:spcPct val="80000"/>
              </a:lnSpc>
            </a:pPr>
            <a:r>
              <a:rPr lang="fr-FR" sz="3200" b="1" dirty="0"/>
              <a:t>Avantages</a:t>
            </a:r>
            <a:r>
              <a:rPr lang="fr-FR" sz="3200" dirty="0"/>
              <a:t>:</a:t>
            </a:r>
          </a:p>
          <a:p>
            <a:pPr lvl="1">
              <a:lnSpc>
                <a:spcPct val="80000"/>
              </a:lnSpc>
            </a:pPr>
            <a:r>
              <a:rPr lang="fr-FR" sz="2800" dirty="0"/>
              <a:t>Visualisation synthétique des données sous forme de tableau</a:t>
            </a:r>
          </a:p>
          <a:p>
            <a:pPr lvl="1">
              <a:lnSpc>
                <a:spcPct val="80000"/>
              </a:lnSpc>
            </a:pPr>
            <a:r>
              <a:rPr lang="fr-FR" sz="2800" dirty="0"/>
              <a:t>Bonne adaptation pour les calculs répétitifs</a:t>
            </a:r>
          </a:p>
          <a:p>
            <a:pPr lvl="1">
              <a:lnSpc>
                <a:spcPct val="80000"/>
              </a:lnSpc>
            </a:pPr>
            <a:r>
              <a:rPr lang="fr-FR" sz="2800" dirty="0"/>
              <a:t>Génération aisée de graphiques et de rapports</a:t>
            </a:r>
          </a:p>
          <a:p>
            <a:pPr lvl="1">
              <a:lnSpc>
                <a:spcPct val="80000"/>
              </a:lnSpc>
            </a:pPr>
            <a:r>
              <a:rPr lang="fr-FR" sz="2800" dirty="0"/>
              <a:t>Grande base d’utilisateurs</a:t>
            </a:r>
          </a:p>
        </p:txBody>
      </p:sp>
      <p:sp>
        <p:nvSpPr>
          <p:cNvPr id="4" name="Espace réservé de la date 3"/>
          <p:cNvSpPr>
            <a:spLocks noGrp="1"/>
          </p:cNvSpPr>
          <p:nvPr>
            <p:ph type="dt" sz="half" idx="10"/>
          </p:nvPr>
        </p:nvSpPr>
        <p:spPr/>
        <p:txBody>
          <a:bodyPr/>
          <a:lstStyle/>
          <a:p>
            <a:fld id="{59A5C8FF-47A0-4A98-9267-21B26BA15688}"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a:t>
            </a:fld>
            <a:endParaRPr lang="fr-FR"/>
          </a:p>
        </p:txBody>
      </p:sp>
    </p:spTree>
    <p:extLst>
      <p:ext uri="{BB962C8B-B14F-4D97-AF65-F5344CB8AC3E}">
        <p14:creationId xmlns:p14="http://schemas.microsoft.com/office/powerpoint/2010/main" val="1159075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Application 5 avec une zone de liste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90</a:t>
            </a:fld>
            <a:endParaRPr lang="fr-F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22" y="1052736"/>
            <a:ext cx="8296275" cy="550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137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Application 5 avec une zone de liste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91</a:t>
            </a:fld>
            <a:endParaRPr lang="fr-F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04950"/>
            <a:ext cx="813435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716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Application 5 avec une zone de liste</a:t>
            </a: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92</a:t>
            </a:fld>
            <a:endParaRPr lang="fr-F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1781175"/>
            <a:ext cx="4914900"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345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93</a:t>
            </a:fld>
            <a:endParaRPr lang="fr-F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47700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258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endParaRPr lang="fr-FR"/>
          </a:p>
        </p:txBody>
      </p:sp>
      <p:sp>
        <p:nvSpPr>
          <p:cNvPr id="3" name="Espace réservé de la date 2"/>
          <p:cNvSpPr>
            <a:spLocks noGrp="1"/>
          </p:cNvSpPr>
          <p:nvPr>
            <p:ph type="dt" sz="half" idx="10"/>
          </p:nvPr>
        </p:nvSpPr>
        <p:spPr/>
        <p:txBody>
          <a:bodyPr/>
          <a:lstStyle/>
          <a:p>
            <a:fld id="{022B8747-32E5-418D-8BE6-50A1E953C546}" type="datetime1">
              <a:rPr lang="fr-FR" smtClean="0"/>
              <a:t>03/10/2022</a:t>
            </a:fld>
            <a:endParaRPr lang="fr-FR"/>
          </a:p>
        </p:txBody>
      </p:sp>
      <p:sp>
        <p:nvSpPr>
          <p:cNvPr id="4" name="Espace réservé du contenu 3"/>
          <p:cNvSpPr>
            <a:spLocks noGrp="1"/>
          </p:cNvSpPr>
          <p:nvPr>
            <p:ph sz="quarter"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94</a:t>
            </a:fld>
            <a:endParaRPr lang="fr-F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692696"/>
            <a:ext cx="645795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4480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Fonctions</a:t>
            </a:r>
          </a:p>
        </p:txBody>
      </p:sp>
      <p:sp>
        <p:nvSpPr>
          <p:cNvPr id="3" name="Espace réservé du texte 2"/>
          <p:cNvSpPr>
            <a:spLocks noGrp="1"/>
          </p:cNvSpPr>
          <p:nvPr>
            <p:ph type="body" idx="1"/>
          </p:nvPr>
        </p:nvSpPr>
        <p:spPr/>
        <p:txBody>
          <a:bodyPr/>
          <a:lstStyle/>
          <a:p>
            <a:endParaRPr lang="fr-FR"/>
          </a:p>
        </p:txBody>
      </p:sp>
      <p:sp>
        <p:nvSpPr>
          <p:cNvPr id="4" name="Espace réservé de la date 3"/>
          <p:cNvSpPr>
            <a:spLocks noGrp="1"/>
          </p:cNvSpPr>
          <p:nvPr>
            <p:ph type="dt" sz="half" idx="10"/>
          </p:nvPr>
        </p:nvSpPr>
        <p:spPr/>
        <p:txBody>
          <a:bodyPr/>
          <a:lstStyle/>
          <a:p>
            <a:fld id="{02D0DBF3-5D12-4E4F-B987-7F13D1FB2F3D}" type="datetime1">
              <a:rPr lang="fr-FR" smtClean="0"/>
              <a:t>03/10/2022</a:t>
            </a:fld>
            <a:endParaRPr lang="fr-FR"/>
          </a:p>
        </p:txBody>
      </p:sp>
      <p:sp>
        <p:nvSpPr>
          <p:cNvPr id="5" name="Espace réservé du numéro de diapositive 4"/>
          <p:cNvSpPr>
            <a:spLocks noGrp="1"/>
          </p:cNvSpPr>
          <p:nvPr>
            <p:ph type="sldNum" sz="quarter" idx="12"/>
          </p:nvPr>
        </p:nvSpPr>
        <p:spPr/>
        <p:txBody>
          <a:bodyPr/>
          <a:lstStyle/>
          <a:p>
            <a:fld id="{10A07726-B9A2-482C-A292-2DEB698D74B6}" type="slidenum">
              <a:rPr lang="fr-FR" smtClean="0"/>
              <a:t>95</a:t>
            </a:fld>
            <a:endParaRPr lang="fr-F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80928"/>
            <a:ext cx="857763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8699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73435" y="221453"/>
            <a:ext cx="8229600" cy="796925"/>
          </a:xfrm>
        </p:spPr>
        <p:txBody>
          <a:bodyPr/>
          <a:lstStyle/>
          <a:p>
            <a:r>
              <a:rPr lang="fr-FR" dirty="0"/>
              <a:t>Les Fonctions</a:t>
            </a:r>
          </a:p>
        </p:txBody>
      </p:sp>
      <p:sp>
        <p:nvSpPr>
          <p:cNvPr id="45059" name="Rectangle 3"/>
          <p:cNvSpPr>
            <a:spLocks noGrp="1" noChangeArrowheads="1"/>
          </p:cNvSpPr>
          <p:nvPr>
            <p:ph sz="quarter" idx="1"/>
          </p:nvPr>
        </p:nvSpPr>
        <p:spPr>
          <a:xfrm>
            <a:off x="467544" y="2708920"/>
            <a:ext cx="8435975" cy="4049467"/>
          </a:xfrm>
        </p:spPr>
        <p:txBody>
          <a:bodyPr>
            <a:noAutofit/>
          </a:bodyPr>
          <a:lstStyle/>
          <a:p>
            <a:pPr>
              <a:lnSpc>
                <a:spcPct val="80000"/>
              </a:lnSpc>
            </a:pPr>
            <a:r>
              <a:rPr lang="fr-FR" sz="2000" dirty="0"/>
              <a:t>Les tableurs proposent un grand nombre de fonctions prédéfinies. Ces fonctions permettent de réaliser des manipulations parfois complexes.</a:t>
            </a:r>
          </a:p>
          <a:p>
            <a:pPr>
              <a:lnSpc>
                <a:spcPct val="80000"/>
              </a:lnSpc>
            </a:pPr>
            <a:r>
              <a:rPr lang="fr-FR" sz="2000" dirty="0"/>
              <a:t>Les fonctions du tableur Excel sont catégorisées de la façon suivante :</a:t>
            </a:r>
          </a:p>
          <a:p>
            <a:pPr lvl="1">
              <a:lnSpc>
                <a:spcPct val="80000"/>
              </a:lnSpc>
            </a:pPr>
            <a:r>
              <a:rPr lang="fr-FR" sz="1800" dirty="0"/>
              <a:t>Les fonctions </a:t>
            </a:r>
            <a:r>
              <a:rPr lang="fr-FR" sz="1800" u="sng" dirty="0">
                <a:solidFill>
                  <a:srgbClr val="FF0000"/>
                </a:solidFill>
              </a:rPr>
              <a:t>mathématiques</a:t>
            </a:r>
            <a:r>
              <a:rPr lang="fr-FR" sz="1800" dirty="0"/>
              <a:t> et trigonométriques offrant des outils de base pour manipuler des données numériques</a:t>
            </a:r>
          </a:p>
          <a:p>
            <a:pPr lvl="1">
              <a:lnSpc>
                <a:spcPct val="80000"/>
              </a:lnSpc>
            </a:pPr>
            <a:r>
              <a:rPr lang="fr-FR" sz="1800" dirty="0"/>
              <a:t>Les fonctions </a:t>
            </a:r>
            <a:r>
              <a:rPr lang="fr-FR" sz="1800" u="sng" dirty="0">
                <a:solidFill>
                  <a:srgbClr val="FF0000"/>
                </a:solidFill>
              </a:rPr>
              <a:t>statistiques</a:t>
            </a:r>
            <a:r>
              <a:rPr lang="fr-FR" sz="1800" dirty="0"/>
              <a:t> offrant des outils d'analyse statistique, calcul de moyenne, de variance</a:t>
            </a:r>
          </a:p>
          <a:p>
            <a:pPr lvl="1">
              <a:lnSpc>
                <a:spcPct val="80000"/>
              </a:lnSpc>
            </a:pPr>
            <a:r>
              <a:rPr lang="fr-FR" sz="1800" dirty="0"/>
              <a:t>Les fonctions </a:t>
            </a:r>
            <a:r>
              <a:rPr lang="fr-FR" sz="1800" u="sng" dirty="0">
                <a:solidFill>
                  <a:srgbClr val="FF0000"/>
                </a:solidFill>
              </a:rPr>
              <a:t>logiques</a:t>
            </a:r>
            <a:r>
              <a:rPr lang="fr-FR" sz="1800" dirty="0"/>
              <a:t>, permettant de manipuler des données logiques (AND, OR, ...)</a:t>
            </a:r>
          </a:p>
          <a:p>
            <a:pPr lvl="1">
              <a:lnSpc>
                <a:spcPct val="80000"/>
              </a:lnSpc>
            </a:pPr>
            <a:r>
              <a:rPr lang="fr-FR" sz="1800" dirty="0"/>
              <a:t>Les fonctions de </a:t>
            </a:r>
            <a:r>
              <a:rPr lang="fr-FR" sz="1800" u="sng" dirty="0">
                <a:solidFill>
                  <a:srgbClr val="FF0000"/>
                </a:solidFill>
              </a:rPr>
              <a:t>manipulation de texte</a:t>
            </a:r>
          </a:p>
          <a:p>
            <a:pPr lvl="1">
              <a:lnSpc>
                <a:spcPct val="80000"/>
              </a:lnSpc>
            </a:pPr>
            <a:r>
              <a:rPr lang="fr-FR" sz="1800" dirty="0"/>
              <a:t>D’autres fonctions utiles dans des domaines particuliers comme par exemple les fonctions financières</a:t>
            </a:r>
          </a:p>
          <a:p>
            <a:pPr lvl="1">
              <a:lnSpc>
                <a:spcPct val="80000"/>
              </a:lnSpc>
            </a:pPr>
            <a:r>
              <a:rPr lang="fr-FR" sz="1800" dirty="0"/>
              <a:t>Fonctions de </a:t>
            </a:r>
            <a:r>
              <a:rPr lang="fr-FR" sz="1800" dirty="0">
                <a:solidFill>
                  <a:srgbClr val="FF0000"/>
                </a:solidFill>
              </a:rPr>
              <a:t>manipulation de dates </a:t>
            </a:r>
            <a:r>
              <a:rPr lang="fr-FR" sz="1800" dirty="0"/>
              <a:t>servant à manipuler et à convertir des dates</a:t>
            </a:r>
          </a:p>
          <a:p>
            <a:pPr lvl="1">
              <a:lnSpc>
                <a:spcPct val="80000"/>
              </a:lnSpc>
            </a:pPr>
            <a:r>
              <a:rPr lang="fr-FR" sz="1600" dirty="0"/>
              <a:t>Etc..</a:t>
            </a:r>
            <a:endParaRPr lang="fr-FR" sz="1400" dirty="0"/>
          </a:p>
        </p:txBody>
      </p:sp>
      <p:sp>
        <p:nvSpPr>
          <p:cNvPr id="2" name="Espace réservé de la date 1"/>
          <p:cNvSpPr>
            <a:spLocks noGrp="1"/>
          </p:cNvSpPr>
          <p:nvPr>
            <p:ph type="dt" sz="half" idx="10"/>
          </p:nvPr>
        </p:nvSpPr>
        <p:spPr/>
        <p:txBody>
          <a:bodyPr/>
          <a:lstStyle/>
          <a:p>
            <a:fld id="{CC225B52-FA29-42C9-B2DF-6A236140316A}"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96</a:t>
            </a:fld>
            <a:endParaRPr lang="fr-F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18378"/>
            <a:ext cx="6945238" cy="151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311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r>
              <a:rPr lang="fr-FR" dirty="0"/>
              <a:t>Les Fonctions et leurs arguments</a:t>
            </a:r>
          </a:p>
        </p:txBody>
      </p:sp>
      <p:sp>
        <p:nvSpPr>
          <p:cNvPr id="46083" name="Rectangle 3"/>
          <p:cNvSpPr>
            <a:spLocks noGrp="1" noChangeArrowheads="1"/>
          </p:cNvSpPr>
          <p:nvPr>
            <p:ph sz="quarter" idx="1"/>
          </p:nvPr>
        </p:nvSpPr>
        <p:spPr>
          <a:xfrm>
            <a:off x="457200" y="1341438"/>
            <a:ext cx="8229600" cy="4784725"/>
          </a:xfrm>
        </p:spPr>
        <p:txBody>
          <a:bodyPr>
            <a:normAutofit lnSpcReduction="10000"/>
          </a:bodyPr>
          <a:lstStyle/>
          <a:p>
            <a:r>
              <a:rPr lang="fr-FR" sz="2400" dirty="0"/>
              <a:t>Syntaxe des fonctions Excel: toute fonction contient un </a:t>
            </a:r>
            <a:r>
              <a:rPr lang="fr-FR" sz="2400" b="1" dirty="0">
                <a:solidFill>
                  <a:srgbClr val="C00000"/>
                </a:solidFill>
              </a:rPr>
              <a:t>nom</a:t>
            </a:r>
            <a:r>
              <a:rPr lang="fr-FR" sz="2400" dirty="0">
                <a:solidFill>
                  <a:srgbClr val="C00000"/>
                </a:solidFill>
              </a:rPr>
              <a:t> </a:t>
            </a:r>
            <a:r>
              <a:rPr lang="fr-FR" sz="2400" dirty="0"/>
              <a:t>et zéro, un ou plusieurs </a:t>
            </a:r>
            <a:r>
              <a:rPr lang="fr-FR" sz="2400" b="1" dirty="0">
                <a:solidFill>
                  <a:srgbClr val="C00000"/>
                </a:solidFill>
              </a:rPr>
              <a:t>arguments </a:t>
            </a:r>
          </a:p>
          <a:p>
            <a:pPr marL="1081088" indent="-190500">
              <a:buFont typeface="+mj-lt"/>
              <a:buAutoNum type="arabicPeriod"/>
            </a:pPr>
            <a:r>
              <a:rPr lang="fr-FR" sz="3500" b="1" dirty="0">
                <a:solidFill>
                  <a:srgbClr val="0070C0"/>
                </a:solidFill>
                <a:effectLst>
                  <a:outerShdw blurRad="38100" dist="38100" dir="2700000" algn="tl">
                    <a:srgbClr val="000000">
                      <a:alpha val="43137"/>
                    </a:srgbClr>
                  </a:outerShdw>
                </a:effectLst>
              </a:rPr>
              <a:t>Nom</a:t>
            </a:r>
          </a:p>
          <a:p>
            <a:pPr marL="1081088" indent="-190500">
              <a:buFont typeface="+mj-lt"/>
              <a:buAutoNum type="arabicPeriod"/>
            </a:pPr>
            <a:r>
              <a:rPr lang="fr-FR" sz="3500" b="1" dirty="0">
                <a:solidFill>
                  <a:srgbClr val="0070C0"/>
                </a:solidFill>
                <a:effectLst>
                  <a:outerShdw blurRad="38100" dist="38100" dir="2700000" algn="tl">
                    <a:srgbClr val="000000">
                      <a:alpha val="43137"/>
                    </a:srgbClr>
                  </a:outerShdw>
                </a:effectLst>
              </a:rPr>
              <a:t>Argument(s)</a:t>
            </a:r>
          </a:p>
          <a:p>
            <a:endParaRPr lang="fr-FR" sz="2400" dirty="0"/>
          </a:p>
          <a:p>
            <a:pPr lvl="1"/>
            <a:r>
              <a:rPr lang="fr-FR" sz="2800" b="1" dirty="0" err="1">
                <a:solidFill>
                  <a:srgbClr val="C00000"/>
                </a:solidFill>
                <a:effectLst>
                  <a:outerShdw blurRad="38100" dist="38100" dir="2700000" algn="tl">
                    <a:srgbClr val="000000">
                      <a:alpha val="43137"/>
                    </a:srgbClr>
                  </a:outerShdw>
                </a:effectLst>
              </a:rPr>
              <a:t>Nom_de_la_Fonction</a:t>
            </a:r>
            <a:r>
              <a:rPr lang="fr-FR" sz="2800" b="1" dirty="0">
                <a:solidFill>
                  <a:srgbClr val="C00000"/>
                </a:solidFill>
                <a:effectLst>
                  <a:outerShdw blurRad="38100" dist="38100" dir="2700000" algn="tl">
                    <a:srgbClr val="000000">
                      <a:alpha val="43137"/>
                    </a:srgbClr>
                  </a:outerShdw>
                </a:effectLst>
              </a:rPr>
              <a:t>(argument1; argument2; ...)</a:t>
            </a:r>
          </a:p>
          <a:p>
            <a:pPr lvl="1"/>
            <a:r>
              <a:rPr lang="fr-FR" sz="2400" dirty="0"/>
              <a:t>Une fonction est caractérisée par: </a:t>
            </a:r>
          </a:p>
          <a:p>
            <a:pPr lvl="2"/>
            <a:r>
              <a:rPr lang="fr-FR" sz="2800" b="1" i="1" dirty="0">
                <a:solidFill>
                  <a:srgbClr val="C00000"/>
                </a:solidFill>
                <a:effectLst>
                  <a:outerShdw blurRad="38100" dist="38100" dir="2700000" algn="tl">
                    <a:srgbClr val="000000">
                      <a:alpha val="43137"/>
                    </a:srgbClr>
                  </a:outerShdw>
                </a:effectLst>
              </a:rPr>
              <a:t>Son</a:t>
            </a:r>
            <a:r>
              <a:rPr lang="fr-FR" sz="2800" b="1" dirty="0">
                <a:solidFill>
                  <a:srgbClr val="C00000"/>
                </a:solidFill>
                <a:effectLst>
                  <a:outerShdw blurRad="38100" dist="38100" dir="2700000" algn="tl">
                    <a:srgbClr val="000000">
                      <a:alpha val="43137"/>
                    </a:srgbClr>
                  </a:outerShdw>
                </a:effectLst>
              </a:rPr>
              <a:t> </a:t>
            </a:r>
            <a:r>
              <a:rPr lang="fr-FR" sz="2800" b="1" i="1" dirty="0">
                <a:solidFill>
                  <a:srgbClr val="C00000"/>
                </a:solidFill>
                <a:effectLst>
                  <a:outerShdw blurRad="38100" dist="38100" dir="2700000" algn="tl">
                    <a:srgbClr val="000000">
                      <a:alpha val="43137"/>
                    </a:srgbClr>
                  </a:outerShdw>
                </a:effectLst>
              </a:rPr>
              <a:t>nom</a:t>
            </a:r>
            <a:r>
              <a:rPr lang="fr-FR" sz="2800" b="1" dirty="0">
                <a:solidFill>
                  <a:srgbClr val="C00000"/>
                </a:solidFill>
                <a:effectLst>
                  <a:outerShdw blurRad="38100" dist="38100" dir="2700000" algn="tl">
                    <a:srgbClr val="000000">
                      <a:alpha val="43137"/>
                    </a:srgbClr>
                  </a:outerShdw>
                </a:effectLst>
              </a:rPr>
              <a:t> </a:t>
            </a:r>
            <a:r>
              <a:rPr lang="fr-FR" dirty="0"/>
              <a:t>(par convention écrit en majuscule), suivi de parenthèses. </a:t>
            </a:r>
          </a:p>
          <a:p>
            <a:pPr lvl="2"/>
            <a:r>
              <a:rPr lang="fr-FR" b="1" dirty="0"/>
              <a:t>Elle contient zéro, un ou plusieurs </a:t>
            </a:r>
            <a:r>
              <a:rPr lang="fr-FR" sz="2800" b="1" i="1" dirty="0">
                <a:solidFill>
                  <a:srgbClr val="C00000"/>
                </a:solidFill>
                <a:effectLst>
                  <a:outerShdw blurRad="38100" dist="38100" dir="2700000" algn="tl">
                    <a:srgbClr val="000000">
                      <a:alpha val="43137"/>
                    </a:srgbClr>
                  </a:outerShdw>
                </a:effectLst>
              </a:rPr>
              <a:t>arguments</a:t>
            </a:r>
            <a:r>
              <a:rPr lang="fr-FR" sz="2800" i="1" dirty="0">
                <a:effectLst>
                  <a:outerShdw blurRad="38100" dist="38100" dir="2700000" algn="tl">
                    <a:srgbClr val="000000">
                      <a:alpha val="43137"/>
                    </a:srgbClr>
                  </a:outerShdw>
                </a:effectLst>
              </a:rPr>
              <a:t> </a:t>
            </a:r>
            <a:r>
              <a:rPr lang="fr-FR" dirty="0"/>
              <a:t>(à l'intérieur des parenthèses), c'est-à-dire un ensemble de valeurs, séparées par des points-virgules, auxquelles la fonction s'applique.</a:t>
            </a:r>
          </a:p>
          <a:p>
            <a:endParaRPr lang="fr-FR" sz="2400" dirty="0"/>
          </a:p>
        </p:txBody>
      </p:sp>
      <p:sp>
        <p:nvSpPr>
          <p:cNvPr id="2" name="Espace réservé de la date 1"/>
          <p:cNvSpPr>
            <a:spLocks noGrp="1"/>
          </p:cNvSpPr>
          <p:nvPr>
            <p:ph type="dt" sz="half" idx="10"/>
          </p:nvPr>
        </p:nvSpPr>
        <p:spPr/>
        <p:txBody>
          <a:bodyPr/>
          <a:lstStyle/>
          <a:p>
            <a:fld id="{2F1B8C5B-56F2-4989-A9DA-D882E2A592E2}" type="datetime1">
              <a:rPr lang="fr-FR" smtClean="0"/>
              <a:t>03/10/2022</a:t>
            </a:fld>
            <a:endParaRPr lang="fr-FR"/>
          </a:p>
        </p:txBody>
      </p:sp>
      <p:sp>
        <p:nvSpPr>
          <p:cNvPr id="3" name="Espace réservé du numéro de diapositive 2"/>
          <p:cNvSpPr>
            <a:spLocks noGrp="1"/>
          </p:cNvSpPr>
          <p:nvPr>
            <p:ph type="sldNum" sz="quarter" idx="12"/>
          </p:nvPr>
        </p:nvSpPr>
        <p:spPr/>
        <p:txBody>
          <a:bodyPr/>
          <a:lstStyle/>
          <a:p>
            <a:fld id="{10A07726-B9A2-482C-A292-2DEB698D74B6}" type="slidenum">
              <a:rPr lang="fr-FR" smtClean="0"/>
              <a:t>97</a:t>
            </a:fld>
            <a:endParaRPr lang="fr-FR"/>
          </a:p>
        </p:txBody>
      </p:sp>
    </p:spTree>
    <p:extLst>
      <p:ext uri="{BB962C8B-B14F-4D97-AF65-F5344CB8AC3E}">
        <p14:creationId xmlns:p14="http://schemas.microsoft.com/office/powerpoint/2010/main" val="20274917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Les Fonctions: Utiliser l’assistant </a:t>
            </a:r>
          </a:p>
        </p:txBody>
      </p:sp>
      <p:sp>
        <p:nvSpPr>
          <p:cNvPr id="4" name="Espace réservé du contenu 3"/>
          <p:cNvSpPr>
            <a:spLocks noGrp="1"/>
          </p:cNvSpPr>
          <p:nvPr>
            <p:ph sz="quarter" idx="1"/>
          </p:nvPr>
        </p:nvSpPr>
        <p:spPr/>
        <p:txBody>
          <a:bodyPr/>
          <a:lstStyle/>
          <a:p>
            <a:pPr marL="514350" indent="-514350">
              <a:buFont typeface="+mj-lt"/>
              <a:buAutoNum type="arabicPeriod"/>
            </a:pPr>
            <a:r>
              <a:rPr lang="fr-FR" b="1" dirty="0">
                <a:solidFill>
                  <a:srgbClr val="C00000"/>
                </a:solidFill>
                <a:effectLst>
                  <a:outerShdw blurRad="38100" dist="38100" dir="2700000" algn="tl">
                    <a:srgbClr val="000000">
                      <a:alpha val="43137"/>
                    </a:srgbClr>
                  </a:outerShdw>
                </a:effectLst>
              </a:rPr>
              <a:t>Nom</a:t>
            </a:r>
          </a:p>
          <a:p>
            <a:pPr marL="514350" indent="-514350">
              <a:buFont typeface="+mj-lt"/>
              <a:buAutoNum type="arabicPeriod"/>
            </a:pPr>
            <a:r>
              <a:rPr lang="fr-FR" b="1" dirty="0">
                <a:solidFill>
                  <a:srgbClr val="C00000"/>
                </a:solidFill>
                <a:effectLst>
                  <a:outerShdw blurRad="38100" dist="38100" dir="2700000" algn="tl">
                    <a:srgbClr val="000000">
                      <a:alpha val="43137"/>
                    </a:srgbClr>
                  </a:outerShdw>
                </a:effectLst>
              </a:rPr>
              <a:t>Argument(s)</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68848"/>
            <a:ext cx="5256584" cy="114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34418A6B-9CFC-4C71-8DB9-EA415977AA27}"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98</a:t>
            </a:fld>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681" y="2636913"/>
            <a:ext cx="5020941" cy="283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rrondir un rectangle avec un coin du même côté 9"/>
          <p:cNvSpPr/>
          <p:nvPr/>
        </p:nvSpPr>
        <p:spPr>
          <a:xfrm>
            <a:off x="6084168" y="1068848"/>
            <a:ext cx="882179" cy="523214"/>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1</a:t>
            </a:r>
          </a:p>
        </p:txBody>
      </p:sp>
      <p:sp>
        <p:nvSpPr>
          <p:cNvPr id="11" name="Arrondir un rectangle avec un coin du même côté 10"/>
          <p:cNvSpPr/>
          <p:nvPr/>
        </p:nvSpPr>
        <p:spPr>
          <a:xfrm>
            <a:off x="3698051" y="1380908"/>
            <a:ext cx="882179" cy="523214"/>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2</a:t>
            </a:r>
          </a:p>
        </p:txBody>
      </p:sp>
      <p:grpSp>
        <p:nvGrpSpPr>
          <p:cNvPr id="7" name="Groupe 6"/>
          <p:cNvGrpSpPr/>
          <p:nvPr/>
        </p:nvGrpSpPr>
        <p:grpSpPr>
          <a:xfrm>
            <a:off x="146004" y="2636913"/>
            <a:ext cx="3581519" cy="3024336"/>
            <a:chOff x="2055093" y="2554783"/>
            <a:chExt cx="4029075" cy="3476625"/>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093" y="2554783"/>
              <a:ext cx="40290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rrondir un rectangle avec un coin du même côté 11"/>
            <p:cNvSpPr/>
            <p:nvPr/>
          </p:nvSpPr>
          <p:spPr>
            <a:xfrm>
              <a:off x="3563888" y="3271027"/>
              <a:ext cx="1931165" cy="405623"/>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3</a:t>
              </a:r>
            </a:p>
          </p:txBody>
        </p:sp>
      </p:grpSp>
      <p:sp>
        <p:nvSpPr>
          <p:cNvPr id="17" name="Arrondir un rectangle avec un coin du même côté 16"/>
          <p:cNvSpPr/>
          <p:nvPr/>
        </p:nvSpPr>
        <p:spPr>
          <a:xfrm>
            <a:off x="4580230" y="2913190"/>
            <a:ext cx="2080002" cy="699641"/>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5</a:t>
            </a:r>
          </a:p>
        </p:txBody>
      </p:sp>
      <p:sp>
        <p:nvSpPr>
          <p:cNvPr id="18" name="Arrondir un rectangle avec un coin du même côté 17"/>
          <p:cNvSpPr/>
          <p:nvPr/>
        </p:nvSpPr>
        <p:spPr>
          <a:xfrm>
            <a:off x="2195736" y="5157192"/>
            <a:ext cx="756084" cy="492935"/>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4</a:t>
            </a:r>
          </a:p>
        </p:txBody>
      </p:sp>
      <p:sp>
        <p:nvSpPr>
          <p:cNvPr id="19" name="Arrondir un rectangle avec un coin du même côté 18"/>
          <p:cNvSpPr/>
          <p:nvPr/>
        </p:nvSpPr>
        <p:spPr>
          <a:xfrm>
            <a:off x="7380312" y="4959103"/>
            <a:ext cx="756084" cy="492935"/>
          </a:xfrm>
          <a:prstGeom prst="round2Same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b="1" dirty="0">
                <a:solidFill>
                  <a:srgbClr val="FF0000"/>
                </a:solidFill>
                <a:latin typeface="Calibri" panose="020F0502020204030204" pitchFamily="34" charset="0"/>
              </a:rPr>
              <a:t>6</a:t>
            </a:r>
          </a:p>
        </p:txBody>
      </p:sp>
    </p:spTree>
    <p:extLst>
      <p:ext uri="{BB962C8B-B14F-4D97-AF65-F5344CB8AC3E}">
        <p14:creationId xmlns:p14="http://schemas.microsoft.com/office/powerpoint/2010/main" val="3802164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1138138"/>
          </a:xfrm>
        </p:spPr>
        <p:txBody>
          <a:bodyPr>
            <a:normAutofit/>
          </a:bodyPr>
          <a:lstStyle/>
          <a:p>
            <a:r>
              <a:rPr lang="fr-FR" sz="2800" dirty="0"/>
              <a:t>Les Fonctions: Utiliser l’assistant  pour le choix du:</a:t>
            </a:r>
            <a:br>
              <a:rPr lang="fr-FR" sz="2800" dirty="0"/>
            </a:br>
            <a:r>
              <a:rPr lang="fr-FR" sz="2800" dirty="0"/>
              <a:t>Nom et argument(s) </a:t>
            </a:r>
          </a:p>
        </p:txBody>
      </p:sp>
      <p:sp>
        <p:nvSpPr>
          <p:cNvPr id="4" name="Espace réservé du contenu 3"/>
          <p:cNvSpPr>
            <a:spLocks noGrp="1"/>
          </p:cNvSpPr>
          <p:nvPr>
            <p:ph sz="quarter" idx="1"/>
          </p:nvPr>
        </p:nvSpPr>
        <p:spPr/>
        <p:txBody>
          <a:bodyPr/>
          <a:lstStyle/>
          <a:p>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928" y="2692933"/>
            <a:ext cx="3672408" cy="316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e la date 4"/>
          <p:cNvSpPr>
            <a:spLocks noGrp="1"/>
          </p:cNvSpPr>
          <p:nvPr>
            <p:ph type="dt" sz="half" idx="10"/>
          </p:nvPr>
        </p:nvSpPr>
        <p:spPr/>
        <p:txBody>
          <a:bodyPr/>
          <a:lstStyle/>
          <a:p>
            <a:fld id="{34418A6B-9CFC-4C71-8DB9-EA415977AA27}" type="datetime1">
              <a:rPr lang="fr-FR" smtClean="0"/>
              <a:t>03/10/2022</a:t>
            </a:fld>
            <a:endParaRPr lang="fr-FR"/>
          </a:p>
        </p:txBody>
      </p:sp>
      <p:sp>
        <p:nvSpPr>
          <p:cNvPr id="6" name="Espace réservé du numéro de diapositive 5"/>
          <p:cNvSpPr>
            <a:spLocks noGrp="1"/>
          </p:cNvSpPr>
          <p:nvPr>
            <p:ph type="sldNum" sz="quarter" idx="12"/>
          </p:nvPr>
        </p:nvSpPr>
        <p:spPr/>
        <p:txBody>
          <a:bodyPr/>
          <a:lstStyle/>
          <a:p>
            <a:fld id="{10A07726-B9A2-482C-A292-2DEB698D74B6}" type="slidenum">
              <a:rPr lang="fr-FR" smtClean="0"/>
              <a:t>99</a:t>
            </a:fld>
            <a:endParaRPr lang="fr-F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168" y="2692933"/>
            <a:ext cx="4267276" cy="241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9942" y="1251720"/>
            <a:ext cx="5958279" cy="130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792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5401</TotalTime>
  <Words>11229</Words>
  <Application>Microsoft Office PowerPoint</Application>
  <PresentationFormat>Affichage à l'écran (4:3)</PresentationFormat>
  <Paragraphs>1630</Paragraphs>
  <Slides>197</Slides>
  <Notes>35</Notes>
  <HiddenSlides>8</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197</vt:i4>
      </vt:variant>
    </vt:vector>
  </HeadingPairs>
  <TitlesOfParts>
    <vt:vector size="214" baseType="lpstr">
      <vt:lpstr>Arial</vt:lpstr>
      <vt:lpstr>Arial,Bold</vt:lpstr>
      <vt:lpstr>Arial,BoldItalic</vt:lpstr>
      <vt:lpstr>Arial,Italic</vt:lpstr>
      <vt:lpstr>Calibri</vt:lpstr>
      <vt:lpstr>Calibri Light</vt:lpstr>
      <vt:lpstr>Cambria</vt:lpstr>
      <vt:lpstr>Franklin Gothic Book</vt:lpstr>
      <vt:lpstr>Helvetica</vt:lpstr>
      <vt:lpstr>Perpetua</vt:lpstr>
      <vt:lpstr>Segoe UI</vt:lpstr>
      <vt:lpstr>Segoe UI Light</vt:lpstr>
      <vt:lpstr>Symbol</vt:lpstr>
      <vt:lpstr>Times New Roman</vt:lpstr>
      <vt:lpstr>wf_segoe-ui_semibold</vt:lpstr>
      <vt:lpstr>Wingdings 2</vt:lpstr>
      <vt:lpstr>Capitaux</vt:lpstr>
      <vt:lpstr>Partie 1:  Partie Tableur: Cas d’Excel </vt:lpstr>
      <vt:lpstr>Informatique et  Certificat Informatique et Internet (PIX) Partie Tableurs</vt:lpstr>
      <vt:lpstr>Programme Licence 2 Droit et Science Politique:</vt:lpstr>
      <vt:lpstr>Partie: Travaux Dirigés sur les bases d’Excel</vt:lpstr>
      <vt:lpstr>Plan</vt:lpstr>
      <vt:lpstr>Qu’est-ce qu’un tableur</vt:lpstr>
      <vt:lpstr>Définitions</vt:lpstr>
      <vt:lpstr>Définitions</vt:lpstr>
      <vt:lpstr>Utilisation d’un tableur</vt:lpstr>
      <vt:lpstr>Principaux tableurs</vt:lpstr>
      <vt:lpstr>Présentation de l’interface et les notions de base</vt:lpstr>
      <vt:lpstr>Présentation de l’interface</vt:lpstr>
      <vt:lpstr>La feuille de calcul</vt:lpstr>
      <vt:lpstr>Notion de classeur</vt:lpstr>
      <vt:lpstr>La cellule / la Plage : définition, Adresse et contenu</vt:lpstr>
      <vt:lpstr>Classeur, Feuille, Cellule, Plage, Adresse et Contenu </vt:lpstr>
      <vt:lpstr>Classeur, Feuille, Cellule, Plage, Adresse et Contenu </vt:lpstr>
      <vt:lpstr>Présentation de l’interface</vt:lpstr>
      <vt:lpstr>Présentation de l’interface: Onglets d’outils</vt:lpstr>
      <vt:lpstr>Présentation de l’interface</vt:lpstr>
      <vt:lpstr>Présentation de l’interface: Quelques réglages</vt:lpstr>
      <vt:lpstr>Présentation de l’interface</vt:lpstr>
      <vt:lpstr>Format cellule: Boite de dialogue</vt:lpstr>
      <vt:lpstr>Le menu contextuel: Bouton Droit de la Souris</vt:lpstr>
      <vt:lpstr>Présentation PowerPoint</vt:lpstr>
      <vt:lpstr>La barre de formules</vt:lpstr>
      <vt:lpstr>Présentation de l’interface</vt:lpstr>
      <vt:lpstr>Utilisation de la souris</vt:lpstr>
      <vt:lpstr>Recopier une cellule</vt:lpstr>
      <vt:lpstr>Redimmentionner les lignes et colonnes </vt:lpstr>
      <vt:lpstr>Présentation PowerPoint</vt:lpstr>
      <vt:lpstr>Modifier la largeur des colonnes </vt:lpstr>
      <vt:lpstr>Modifier la largeur des colonnes </vt:lpstr>
      <vt:lpstr>Présentation PowerPoint</vt:lpstr>
      <vt:lpstr>Manipulation des cellules, des lignes, colonnes et des feuilles</vt:lpstr>
      <vt:lpstr>Le menu contextuel: Bouton Droit de la Souris</vt:lpstr>
      <vt:lpstr>« fractionner » l’affichage ;</vt:lpstr>
      <vt:lpstr>Manipulation des Cellules et plages</vt:lpstr>
      <vt:lpstr>Manipulation des cellules</vt:lpstr>
      <vt:lpstr>Manipulation des cellules, des lignes, colonnes et des feuilles</vt:lpstr>
      <vt:lpstr>Les Cellules: Valeur, Format et Type</vt:lpstr>
      <vt:lpstr>La cellule : Valeur, Format et type</vt:lpstr>
      <vt:lpstr>Le formatage des cellules</vt:lpstr>
      <vt:lpstr>Le formatage des cellules</vt:lpstr>
      <vt:lpstr>Format des nombres: importance des formats</vt:lpstr>
      <vt:lpstr>Cellule: format Monétaire</vt:lpstr>
      <vt:lpstr>Format des données  : Monétaire, Pourcentage, etc…</vt:lpstr>
      <vt:lpstr>Cellule: format pourcentage avec la boite de dialogue</vt:lpstr>
      <vt:lpstr>La cellule : format</vt:lpstr>
      <vt:lpstr>Cellule: format alphanumérique</vt:lpstr>
      <vt:lpstr>Présentation PowerPoint</vt:lpstr>
      <vt:lpstr>Format cellule: Boite de dialogue</vt:lpstr>
      <vt:lpstr>Format des Cellules, exemple de format numérique</vt:lpstr>
      <vt:lpstr>Mise en forme d’une plage à l’aide de la mise en forme de tableau</vt:lpstr>
      <vt:lpstr>1</vt:lpstr>
      <vt:lpstr>2</vt:lpstr>
      <vt:lpstr>Présentation PowerPoint</vt:lpstr>
      <vt:lpstr>Présentation PowerPoint</vt:lpstr>
      <vt:lpstr>Présentation PowerPoint</vt:lpstr>
      <vt:lpstr>Styles de tableaux</vt:lpstr>
      <vt:lpstr>La mise en page et le contrôle de l’impression</vt:lpstr>
      <vt:lpstr>La mise en page et le contrôle de l’impression</vt:lpstr>
      <vt:lpstr>La mise en page et le contrôle de l’impression</vt:lpstr>
      <vt:lpstr>La mise en page et le contrôle de l’impression</vt:lpstr>
      <vt:lpstr>Mise en forme conditionnelle</vt:lpstr>
      <vt:lpstr>Mise en forme conditionnelle (1)</vt:lpstr>
      <vt:lpstr>Mise en forme conditionnelle (1)</vt:lpstr>
      <vt:lpstr>Mise en forme conditionnelle (1)</vt:lpstr>
      <vt:lpstr>Mise en forme conditionnelle (1)</vt:lpstr>
      <vt:lpstr>Quelques manipulations de format: Fusionner des cellules</vt:lpstr>
      <vt:lpstr>Les Formules</vt:lpstr>
      <vt:lpstr>Les formules - définition</vt:lpstr>
      <vt:lpstr>Formules: les opérateurs</vt:lpstr>
      <vt:lpstr>Barre de Formules</vt:lpstr>
      <vt:lpstr>Les formules:</vt:lpstr>
      <vt:lpstr>Ecrire un formule</vt:lpstr>
      <vt:lpstr>Formules de base et copie de formules</vt:lpstr>
      <vt:lpstr>Copie de Formule</vt:lpstr>
      <vt:lpstr>Copie de Formule: Adressage Relatif et Adressage Absolu</vt:lpstr>
      <vt:lpstr>Les formules - références</vt:lpstr>
      <vt:lpstr>Les formules - références</vt:lpstr>
      <vt:lpstr>Copie de Formule: Adressage Relatif et Adressage Absolu</vt:lpstr>
      <vt:lpstr>Application 2: Adressage Relatif et Adressage Absolu: nommer la cellule ou la plage</vt:lpstr>
      <vt:lpstr>Application1: Adressage Relatif et Adressage Absolu </vt:lpstr>
      <vt:lpstr>Application (3)</vt:lpstr>
      <vt:lpstr>Application 3: Adressage Relatif et Adressage Absolu: nommer la cellule</vt:lpstr>
      <vt:lpstr>Application 4: Adressage Relatif et Adressage Absolu: nommer la colonne (plage)</vt:lpstr>
      <vt:lpstr>Application 5 avec une zone de liste</vt:lpstr>
      <vt:lpstr>Application 5 avec une zone de liste</vt:lpstr>
      <vt:lpstr>Application 5 avec une zone de liste</vt:lpstr>
      <vt:lpstr>Application 5 avec une zone de liste</vt:lpstr>
      <vt:lpstr>Application 5 avec une zone de liste</vt:lpstr>
      <vt:lpstr>Présentation PowerPoint</vt:lpstr>
      <vt:lpstr>Présentation PowerPoint</vt:lpstr>
      <vt:lpstr>Les Fonctions</vt:lpstr>
      <vt:lpstr>Les Fonctions</vt:lpstr>
      <vt:lpstr>Les Fonctions et leurs arguments</vt:lpstr>
      <vt:lpstr>Les Fonctions: Utiliser l’assistant </vt:lpstr>
      <vt:lpstr>Les Fonctions: Utiliser l’assistant  pour le choix du: Nom et argument(s) </vt:lpstr>
      <vt:lpstr>Formules de base: Fonction (suite)</vt:lpstr>
      <vt:lpstr>Présentation PowerPoint</vt:lpstr>
      <vt:lpstr>Présentation PowerPoint</vt:lpstr>
      <vt:lpstr>Présentation PowerPoint</vt:lpstr>
      <vt:lpstr>Les Fonctions avec l’assistant</vt:lpstr>
      <vt:lpstr>Formules de base: insérer un fonction</vt:lpstr>
      <vt:lpstr>Formules de base: insérer un fonction</vt:lpstr>
      <vt:lpstr>Formules de base: insérer un fonction</vt:lpstr>
      <vt:lpstr>Formules de base: insérer un fonction</vt:lpstr>
      <vt:lpstr>Application (1)</vt:lpstr>
      <vt:lpstr>Exemple de fonction de test: </vt:lpstr>
      <vt:lpstr>Exemple de fonction de test:</vt:lpstr>
      <vt:lpstr>Exemple de fonction de test:</vt:lpstr>
      <vt:lpstr>La fonction particulière: Texte()</vt:lpstr>
      <vt:lpstr>La fonction ARRONDI</vt:lpstr>
      <vt:lpstr>La fonction Texte()</vt:lpstr>
      <vt:lpstr>Les fonctions statistiques</vt:lpstr>
      <vt:lpstr>Les fonctions Moyenne, Variance et Écart type</vt:lpstr>
      <vt:lpstr>Les fonctions Moyenne, Variance et Écart type</vt:lpstr>
      <vt:lpstr>Les fonctions logiques</vt:lpstr>
      <vt:lpstr>Présentation PowerPoint</vt:lpstr>
      <vt:lpstr>Présentation PowerPoint</vt:lpstr>
      <vt:lpstr>Les fonctions permettant de tester le type de contenu des cellules</vt:lpstr>
      <vt:lpstr>La gestion des erreurs</vt:lpstr>
      <vt:lpstr>La Fonction CONCATENER () et l’opérateur &amp;</vt:lpstr>
      <vt:lpstr>Les fonctions de dates et la gestion du temps pas les dattes …</vt:lpstr>
      <vt:lpstr>Les fonctions de dates et la gestion du temps</vt:lpstr>
      <vt:lpstr>Le format d’affichage des dates et des heures</vt:lpstr>
      <vt:lpstr>Les fonctions de date</vt:lpstr>
      <vt:lpstr>Nombre de jours ouvrés</vt:lpstr>
      <vt:lpstr>Calcul de l’Age</vt:lpstr>
      <vt:lpstr>Les fonctions de texte</vt:lpstr>
      <vt:lpstr>Les fonctions de texte</vt:lpstr>
      <vt:lpstr>Les fonctions de texte</vt:lpstr>
      <vt:lpstr>Les fonctions de texte</vt:lpstr>
      <vt:lpstr>Les fonctions de texte</vt:lpstr>
      <vt:lpstr>Calcul de la moyenne avec Coefficients</vt:lpstr>
      <vt:lpstr>Calcul du rang de l’élève ou classement</vt:lpstr>
      <vt:lpstr>Les dates pas les dattes …</vt:lpstr>
      <vt:lpstr>Les Formules et fonctions utilisées dans notre TD de manipulation de texte et dates</vt:lpstr>
      <vt:lpstr>Exemple de fonction de test:</vt:lpstr>
      <vt:lpstr>Présentation PowerPoint</vt:lpstr>
      <vt:lpstr>Présentation PowerPoint</vt:lpstr>
      <vt:lpstr>Exemple de la fonction de test imbriqués:  Si(condition; action 1; Action2)</vt:lpstr>
      <vt:lpstr>Exemple de fonctions de tests imbriqués:  =SI(cond1; Act1; SI(cond2; Act2; SI(cond3;Act3; Si(cond4;Act4; Act5))</vt:lpstr>
      <vt:lpstr>Présentation PowerPoint</vt:lpstr>
      <vt:lpstr>La fonction de test =SI et ses variantes </vt:lpstr>
      <vt:lpstr>Présentation PowerPoint</vt:lpstr>
      <vt:lpstr>On peut faire des opérations multiples :</vt:lpstr>
      <vt:lpstr>Présentation PowerPoint</vt:lpstr>
      <vt:lpstr>Présentation PowerPoint</vt:lpstr>
      <vt:lpstr>Les Fonctions: RechercheV</vt:lpstr>
      <vt:lpstr>Présentation PowerPoint</vt:lpstr>
      <vt:lpstr>Présentation PowerPoint</vt:lpstr>
      <vt:lpstr>Présentation PowerPoint</vt:lpstr>
      <vt:lpstr>La fonction Somme.Si</vt:lpstr>
      <vt:lpstr>La fonction SommeProd</vt:lpstr>
      <vt:lpstr>Imbrication de fonctions</vt:lpstr>
      <vt:lpstr>Présentation PowerPoint</vt:lpstr>
      <vt:lpstr>Créer un graphique</vt:lpstr>
      <vt:lpstr>Créer un graphique</vt:lpstr>
      <vt:lpstr>Créer un graphique</vt:lpstr>
      <vt:lpstr>Cas Particulier: Plages non contiguës</vt:lpstr>
      <vt:lpstr>Les outils de graphique</vt:lpstr>
      <vt:lpstr>Les outils de graphique</vt:lpstr>
      <vt:lpstr>Les outils de graphique</vt:lpstr>
      <vt:lpstr>Les outils de graphique</vt:lpstr>
      <vt:lpstr>Comment insérer un graphique sur Excel ?</vt:lpstr>
      <vt:lpstr>Préparer votre tableau pour l’impression</vt:lpstr>
      <vt:lpstr>Préparer votre tableau pour l’impression 1/2</vt:lpstr>
      <vt:lpstr>Impression et création d’un pdf 2/2</vt:lpstr>
      <vt:lpstr>Préparer votre tableau pour l’impression 2/3</vt:lpstr>
      <vt:lpstr>Protéger une Feuille de Calcul </vt:lpstr>
      <vt:lpstr>Raccourci Claviers</vt:lpstr>
      <vt:lpstr>Raccourcis clavier les plus pratiques d’Excel</vt:lpstr>
      <vt:lpstr>Raccourcis clavier les plus pratiques d’Excel</vt:lpstr>
      <vt:lpstr>Réduire la taille de fichier de vos feuilles Excel feuilles de calcul</vt:lpstr>
      <vt:lpstr>Consolidation des Données</vt:lpstr>
      <vt:lpstr>CONSOLIDATIONS Exemple par position   (support Module1)</vt:lpstr>
      <vt:lpstr>CONSOLIDATION Exemple 1 par position</vt:lpstr>
      <vt:lpstr>CONSOLIDATIONS Exemple 2 par position   (support Module1)</vt:lpstr>
      <vt:lpstr>Applications: Initiation aux tableurs Premiers pas</vt:lpstr>
      <vt:lpstr>Exercice 1: Premiers pas: TVA, Adressage, Fonction Somme, Format</vt:lpstr>
      <vt:lpstr>Exercice 2  -  Premiers pas ½  Fonctions somme, moyenne, format, alignement , bordures, fusion de cellules …</vt:lpstr>
      <vt:lpstr>Exercice 2  -  Premiers pas 2/2  Fonctions somme, moyenne, format, alignement , bordures, fusion de cellules …</vt:lpstr>
      <vt:lpstr>Exercice 3  -  Premiers pas 1/2  Fonctions, adresses absolues, Formats</vt:lpstr>
      <vt:lpstr>Exercice 3  -  Premiers pas 2/2  Fonctions, adresses absolues, Formats</vt:lpstr>
      <vt:lpstr>Exercice 2 premiers pas: Fonctions et adresses absolues</vt:lpstr>
      <vt:lpstr>Présentation PowerPoint</vt:lpstr>
      <vt:lpstr>Exercice 4  -  Premiers pas 1/2  Graphiques</vt:lpstr>
      <vt:lpstr>Exercice 4  -  Premiers pas 1/2  Graphiques</vt:lpstr>
      <vt:lpstr>Exercice 5  -  Premiers pas 1/2  Fonctions logiques et formatage conditionnel </vt:lpstr>
      <vt:lpstr>Exercice 5  -  Premiers pas 1/2  Fonctions jour/date/heure</vt:lpstr>
      <vt:lpstr>Exercice 5  -  Premiers pas 1/2  Références relatives et absolues </vt:lpstr>
      <vt:lpstr>Présentation PowerPoint</vt:lpstr>
      <vt:lpstr>A la Pratique …</vt:lpstr>
      <vt:lpstr>Présentation PowerPoint</vt:lpstr>
      <vt:lpstr>Présentation PowerPoint</vt:lpstr>
    </vt:vector>
  </TitlesOfParts>
  <Company>Université Montpellier 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Travaux Dirigés:  Licence 2 Droit et Science Politique</dc:title>
  <dc:creator>Samir DELIMI</dc:creator>
  <cp:lastModifiedBy>Samir Delimi</cp:lastModifiedBy>
  <cp:revision>243</cp:revision>
  <cp:lastPrinted>2019-02-14T10:03:39Z</cp:lastPrinted>
  <dcterms:created xsi:type="dcterms:W3CDTF">2017-02-08T11:39:46Z</dcterms:created>
  <dcterms:modified xsi:type="dcterms:W3CDTF">2022-10-03T08:41:27Z</dcterms:modified>
</cp:coreProperties>
</file>