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C0D3"/>
    <a:srgbClr val="F7E6A7"/>
    <a:srgbClr val="B9F2AC"/>
    <a:srgbClr val="FF99FF"/>
    <a:srgbClr val="E8E9B5"/>
    <a:srgbClr val="CCECFF"/>
    <a:srgbClr val="66FF66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24DE682E-9C3C-4C77-BC68-82A13E39F4F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47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50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/>
          </a:p>
        </p:txBody>
      </p:sp>
      <p:sp>
        <p:nvSpPr>
          <p:cNvPr id="4506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CFF748-9B55-4BFD-A963-CA04855F78E2}" type="slidenum">
              <a:rPr lang="fr-FR" smtClean="0"/>
              <a:pPr eaLnBrk="1" hangingPunct="1"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33AFA-09B0-4FCB-A1E4-3BAD2AF3B73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8326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46993-45ED-4A37-A439-9223137BE04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885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E9A49-7F3B-4E01-82ED-E8BFEFDD2ED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944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10F83-A24F-4354-917C-68BEA1EB3E7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007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0D1EC-457F-41A6-BBC0-50B1CF38F39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4372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BE6FB-10D0-479C-9B09-D9DCF122187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0845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70D21-B46B-422F-A4ED-481539F335C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0155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C1645-0370-4EFC-92E5-F2424D1AD31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0024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46CEE-3E3C-44D7-9F2B-E7FF8C4352D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3356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9E150-D8E5-4DB4-8CF2-C048DDC299E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4644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E0D63-1D02-4F9F-9CFB-A724A887646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5276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E17452-3727-4687-A644-2AE2766D95A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lain.francois-heude@univ-montp2.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oodle.umontpellier.fr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7"/>
          <p:cNvSpPr>
            <a:spLocks noChangeArrowheads="1"/>
          </p:cNvSpPr>
          <p:nvPr/>
        </p:nvSpPr>
        <p:spPr bwMode="auto">
          <a:xfrm>
            <a:off x="360363" y="1557338"/>
            <a:ext cx="8496300" cy="2663825"/>
          </a:xfrm>
          <a:prstGeom prst="rect">
            <a:avLst/>
          </a:prstGeom>
          <a:solidFill>
            <a:srgbClr val="ABF3F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5000" dirty="0">
                <a:solidFill>
                  <a:schemeClr val="tx2"/>
                </a:solidFill>
                <a:latin typeface="Garamond" pitchFamily="18" charset="0"/>
              </a:rPr>
              <a:t>Analyse Transversale des Projets (ATP</a:t>
            </a:r>
            <a:r>
              <a:rPr lang="fr-FR" sz="4000" dirty="0">
                <a:solidFill>
                  <a:schemeClr val="tx2"/>
                </a:solidFill>
                <a:latin typeface="Garamond" pitchFamily="18" charset="0"/>
              </a:rPr>
              <a:t>1</a:t>
            </a:r>
            <a:r>
              <a:rPr lang="fr-FR" sz="5000" dirty="0">
                <a:solidFill>
                  <a:schemeClr val="tx2"/>
                </a:solidFill>
                <a:latin typeface="Garamond" pitchFamily="18" charset="0"/>
              </a:rPr>
              <a:t> : La Fiche de Paie)</a:t>
            </a:r>
          </a:p>
        </p:txBody>
      </p:sp>
      <p:sp>
        <p:nvSpPr>
          <p:cNvPr id="2051" name="Rectangle 18"/>
          <p:cNvSpPr>
            <a:spLocks noChangeArrowheads="1"/>
          </p:cNvSpPr>
          <p:nvPr/>
        </p:nvSpPr>
        <p:spPr bwMode="auto">
          <a:xfrm>
            <a:off x="468313" y="5229225"/>
            <a:ext cx="8280400" cy="431800"/>
          </a:xfrm>
          <a:prstGeom prst="rect">
            <a:avLst/>
          </a:prstGeom>
          <a:solidFill>
            <a:srgbClr val="EDF4AA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fr-FR" b="1" dirty="0"/>
              <a:t>Pr. Alain FRANCOIS-HEUDE           </a:t>
            </a:r>
            <a:r>
              <a:rPr lang="fr-FR" b="1" dirty="0">
                <a:solidFill>
                  <a:srgbClr val="FF66CC"/>
                </a:solidFill>
              </a:rPr>
              <a:t> </a:t>
            </a:r>
            <a:r>
              <a:rPr lang="fr-FR" b="1" dirty="0">
                <a:solidFill>
                  <a:srgbClr val="FF3300"/>
                </a:solidFill>
                <a:hlinkClick r:id="rId3"/>
              </a:rPr>
              <a:t>alain.francois-heude@umontpellier.fr</a:t>
            </a:r>
            <a:r>
              <a:rPr lang="fr-FR" b="1" dirty="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2052" name="Text Box 19"/>
          <p:cNvSpPr txBox="1">
            <a:spLocks noChangeArrowheads="1"/>
          </p:cNvSpPr>
          <p:nvPr/>
        </p:nvSpPr>
        <p:spPr bwMode="auto">
          <a:xfrm>
            <a:off x="1403648" y="396853"/>
            <a:ext cx="669674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dirty="0"/>
              <a:t>Université de Montpellier       IUT GEA LP RH          2022-2023</a:t>
            </a:r>
          </a:p>
        </p:txBody>
      </p:sp>
      <p:sp>
        <p:nvSpPr>
          <p:cNvPr id="2053" name="Text Box 9"/>
          <p:cNvSpPr txBox="1">
            <a:spLocks noChangeArrowheads="1"/>
          </p:cNvSpPr>
          <p:nvPr/>
        </p:nvSpPr>
        <p:spPr bwMode="auto">
          <a:xfrm>
            <a:off x="360363" y="6116638"/>
            <a:ext cx="8496300" cy="369332"/>
          </a:xfrm>
          <a:prstGeom prst="rect">
            <a:avLst/>
          </a:prstGeom>
          <a:solidFill>
            <a:srgbClr val="E8E9B5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dirty="0"/>
              <a:t>  </a:t>
            </a:r>
            <a:r>
              <a:rPr lang="fr-FR" dirty="0">
                <a:hlinkClick r:id="rId4"/>
              </a:rPr>
              <a:t>https://moodle.umontpellier.fr/</a:t>
            </a:r>
            <a:r>
              <a:rPr lang="fr-FR" dirty="0"/>
              <a:t>                    Cours : AFH LP RH AA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46CEE-3E3C-44D7-9F2B-E7FF8C4352DC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1403648" y="396853"/>
            <a:ext cx="151216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b="1" dirty="0"/>
              <a:t>Généralités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67544" y="1054163"/>
            <a:ext cx="7712368" cy="1477328"/>
          </a:xfrm>
          <a:prstGeom prst="rect">
            <a:avLst/>
          </a:prstGeom>
          <a:solidFill>
            <a:srgbClr val="F7E6A7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b="1" u="sng" dirty="0"/>
              <a:t>Objectifs</a:t>
            </a:r>
            <a:r>
              <a:rPr lang="fr-FR" dirty="0"/>
              <a:t> :</a:t>
            </a:r>
          </a:p>
          <a:p>
            <a:r>
              <a:rPr lang="fr-FR" dirty="0"/>
              <a:t>Être en capacité d’apporter une réponse à une problématique complexe</a:t>
            </a:r>
          </a:p>
          <a:p>
            <a:r>
              <a:rPr lang="fr-FR" dirty="0"/>
              <a:t>Savoir prendre en considération les contraintes de temps, de travail (seul </a:t>
            </a:r>
          </a:p>
          <a:p>
            <a:r>
              <a:rPr lang="fr-FR" dirty="0"/>
              <a:t>ou en groupe), d’utilisation de logiciels (bureautiques) et de </a:t>
            </a:r>
            <a:r>
              <a:rPr lang="fr-FR" i="1" dirty="0" err="1"/>
              <a:t>reporting</a:t>
            </a:r>
            <a:r>
              <a:rPr lang="fr-FR" dirty="0"/>
              <a:t>.</a:t>
            </a:r>
          </a:p>
          <a:p>
            <a:r>
              <a:rPr lang="fr-FR" dirty="0"/>
              <a:t>Evaluer son niveau de compétences et l’améliorer</a:t>
            </a:r>
            <a:endParaRPr lang="en-US" dirty="0"/>
          </a:p>
        </p:txBody>
      </p:sp>
      <p:sp>
        <p:nvSpPr>
          <p:cNvPr id="5" name="ZoneTexte 4"/>
          <p:cNvSpPr txBox="1"/>
          <p:nvPr/>
        </p:nvSpPr>
        <p:spPr>
          <a:xfrm>
            <a:off x="467544" y="2754920"/>
            <a:ext cx="7776488" cy="2031325"/>
          </a:xfrm>
          <a:prstGeom prst="rect">
            <a:avLst/>
          </a:prstGeom>
          <a:solidFill>
            <a:srgbClr val="CCECFF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b="1" u="sng" dirty="0"/>
              <a:t>Pédagogie</a:t>
            </a:r>
            <a:r>
              <a:rPr lang="fr-FR" dirty="0"/>
              <a:t> :</a:t>
            </a:r>
          </a:p>
          <a:p>
            <a:r>
              <a:rPr lang="fr-FR" dirty="0"/>
              <a:t>9 séances de 3 heures</a:t>
            </a:r>
          </a:p>
          <a:p>
            <a:r>
              <a:rPr lang="fr-FR" dirty="0"/>
              <a:t>Un thème par séance, sans préparation avec une restitution rapide, et une</a:t>
            </a:r>
          </a:p>
          <a:p>
            <a:r>
              <a:rPr lang="fr-FR" dirty="0"/>
              <a:t>possibilité d’amélioration de la production</a:t>
            </a:r>
          </a:p>
          <a:p>
            <a:r>
              <a:rPr lang="fr-FR" dirty="0"/>
              <a:t>L’évaluation se fait sur l’ensemble des séances (pas d’examen final)</a:t>
            </a:r>
          </a:p>
          <a:p>
            <a:r>
              <a:rPr lang="fr-FR" dirty="0"/>
              <a:t>Pas de corrigé ‘idéal’. Vos contributions sont évaluées en fonction de la </a:t>
            </a:r>
          </a:p>
          <a:p>
            <a:r>
              <a:rPr lang="fr-FR" dirty="0"/>
              <a:t>progression en séance et de la performance des autres !</a:t>
            </a:r>
            <a:endParaRPr lang="en-US" dirty="0"/>
          </a:p>
        </p:txBody>
      </p:sp>
      <p:sp>
        <p:nvSpPr>
          <p:cNvPr id="6" name="ZoneTexte 5"/>
          <p:cNvSpPr txBox="1"/>
          <p:nvPr/>
        </p:nvSpPr>
        <p:spPr>
          <a:xfrm>
            <a:off x="467544" y="4947845"/>
            <a:ext cx="8430513" cy="1200329"/>
          </a:xfrm>
          <a:prstGeom prst="rect">
            <a:avLst/>
          </a:prstGeom>
          <a:solidFill>
            <a:srgbClr val="FF99FF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b="1" u="sng" dirty="0"/>
              <a:t>Attentes</a:t>
            </a:r>
            <a:r>
              <a:rPr lang="fr-FR" dirty="0"/>
              <a:t> :</a:t>
            </a:r>
          </a:p>
          <a:p>
            <a:r>
              <a:rPr lang="fr-FR" i="1" dirty="0"/>
              <a:t>Savoir-faire</a:t>
            </a:r>
            <a:r>
              <a:rPr lang="fr-FR" dirty="0"/>
              <a:t> : toujours chercher à se dépasser</a:t>
            </a:r>
          </a:p>
          <a:p>
            <a:r>
              <a:rPr lang="fr-FR" i="1" dirty="0"/>
              <a:t>Savoir-être</a:t>
            </a:r>
            <a:r>
              <a:rPr lang="fr-FR" dirty="0"/>
              <a:t> : plus qu’un cours, c’est une mise en situation professionnelle !</a:t>
            </a:r>
          </a:p>
          <a:p>
            <a:r>
              <a:rPr lang="fr-FR" i="1" dirty="0"/>
              <a:t>Faire-savoir</a:t>
            </a:r>
            <a:r>
              <a:rPr lang="fr-FR" dirty="0"/>
              <a:t> : communiquer est aussi important que produire de la valeur ajoutée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708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46CEE-3E3C-44D7-9F2B-E7FF8C4352DC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1403648" y="396853"/>
            <a:ext cx="295232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b="1" dirty="0"/>
              <a:t>ATP 1 : La fiche de paie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13880" y="980728"/>
            <a:ext cx="8065028" cy="2000548"/>
          </a:xfrm>
          <a:prstGeom prst="rect">
            <a:avLst/>
          </a:prstGeom>
          <a:solidFill>
            <a:srgbClr val="E8E9B5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dirty="0"/>
              <a:t>Travail à réaliser : établir une fiche de paie</a:t>
            </a:r>
          </a:p>
          <a:p>
            <a:endParaRPr lang="fr-FR" sz="800" dirty="0"/>
          </a:p>
          <a:p>
            <a:pPr marL="285750" indent="-285750">
              <a:buFont typeface="Arial" charset="0"/>
              <a:buChar char="•"/>
            </a:pPr>
            <a:r>
              <a:rPr lang="fr-FR" u="sng" dirty="0"/>
              <a:t>Phase 1</a:t>
            </a:r>
            <a:r>
              <a:rPr lang="fr-FR" dirty="0"/>
              <a:t> : à partir de vos seules connaissances acquises antérieurement</a:t>
            </a:r>
          </a:p>
          <a:p>
            <a:pPr marL="285750" indent="-285750">
              <a:buFont typeface="Arial" charset="0"/>
              <a:buChar char="•"/>
            </a:pPr>
            <a:r>
              <a:rPr lang="fr-FR" u="sng" dirty="0"/>
              <a:t>Phase 2</a:t>
            </a:r>
            <a:r>
              <a:rPr lang="fr-FR" dirty="0"/>
              <a:t> : produire la fiche sous Excel avec possibilité d’accéder à Internet</a:t>
            </a:r>
          </a:p>
          <a:p>
            <a:r>
              <a:rPr lang="fr-FR" dirty="0"/>
              <a:t>                     à remettre à la fin de la séance (envoi d’un mail)</a:t>
            </a:r>
          </a:p>
          <a:p>
            <a:endParaRPr lang="fr-FR" dirty="0"/>
          </a:p>
          <a:p>
            <a:pPr marL="285750" indent="-285750">
              <a:buFont typeface="Arial" charset="0"/>
              <a:buChar char="•"/>
            </a:pPr>
            <a:r>
              <a:rPr lang="fr-FR" u="sng" dirty="0"/>
              <a:t>Phase 3</a:t>
            </a:r>
            <a:r>
              <a:rPr lang="fr-FR" dirty="0"/>
              <a:t> : améliorer la fiche (vous disposez d’un délai de quelques jours)</a:t>
            </a:r>
          </a:p>
          <a:p>
            <a:endParaRPr lang="en-US" sz="800" dirty="0"/>
          </a:p>
        </p:txBody>
      </p:sp>
      <p:sp>
        <p:nvSpPr>
          <p:cNvPr id="5" name="ZoneTexte 4"/>
          <p:cNvSpPr txBox="1"/>
          <p:nvPr/>
        </p:nvSpPr>
        <p:spPr>
          <a:xfrm>
            <a:off x="413880" y="3645024"/>
            <a:ext cx="8065028" cy="1754326"/>
          </a:xfrm>
          <a:prstGeom prst="rect">
            <a:avLst/>
          </a:prstGeom>
          <a:solidFill>
            <a:srgbClr val="FF99FF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b="1" u="sng" dirty="0"/>
              <a:t>Remarques </a:t>
            </a:r>
            <a:r>
              <a:rPr lang="fr-FR" dirty="0"/>
              <a:t>:</a:t>
            </a:r>
          </a:p>
          <a:p>
            <a:pPr marL="285750" indent="-285750">
              <a:buFont typeface="Arial" charset="0"/>
              <a:buChar char="•"/>
            </a:pPr>
            <a:r>
              <a:rPr lang="fr-FR" dirty="0"/>
              <a:t>Travail individuel</a:t>
            </a:r>
          </a:p>
          <a:p>
            <a:pPr marL="285750" indent="-285750">
              <a:buFont typeface="Arial" charset="0"/>
              <a:buChar char="•"/>
            </a:pPr>
            <a:r>
              <a:rPr lang="fr-FR" dirty="0"/>
              <a:t>Pour beaucoup d’entre vous, le choc sera brutal !</a:t>
            </a:r>
          </a:p>
          <a:p>
            <a:pPr marL="285750" indent="-285750">
              <a:buFont typeface="Arial" charset="0"/>
              <a:buChar char="•"/>
            </a:pPr>
            <a:r>
              <a:rPr lang="fr-FR" dirty="0"/>
              <a:t>A la fin de la séance, vous apprécierez l’étendue des progrès réalisés</a:t>
            </a:r>
          </a:p>
          <a:p>
            <a:pPr marL="285750" indent="-285750">
              <a:buFont typeface="Arial" charset="0"/>
              <a:buChar char="•"/>
            </a:pPr>
            <a:r>
              <a:rPr lang="fr-FR" dirty="0"/>
              <a:t>En entreprise, le traitement des salaires est incontournable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178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46CEE-3E3C-44D7-9F2B-E7FF8C4352DC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2483768" y="580038"/>
            <a:ext cx="2569934" cy="369332"/>
          </a:xfrm>
          <a:prstGeom prst="rect">
            <a:avLst/>
          </a:prstGeom>
          <a:solidFill>
            <a:srgbClr val="FF99FF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Mentions </a:t>
            </a:r>
            <a:r>
              <a:rPr lang="en-US" b="1" dirty="0" err="1"/>
              <a:t>obligatoires</a:t>
            </a:r>
            <a:endParaRPr lang="en-US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1740135" y="1284104"/>
            <a:ext cx="5663730" cy="2031325"/>
          </a:xfrm>
          <a:prstGeom prst="rect">
            <a:avLst/>
          </a:prstGeom>
          <a:solidFill>
            <a:srgbClr val="B9F2AC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/>
              <a:t>Zone 1 : identification de l'employeur et du salarié</a:t>
            </a:r>
          </a:p>
          <a:p>
            <a:r>
              <a:rPr lang="fr-FR" b="1" dirty="0"/>
              <a:t>Zone 2 : salaire</a:t>
            </a:r>
            <a:endParaRPr lang="fr-FR" dirty="0"/>
          </a:p>
          <a:p>
            <a:r>
              <a:rPr lang="fr-FR" b="1" dirty="0"/>
              <a:t>Zone 3 : cotisations et contributions sociales</a:t>
            </a:r>
            <a:endParaRPr lang="fr-FR" dirty="0"/>
          </a:p>
          <a:p>
            <a:r>
              <a:rPr lang="fr-FR" b="1" dirty="0"/>
              <a:t>Zone 4 : net à payer et net imposable</a:t>
            </a:r>
            <a:endParaRPr lang="fr-FR" dirty="0"/>
          </a:p>
          <a:p>
            <a:r>
              <a:rPr lang="fr-FR" b="1" dirty="0"/>
              <a:t>Zone 5 : impôt sur le revenu</a:t>
            </a:r>
          </a:p>
          <a:p>
            <a:r>
              <a:rPr lang="fr-FR" b="1" dirty="0"/>
              <a:t>Zone 6 : mentions finales</a:t>
            </a:r>
            <a:endParaRPr lang="fr-FR" dirty="0"/>
          </a:p>
          <a:p>
            <a:endParaRPr lang="en-US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8E8EF76-8511-4000-816D-62F88298DB58}"/>
              </a:ext>
            </a:extLst>
          </p:cNvPr>
          <p:cNvSpPr txBox="1"/>
          <p:nvPr/>
        </p:nvSpPr>
        <p:spPr>
          <a:xfrm>
            <a:off x="2501051" y="3744024"/>
            <a:ext cx="2300630" cy="369332"/>
          </a:xfrm>
          <a:prstGeom prst="rect">
            <a:avLst/>
          </a:prstGeom>
          <a:solidFill>
            <a:srgbClr val="FF99FF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Mentions </a:t>
            </a:r>
            <a:r>
              <a:rPr lang="en-US" b="1" dirty="0" err="1"/>
              <a:t>interdites</a:t>
            </a:r>
            <a:endParaRPr lang="en-US" b="1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681B276-AE91-458E-B6A0-EE887B0A8A65}"/>
              </a:ext>
            </a:extLst>
          </p:cNvPr>
          <p:cNvSpPr txBox="1"/>
          <p:nvPr/>
        </p:nvSpPr>
        <p:spPr>
          <a:xfrm>
            <a:off x="1835696" y="4541951"/>
            <a:ext cx="4363695" cy="1200329"/>
          </a:xfrm>
          <a:prstGeom prst="rect">
            <a:avLst/>
          </a:prstGeom>
          <a:solidFill>
            <a:srgbClr val="B9F2AC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/>
              <a:t>activité de représentant du personnel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exercice du droit de grève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951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46CEE-3E3C-44D7-9F2B-E7FF8C4352DC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899592" y="858105"/>
            <a:ext cx="7058343" cy="5078313"/>
          </a:xfrm>
          <a:prstGeom prst="rect">
            <a:avLst/>
          </a:prstGeom>
          <a:solidFill>
            <a:srgbClr val="B9F2AC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b="1" dirty="0"/>
              <a:t>Santé</a:t>
            </a:r>
            <a:endParaRPr lang="fr-FR" dirty="0"/>
          </a:p>
          <a:p>
            <a:r>
              <a:rPr lang="fr-FR" b="1" dirty="0"/>
              <a:t>	Sécurité sociale-maladie, maternité, invalidité-décès</a:t>
            </a:r>
            <a:endParaRPr lang="fr-FR" dirty="0"/>
          </a:p>
          <a:p>
            <a:r>
              <a:rPr lang="fr-FR" b="1" dirty="0"/>
              <a:t>	Complémentaire incapacité-invalidité -décès</a:t>
            </a:r>
            <a:endParaRPr lang="fr-FR" dirty="0"/>
          </a:p>
          <a:p>
            <a:r>
              <a:rPr lang="fr-FR" b="1" dirty="0"/>
              <a:t>	Complémentaire santé</a:t>
            </a:r>
          </a:p>
          <a:p>
            <a:r>
              <a:rPr lang="fr-FR" b="1" dirty="0"/>
              <a:t>Accidents du travail - maladies professionnelles</a:t>
            </a:r>
            <a:endParaRPr lang="fr-FR" dirty="0"/>
          </a:p>
          <a:p>
            <a:r>
              <a:rPr lang="fr-FR" b="1" dirty="0"/>
              <a:t>Retraite</a:t>
            </a:r>
          </a:p>
          <a:p>
            <a:r>
              <a:rPr lang="fr-FR" b="1" dirty="0"/>
              <a:t>Sécurité sociale plafonnée</a:t>
            </a:r>
          </a:p>
          <a:p>
            <a:r>
              <a:rPr lang="fr-FR" b="1" dirty="0"/>
              <a:t>Sécurité sociale déplafonnée</a:t>
            </a:r>
          </a:p>
          <a:p>
            <a:r>
              <a:rPr lang="fr-FR" b="1" dirty="0"/>
              <a:t>Complémentaire retraite</a:t>
            </a:r>
          </a:p>
          <a:p>
            <a:r>
              <a:rPr lang="fr-FR" b="1" dirty="0"/>
              <a:t>Retraite supplémentaire</a:t>
            </a:r>
          </a:p>
          <a:p>
            <a:r>
              <a:rPr lang="fr-FR" b="1" dirty="0"/>
              <a:t>Allocations familiales</a:t>
            </a:r>
          </a:p>
          <a:p>
            <a:r>
              <a:rPr lang="fr-FR" b="1" dirty="0"/>
              <a:t>Autres contributions dues par l'employeur</a:t>
            </a:r>
          </a:p>
          <a:p>
            <a:r>
              <a:rPr lang="fr-FR" b="1" dirty="0"/>
              <a:t>Cotisations statutaires ou prévues par la convention collective</a:t>
            </a:r>
          </a:p>
          <a:p>
            <a:r>
              <a:rPr lang="fr-FR" b="1" dirty="0"/>
              <a:t>CSG non imposable à l'impôt sur le revenu</a:t>
            </a:r>
          </a:p>
          <a:p>
            <a:r>
              <a:rPr lang="fr-FR" b="1" dirty="0"/>
              <a:t>Allégement de cotisations</a:t>
            </a:r>
            <a:endParaRPr lang="fr-FR" dirty="0"/>
          </a:p>
          <a:p>
            <a:r>
              <a:rPr lang="fr-FR" b="1" dirty="0"/>
              <a:t>Total versé par l'employeur</a:t>
            </a:r>
            <a:endParaRPr lang="fr-FR" dirty="0"/>
          </a:p>
          <a:p>
            <a:r>
              <a:rPr lang="fr-FR" b="1" dirty="0"/>
              <a:t>Prélèvement à la source de l'impôt sur le revenu</a:t>
            </a:r>
            <a:endParaRPr lang="fr-FR" dirty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621980" y="229034"/>
            <a:ext cx="4442242" cy="369332"/>
          </a:xfrm>
          <a:prstGeom prst="rect">
            <a:avLst/>
          </a:prstGeom>
          <a:solidFill>
            <a:srgbClr val="F7E6A7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/>
              <a:t>Classement</a:t>
            </a:r>
            <a:r>
              <a:rPr lang="en-US" b="1" dirty="0"/>
              <a:t> des charges et </a:t>
            </a:r>
            <a:r>
              <a:rPr lang="en-US" b="1" dirty="0" err="1"/>
              <a:t>cotisations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42577163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1862</TotalTime>
  <Words>436</Words>
  <Application>Microsoft Office PowerPoint</Application>
  <PresentationFormat>Affichage à l'écran (4:3)</PresentationFormat>
  <Paragraphs>68</Paragraphs>
  <Slides>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Garamond</vt:lpstr>
      <vt:lpstr>Wingdings</vt:lpstr>
      <vt:lpstr>Modèle par défaut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gea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HEUDE</dc:creator>
  <cp:lastModifiedBy>Alain Francois Heude</cp:lastModifiedBy>
  <cp:revision>110</cp:revision>
  <dcterms:created xsi:type="dcterms:W3CDTF">2005-02-07T13:49:12Z</dcterms:created>
  <dcterms:modified xsi:type="dcterms:W3CDTF">2022-09-01T13:28:41Z</dcterms:modified>
</cp:coreProperties>
</file>