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99" r:id="rId5"/>
    <p:sldId id="294" r:id="rId6"/>
    <p:sldId id="302" r:id="rId7"/>
    <p:sldId id="333" r:id="rId8"/>
    <p:sldId id="330" r:id="rId9"/>
    <p:sldId id="334" r:id="rId10"/>
    <p:sldId id="304" r:id="rId11"/>
    <p:sldId id="306" r:id="rId12"/>
    <p:sldId id="326" r:id="rId13"/>
    <p:sldId id="325" r:id="rId14"/>
    <p:sldId id="336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8BB"/>
    <a:srgbClr val="C9C9C9"/>
    <a:srgbClr val="FF5862"/>
    <a:srgbClr val="FF545E"/>
    <a:srgbClr val="37C6CF"/>
    <a:srgbClr val="2EE71C"/>
    <a:srgbClr val="FF9933"/>
    <a:srgbClr val="26A9CB"/>
    <a:srgbClr val="474747"/>
    <a:srgbClr val="68A3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9EDF8B-67FE-45DD-A600-60D9D5DF5F05}" v="4" dt="2023-10-10T06:54:06.3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488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lphine Bonnet" userId="31f916d3-18c2-40fa-8198-c203d2ddc2a1" providerId="ADAL" clId="{BC746BCC-18B9-400E-AA06-C898743B0AD3}"/>
    <pc:docChg chg="modSld">
      <pc:chgData name="Delphine Bonnet" userId="31f916d3-18c2-40fa-8198-c203d2ddc2a1" providerId="ADAL" clId="{BC746BCC-18B9-400E-AA06-C898743B0AD3}" dt="2023-10-10T08:16:34.524" v="1" actId="1076"/>
      <pc:docMkLst>
        <pc:docMk/>
      </pc:docMkLst>
      <pc:sldChg chg="modSp mod">
        <pc:chgData name="Delphine Bonnet" userId="31f916d3-18c2-40fa-8198-c203d2ddc2a1" providerId="ADAL" clId="{BC746BCC-18B9-400E-AA06-C898743B0AD3}" dt="2023-10-10T08:16:34.524" v="1" actId="1076"/>
        <pc:sldMkLst>
          <pc:docMk/>
          <pc:sldMk cId="1236667989" sldId="299"/>
        </pc:sldMkLst>
        <pc:spChg chg="mod">
          <ac:chgData name="Delphine Bonnet" userId="31f916d3-18c2-40fa-8198-c203d2ddc2a1" providerId="ADAL" clId="{BC746BCC-18B9-400E-AA06-C898743B0AD3}" dt="2023-10-10T08:16:34.524" v="1" actId="1076"/>
          <ac:spMkLst>
            <pc:docMk/>
            <pc:sldMk cId="1236667989" sldId="299"/>
            <ac:spMk id="3" creationId="{8665E756-170B-79EE-EF3B-1E248DD998AB}"/>
          </ac:spMkLst>
        </pc:spChg>
        <pc:spChg chg="mod">
          <ac:chgData name="Delphine Bonnet" userId="31f916d3-18c2-40fa-8198-c203d2ddc2a1" providerId="ADAL" clId="{BC746BCC-18B9-400E-AA06-C898743B0AD3}" dt="2023-10-10T08:16:24.681" v="0" actId="6549"/>
          <ac:spMkLst>
            <pc:docMk/>
            <pc:sldMk cId="1236667989" sldId="299"/>
            <ac:spMk id="7" creationId="{314293A7-4EDF-A6CB-BDB6-BDD203614C5C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montpellierfr-my.sharepoint.com/personal/delphine_bonnet_umontpellier_fr/Documents/Documents/LA-PUBLIC/enseignement/2023-2024/synth&#232;se%20effectifs%20Aquadura/synth&#232;se%20&#224;%203%20a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montpellierfr-my.sharepoint.com/personal/delphine_bonnet_umontpellier_fr/Documents/Documents/LA-PUBLIC/enseignement/2023-2024/synth&#232;se%20effectifs%20Aquadura/synth&#232;se%20&#224;%203%20an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CB9-4E4D-B618-B57C04371A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CB9-4E4D-B618-B57C04371A2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CB9-4E4D-B618-B57C04371A2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CB9-4E4D-B618-B57C04371A2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CB9-4E4D-B618-B57C04371A26}"/>
              </c:ext>
            </c:extLst>
          </c:dPt>
          <c:cat>
            <c:strRef>
              <c:f>'[synthèse à 3 ans.xlsx]Feuil1'!$E$30:$E$34</c:f>
              <c:strCache>
                <c:ptCount val="5"/>
                <c:pt idx="0">
                  <c:v>Production aquacole</c:v>
                </c:pt>
                <c:pt idx="1">
                  <c:v>R&amp;D en aquaculture</c:v>
                </c:pt>
                <c:pt idx="2">
                  <c:v>Pêche</c:v>
                </c:pt>
                <c:pt idx="3">
                  <c:v>Gestion des écosystèmes</c:v>
                </c:pt>
                <c:pt idx="4">
                  <c:v>Thèse</c:v>
                </c:pt>
              </c:strCache>
            </c:strRef>
          </c:cat>
          <c:val>
            <c:numRef>
              <c:f>'[synthèse à 3 ans.xlsx]Feuil1'!$F$30:$F$34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CB9-4E4D-B618-B57C04371A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9490084466714395"/>
          <c:y val="5.023254102582974E-2"/>
          <c:w val="0.20147103793843948"/>
          <c:h val="0.772197365516226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9C-4372-A301-2E908F17EFA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9C-4372-A301-2E908F17EFA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89C-4372-A301-2E908F17EFA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89C-4372-A301-2E908F17EFA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89C-4372-A301-2E908F17EFA6}"/>
              </c:ext>
            </c:extLst>
          </c:dPt>
          <c:cat>
            <c:strRef>
              <c:f>'[synthèse à 3 ans.xlsx]Feuil1'!$K$30:$K$34</c:f>
              <c:strCache>
                <c:ptCount val="5"/>
                <c:pt idx="0">
                  <c:v>Production aquacole</c:v>
                </c:pt>
                <c:pt idx="1">
                  <c:v>R&amp;D en aquaculture</c:v>
                </c:pt>
                <c:pt idx="2">
                  <c:v>Pêche</c:v>
                </c:pt>
                <c:pt idx="3">
                  <c:v>Gestion des écosystèmes</c:v>
                </c:pt>
                <c:pt idx="4">
                  <c:v>Aquariologie</c:v>
                </c:pt>
              </c:strCache>
            </c:strRef>
          </c:cat>
          <c:val>
            <c:numRef>
              <c:f>'[synthèse à 3 ans.xlsx]Feuil1'!$L$30:$L$34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89C-4372-A301-2E908F17E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381146106736663"/>
          <c:y val="0"/>
          <c:w val="0.24237685914260712"/>
          <c:h val="0.792825167687372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C6D8F-C128-4943-95B9-C7EFB7E00CEE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BED8A-D88B-484F-9568-3113CECD88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999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0DAA7-DE47-4AD3-A9D1-CD575E41A6D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7199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00DAA7-DE47-4AD3-A9D1-CD575E41A6D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166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57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380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737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18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55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3927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699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65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91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50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30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B866A-BBEC-4925-BCA0-3E8C01DEB6D2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FBC91-BFD1-44C5-8B23-EC5A52D872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369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emf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emf"/><Relationship Id="rId4" Type="http://schemas.openxmlformats.org/officeDocument/2006/relationships/image" Target="../media/image40.emf"/><Relationship Id="rId9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e 39">
            <a:extLst>
              <a:ext uri="{FF2B5EF4-FFF2-40B4-BE49-F238E27FC236}">
                <a16:creationId xmlns:a16="http://schemas.microsoft.com/office/drawing/2014/main" id="{D23E269B-DEB7-44E9-9E7F-BBFA49678C95}"/>
              </a:ext>
            </a:extLst>
          </p:cNvPr>
          <p:cNvGrpSpPr/>
          <p:nvPr/>
        </p:nvGrpSpPr>
        <p:grpSpPr>
          <a:xfrm rot="20894940">
            <a:off x="3156715" y="3079337"/>
            <a:ext cx="4206380" cy="2800192"/>
            <a:chOff x="4083898" y="3673947"/>
            <a:chExt cx="4206380" cy="2800192"/>
          </a:xfrm>
        </p:grpSpPr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42B21FA1-EADA-407D-8675-E14015C922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8428" y="3673947"/>
              <a:ext cx="3980525" cy="2653683"/>
            </a:xfrm>
            <a:prstGeom prst="rect">
              <a:avLst/>
            </a:prstGeom>
          </p:spPr>
        </p:pic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79EB702B-B58B-493C-9345-AF8B20990783}"/>
                </a:ext>
              </a:extLst>
            </p:cNvPr>
            <p:cNvSpPr/>
            <p:nvPr/>
          </p:nvSpPr>
          <p:spPr>
            <a:xfrm>
              <a:off x="4083898" y="5110159"/>
              <a:ext cx="4206380" cy="1363980"/>
            </a:xfrm>
            <a:custGeom>
              <a:avLst/>
              <a:gdLst>
                <a:gd name="connsiteX0" fmla="*/ 0 w 4149090"/>
                <a:gd name="connsiteY0" fmla="*/ 742950 h 1363980"/>
                <a:gd name="connsiteX1" fmla="*/ 563880 w 4149090"/>
                <a:gd name="connsiteY1" fmla="*/ 792480 h 1363980"/>
                <a:gd name="connsiteX2" fmla="*/ 773430 w 4149090"/>
                <a:gd name="connsiteY2" fmla="*/ 842010 h 1363980"/>
                <a:gd name="connsiteX3" fmla="*/ 948690 w 4149090"/>
                <a:gd name="connsiteY3" fmla="*/ 864870 h 1363980"/>
                <a:gd name="connsiteX4" fmla="*/ 1264920 w 4149090"/>
                <a:gd name="connsiteY4" fmla="*/ 895350 h 1363980"/>
                <a:gd name="connsiteX5" fmla="*/ 1760220 w 4149090"/>
                <a:gd name="connsiteY5" fmla="*/ 906780 h 1363980"/>
                <a:gd name="connsiteX6" fmla="*/ 2286000 w 4149090"/>
                <a:gd name="connsiteY6" fmla="*/ 864870 h 1363980"/>
                <a:gd name="connsiteX7" fmla="*/ 2625090 w 4149090"/>
                <a:gd name="connsiteY7" fmla="*/ 807720 h 1363980"/>
                <a:gd name="connsiteX8" fmla="*/ 2876550 w 4149090"/>
                <a:gd name="connsiteY8" fmla="*/ 735330 h 1363980"/>
                <a:gd name="connsiteX9" fmla="*/ 3135630 w 4149090"/>
                <a:gd name="connsiteY9" fmla="*/ 647700 h 1363980"/>
                <a:gd name="connsiteX10" fmla="*/ 3409950 w 4149090"/>
                <a:gd name="connsiteY10" fmla="*/ 533400 h 1363980"/>
                <a:gd name="connsiteX11" fmla="*/ 3634740 w 4149090"/>
                <a:gd name="connsiteY11" fmla="*/ 411480 h 1363980"/>
                <a:gd name="connsiteX12" fmla="*/ 3836670 w 4149090"/>
                <a:gd name="connsiteY12" fmla="*/ 285750 h 1363980"/>
                <a:gd name="connsiteX13" fmla="*/ 4042410 w 4149090"/>
                <a:gd name="connsiteY13" fmla="*/ 99060 h 1363980"/>
                <a:gd name="connsiteX14" fmla="*/ 4149090 w 4149090"/>
                <a:gd name="connsiteY14" fmla="*/ 0 h 1363980"/>
                <a:gd name="connsiteX15" fmla="*/ 4137660 w 4149090"/>
                <a:gd name="connsiteY15" fmla="*/ 1280160 h 1363980"/>
                <a:gd name="connsiteX16" fmla="*/ 22860 w 4149090"/>
                <a:gd name="connsiteY16" fmla="*/ 1363980 h 1363980"/>
                <a:gd name="connsiteX17" fmla="*/ 0 w 4149090"/>
                <a:gd name="connsiteY17" fmla="*/ 742950 h 1363980"/>
                <a:gd name="connsiteX0" fmla="*/ 0 w 4206380"/>
                <a:gd name="connsiteY0" fmla="*/ 419708 h 1363980"/>
                <a:gd name="connsiteX1" fmla="*/ 621170 w 4206380"/>
                <a:gd name="connsiteY1" fmla="*/ 792480 h 1363980"/>
                <a:gd name="connsiteX2" fmla="*/ 830720 w 4206380"/>
                <a:gd name="connsiteY2" fmla="*/ 842010 h 1363980"/>
                <a:gd name="connsiteX3" fmla="*/ 1005980 w 4206380"/>
                <a:gd name="connsiteY3" fmla="*/ 864870 h 1363980"/>
                <a:gd name="connsiteX4" fmla="*/ 1322210 w 4206380"/>
                <a:gd name="connsiteY4" fmla="*/ 895350 h 1363980"/>
                <a:gd name="connsiteX5" fmla="*/ 1817510 w 4206380"/>
                <a:gd name="connsiteY5" fmla="*/ 906780 h 1363980"/>
                <a:gd name="connsiteX6" fmla="*/ 2343290 w 4206380"/>
                <a:gd name="connsiteY6" fmla="*/ 864870 h 1363980"/>
                <a:gd name="connsiteX7" fmla="*/ 2682380 w 4206380"/>
                <a:gd name="connsiteY7" fmla="*/ 807720 h 1363980"/>
                <a:gd name="connsiteX8" fmla="*/ 2933840 w 4206380"/>
                <a:gd name="connsiteY8" fmla="*/ 735330 h 1363980"/>
                <a:gd name="connsiteX9" fmla="*/ 3192920 w 4206380"/>
                <a:gd name="connsiteY9" fmla="*/ 647700 h 1363980"/>
                <a:gd name="connsiteX10" fmla="*/ 3467240 w 4206380"/>
                <a:gd name="connsiteY10" fmla="*/ 533400 h 1363980"/>
                <a:gd name="connsiteX11" fmla="*/ 3692030 w 4206380"/>
                <a:gd name="connsiteY11" fmla="*/ 411480 h 1363980"/>
                <a:gd name="connsiteX12" fmla="*/ 3893960 w 4206380"/>
                <a:gd name="connsiteY12" fmla="*/ 285750 h 1363980"/>
                <a:gd name="connsiteX13" fmla="*/ 4099700 w 4206380"/>
                <a:gd name="connsiteY13" fmla="*/ 99060 h 1363980"/>
                <a:gd name="connsiteX14" fmla="*/ 4206380 w 4206380"/>
                <a:gd name="connsiteY14" fmla="*/ 0 h 1363980"/>
                <a:gd name="connsiteX15" fmla="*/ 4194950 w 4206380"/>
                <a:gd name="connsiteY15" fmla="*/ 1280160 h 1363980"/>
                <a:gd name="connsiteX16" fmla="*/ 80150 w 4206380"/>
                <a:gd name="connsiteY16" fmla="*/ 1363980 h 1363980"/>
                <a:gd name="connsiteX17" fmla="*/ 0 w 4206380"/>
                <a:gd name="connsiteY17" fmla="*/ 419708 h 136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06380" h="1363980">
                  <a:moveTo>
                    <a:pt x="0" y="419708"/>
                  </a:moveTo>
                  <a:lnTo>
                    <a:pt x="621170" y="792480"/>
                  </a:lnTo>
                  <a:lnTo>
                    <a:pt x="830720" y="842010"/>
                  </a:lnTo>
                  <a:lnTo>
                    <a:pt x="1005980" y="864870"/>
                  </a:lnTo>
                  <a:lnTo>
                    <a:pt x="1322210" y="895350"/>
                  </a:lnTo>
                  <a:lnTo>
                    <a:pt x="1817510" y="906780"/>
                  </a:lnTo>
                  <a:lnTo>
                    <a:pt x="2343290" y="864870"/>
                  </a:lnTo>
                  <a:lnTo>
                    <a:pt x="2682380" y="807720"/>
                  </a:lnTo>
                  <a:lnTo>
                    <a:pt x="2933840" y="735330"/>
                  </a:lnTo>
                  <a:lnTo>
                    <a:pt x="3192920" y="647700"/>
                  </a:lnTo>
                  <a:lnTo>
                    <a:pt x="3467240" y="533400"/>
                  </a:lnTo>
                  <a:lnTo>
                    <a:pt x="3692030" y="411480"/>
                  </a:lnTo>
                  <a:lnTo>
                    <a:pt x="3893960" y="285750"/>
                  </a:lnTo>
                  <a:lnTo>
                    <a:pt x="4099700" y="99060"/>
                  </a:lnTo>
                  <a:lnTo>
                    <a:pt x="4206380" y="0"/>
                  </a:lnTo>
                  <a:lnTo>
                    <a:pt x="4194950" y="1280160"/>
                  </a:lnTo>
                  <a:lnTo>
                    <a:pt x="80150" y="1363980"/>
                  </a:lnTo>
                  <a:lnTo>
                    <a:pt x="0" y="41970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FR">
                <a:solidFill>
                  <a:prstClr val="white"/>
                </a:solidFill>
                <a:latin typeface="Calibri" panose="020F0502020204030204"/>
              </a:endParaRPr>
            </a:p>
            <a:p>
              <a:pPr algn="ctr">
                <a:defRPr/>
              </a:pPr>
              <a:endParaRPr lang="fr-FR">
                <a:solidFill>
                  <a:prstClr val="white"/>
                </a:solidFill>
                <a:latin typeface="Calibri" panose="020F0502020204030204"/>
              </a:endParaRPr>
            </a:p>
            <a:p>
              <a:pPr algn="ctr">
                <a:defRPr/>
              </a:pPr>
              <a:endParaRPr lang="fr-FR">
                <a:solidFill>
                  <a:prstClr val="white"/>
                </a:solidFill>
                <a:latin typeface="Calibri" panose="020F0502020204030204"/>
              </a:endParaRPr>
            </a:p>
            <a:p>
              <a:pPr algn="ctr">
                <a:defRPr/>
              </a:pPr>
              <a:endParaRPr lang="fr-FR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9218" name="Rectangle 9217">
            <a:extLst>
              <a:ext uri="{FF2B5EF4-FFF2-40B4-BE49-F238E27FC236}">
                <a16:creationId xmlns:a16="http://schemas.microsoft.com/office/drawing/2014/main" id="{A248B802-B2BB-DFEE-2F69-3F0C976B1716}"/>
              </a:ext>
            </a:extLst>
          </p:cNvPr>
          <p:cNvSpPr/>
          <p:nvPr/>
        </p:nvSpPr>
        <p:spPr>
          <a:xfrm>
            <a:off x="7779714" y="710093"/>
            <a:ext cx="1375477" cy="5834304"/>
          </a:xfrm>
          <a:prstGeom prst="rect">
            <a:avLst/>
          </a:prstGeom>
          <a:solidFill>
            <a:srgbClr val="CD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70B57D64-80DA-4A30-A3FB-9DB7CEA03115}"/>
              </a:ext>
            </a:extLst>
          </p:cNvPr>
          <p:cNvSpPr txBox="1"/>
          <p:nvPr/>
        </p:nvSpPr>
        <p:spPr>
          <a:xfrm>
            <a:off x="0" y="2207"/>
            <a:ext cx="9144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000" b="1">
                <a:solidFill>
                  <a:prstClr val="white"/>
                </a:solidFill>
                <a:latin typeface="Calibri" panose="020F0502020204030204"/>
              </a:rPr>
              <a:t>Mention de </a:t>
            </a:r>
            <a:r>
              <a:rPr lang="fr-FR" sz="2000" b="1">
                <a:solidFill>
                  <a:srgbClr val="FF4C56"/>
                </a:solidFill>
                <a:latin typeface="Calibri" panose="020F0502020204030204"/>
              </a:rPr>
              <a:t>Master Gestion de l’Environnement</a:t>
            </a:r>
            <a:br>
              <a:rPr lang="fr-FR" sz="2000" b="1">
                <a:solidFill>
                  <a:prstClr val="white"/>
                </a:solidFill>
                <a:latin typeface="Calibri" panose="020F0502020204030204"/>
              </a:rPr>
            </a:br>
            <a:r>
              <a:rPr lang="fr-FR" sz="2000" b="1">
                <a:solidFill>
                  <a:prstClr val="white"/>
                </a:solidFill>
                <a:latin typeface="Calibri" panose="020F0502020204030204"/>
              </a:rPr>
              <a:t>6</a:t>
            </a:r>
            <a:r>
              <a:rPr lang="fr-FR" sz="2000" b="1">
                <a:solidFill>
                  <a:srgbClr val="00B050"/>
                </a:solidFill>
                <a:latin typeface="Calibri" panose="020F0502020204030204"/>
              </a:rPr>
              <a:t> </a:t>
            </a:r>
            <a:r>
              <a:rPr lang="fr-FR" sz="2000" b="1">
                <a:solidFill>
                  <a:prstClr val="white"/>
                </a:solidFill>
                <a:latin typeface="Calibri" panose="020F0502020204030204"/>
              </a:rPr>
              <a:t>parcours de Master : RAINET’, AQUADURA, IEGB, </a:t>
            </a:r>
            <a:r>
              <a:rPr lang="fr-FR" sz="2000" b="1" err="1">
                <a:solidFill>
                  <a:prstClr val="white"/>
                </a:solidFill>
                <a:latin typeface="Calibri" panose="020F0502020204030204"/>
              </a:rPr>
              <a:t>Biodiv’Com</a:t>
            </a:r>
            <a:r>
              <a:rPr lang="fr-FR" sz="2000" b="1">
                <a:solidFill>
                  <a:prstClr val="white"/>
                </a:solidFill>
                <a:latin typeface="Calibri" panose="020F0502020204030204"/>
              </a:rPr>
              <a:t>, </a:t>
            </a:r>
            <a:r>
              <a:rPr lang="fr-FR" sz="2000" b="1" err="1">
                <a:solidFill>
                  <a:prstClr val="white"/>
                </a:solidFill>
                <a:latin typeface="Calibri" panose="020F0502020204030204"/>
              </a:rPr>
              <a:t>Biodiv’In</a:t>
            </a:r>
            <a:r>
              <a:rPr lang="fr-FR" sz="2000" b="1">
                <a:solidFill>
                  <a:prstClr val="white"/>
                </a:solidFill>
                <a:latin typeface="Calibri" panose="020F0502020204030204"/>
              </a:rPr>
              <a:t>, </a:t>
            </a:r>
            <a:r>
              <a:rPr lang="fr-FR" sz="2000" b="1" err="1">
                <a:solidFill>
                  <a:prstClr val="white"/>
                </a:solidFill>
                <a:latin typeface="Calibri" panose="020F0502020204030204"/>
              </a:rPr>
              <a:t>GIEBioTE</a:t>
            </a:r>
            <a:endParaRPr lang="fr-FR" sz="2000" b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36" name="ZoneTexte 9235">
            <a:extLst>
              <a:ext uri="{FF2B5EF4-FFF2-40B4-BE49-F238E27FC236}">
                <a16:creationId xmlns:a16="http://schemas.microsoft.com/office/drawing/2014/main" id="{08403F06-E87C-4D5D-A444-3C5BE36C560A}"/>
              </a:ext>
            </a:extLst>
          </p:cNvPr>
          <p:cNvSpPr txBox="1"/>
          <p:nvPr/>
        </p:nvSpPr>
        <p:spPr>
          <a:xfrm>
            <a:off x="-11899" y="6544399"/>
            <a:ext cx="9144000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b="1">
                <a:solidFill>
                  <a:prstClr val="white"/>
                </a:solidFill>
                <a:latin typeface="Calibri" panose="020F0502020204030204"/>
              </a:rPr>
              <a:t>www.ingenieurs-ecologues.com</a:t>
            </a:r>
            <a:endParaRPr lang="fr-FR" sz="1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37" name="ZoneTexte 9236">
            <a:extLst>
              <a:ext uri="{FF2B5EF4-FFF2-40B4-BE49-F238E27FC236}">
                <a16:creationId xmlns:a16="http://schemas.microsoft.com/office/drawing/2014/main" id="{3EA8E746-68BB-4C94-BA3C-822FC1938FF8}"/>
              </a:ext>
            </a:extLst>
          </p:cNvPr>
          <p:cNvSpPr txBox="1"/>
          <p:nvPr/>
        </p:nvSpPr>
        <p:spPr>
          <a:xfrm>
            <a:off x="736181" y="5794955"/>
            <a:ext cx="6269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400" b="1">
                <a:solidFill>
                  <a:prstClr val="black"/>
                </a:solidFill>
                <a:latin typeface="Calibri" panose="020F0502020204030204"/>
              </a:rPr>
              <a:t>Un cursus en 2 ans pour 120 ECTS centré sur les sciences de l’écologie et de l’environnement intégrées à l’échelle des territoires.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1AED5C4-4A58-C4FC-AB0C-AECDED3065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9233" y="6571176"/>
            <a:ext cx="257595" cy="257595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7FAA17DD-A475-4142-AE2A-E51FB14DCCCD}"/>
              </a:ext>
            </a:extLst>
          </p:cNvPr>
          <p:cNvGrpSpPr/>
          <p:nvPr/>
        </p:nvGrpSpPr>
        <p:grpSpPr>
          <a:xfrm>
            <a:off x="7769904" y="1820837"/>
            <a:ext cx="1375477" cy="4425579"/>
            <a:chOff x="7769902" y="1820837"/>
            <a:chExt cx="1375477" cy="4425579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8665E756-170B-79EE-EF3B-1E248DD998AB}"/>
                </a:ext>
              </a:extLst>
            </p:cNvPr>
            <p:cNvSpPr txBox="1"/>
            <p:nvPr/>
          </p:nvSpPr>
          <p:spPr>
            <a:xfrm>
              <a:off x="7872872" y="2003903"/>
              <a:ext cx="11891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fr-FR" sz="1400" dirty="0">
                  <a:solidFill>
                    <a:prstClr val="black"/>
                  </a:solidFill>
                  <a:latin typeface="Calibri" panose="020F0502020204030204"/>
                </a:rPr>
                <a:t>Environ 100 diplômés / an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7CEED443-D225-8119-ABA3-21012008CED6}"/>
                </a:ext>
              </a:extLst>
            </p:cNvPr>
            <p:cNvSpPr txBox="1"/>
            <p:nvPr/>
          </p:nvSpPr>
          <p:spPr>
            <a:xfrm>
              <a:off x="7811994" y="3448851"/>
              <a:ext cx="129129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fr-FR" sz="1400">
                  <a:solidFill>
                    <a:prstClr val="black"/>
                  </a:solidFill>
                  <a:latin typeface="Calibri" panose="020F0502020204030204"/>
                </a:rPr>
                <a:t>Apprentissage pour 5 parcours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314293A7-4EDF-A6CB-BDB6-BDD203614C5C}"/>
                </a:ext>
              </a:extLst>
            </p:cNvPr>
            <p:cNvSpPr txBox="1"/>
            <p:nvPr/>
          </p:nvSpPr>
          <p:spPr>
            <a:xfrm>
              <a:off x="7863063" y="1820837"/>
              <a:ext cx="11891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endParaRPr lang="fr-FR" sz="1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D96D809B-104B-1023-29E9-58A475FE95B6}"/>
                </a:ext>
              </a:extLst>
            </p:cNvPr>
            <p:cNvSpPr txBox="1"/>
            <p:nvPr/>
          </p:nvSpPr>
          <p:spPr>
            <a:xfrm>
              <a:off x="7863063" y="2742566"/>
              <a:ext cx="11891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fr-FR" sz="1400" dirty="0">
                  <a:solidFill>
                    <a:prstClr val="black"/>
                  </a:solidFill>
                  <a:latin typeface="Calibri" panose="020F0502020204030204"/>
                </a:rPr>
                <a:t>6 M2 distincts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13438F70-6087-72E2-2BAF-AC7F590B8FF8}"/>
                </a:ext>
              </a:extLst>
            </p:cNvPr>
            <p:cNvSpPr txBox="1"/>
            <p:nvPr/>
          </p:nvSpPr>
          <p:spPr>
            <a:xfrm>
              <a:off x="7769902" y="5507752"/>
              <a:ext cx="137547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fr-FR" sz="1400">
                  <a:solidFill>
                    <a:prstClr val="black"/>
                  </a:solidFill>
                  <a:latin typeface="Calibri" panose="020F0502020204030204"/>
                </a:rPr>
                <a:t>Mobilités entrantes et sortantes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C364583-6BB0-6853-2985-A8EC34A2EBC9}"/>
                </a:ext>
              </a:extLst>
            </p:cNvPr>
            <p:cNvSpPr txBox="1"/>
            <p:nvPr/>
          </p:nvSpPr>
          <p:spPr>
            <a:xfrm>
              <a:off x="7800856" y="4370580"/>
              <a:ext cx="131356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sz="1400">
                  <a:solidFill>
                    <a:prstClr val="black"/>
                  </a:solidFill>
                  <a:latin typeface="Calibri" panose="020F0502020204030204"/>
                </a:rPr>
                <a:t>Stages longs qui permettent une mobilité à l'international</a:t>
              </a:r>
            </a:p>
          </p:txBody>
        </p:sp>
      </p:grpSp>
      <p:pic>
        <p:nvPicPr>
          <p:cNvPr id="9220" name="Image 9219">
            <a:extLst>
              <a:ext uri="{FF2B5EF4-FFF2-40B4-BE49-F238E27FC236}">
                <a16:creationId xmlns:a16="http://schemas.microsoft.com/office/drawing/2014/main" id="{3BFE1C54-EC01-2A01-0007-E9D5BF0EA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335" y="886921"/>
            <a:ext cx="7268957" cy="4739221"/>
          </a:xfrm>
          <a:prstGeom prst="pie">
            <a:avLst>
              <a:gd name="adj1" fmla="val 12362426"/>
              <a:gd name="adj2" fmla="val 16175575"/>
            </a:avLst>
          </a:prstGeom>
          <a:effectLst>
            <a:softEdge rad="12700"/>
          </a:effectLst>
        </p:spPr>
      </p:pic>
      <p:pic>
        <p:nvPicPr>
          <p:cNvPr id="9223" name="Image 9222">
            <a:extLst>
              <a:ext uri="{FF2B5EF4-FFF2-40B4-BE49-F238E27FC236}">
                <a16:creationId xmlns:a16="http://schemas.microsoft.com/office/drawing/2014/main" id="{F90F13DE-960A-38E9-9747-2201D5C6ED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006" y="885053"/>
            <a:ext cx="7283640" cy="4724681"/>
          </a:xfrm>
          <a:prstGeom prst="pie">
            <a:avLst>
              <a:gd name="adj1" fmla="val 20414123"/>
              <a:gd name="adj2" fmla="val 895293"/>
            </a:avLst>
          </a:prstGeom>
          <a:effectLst>
            <a:softEdge rad="12700"/>
          </a:effectLst>
        </p:spPr>
      </p:pic>
      <p:pic>
        <p:nvPicPr>
          <p:cNvPr id="12" name="Image 11" descr="Une image contenant oiseau, herbe, extérieur, eau&#10;&#10;Description générée automatiquement">
            <a:extLst>
              <a:ext uri="{FF2B5EF4-FFF2-40B4-BE49-F238E27FC236}">
                <a16:creationId xmlns:a16="http://schemas.microsoft.com/office/drawing/2014/main" id="{6DAF7A21-A1B4-005D-8BB4-8366D1BB6AD4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57699" y="869982"/>
            <a:ext cx="7244432" cy="4724686"/>
          </a:xfrm>
          <a:prstGeom prst="pie">
            <a:avLst>
              <a:gd name="adj1" fmla="val 5432694"/>
              <a:gd name="adj2" fmla="val 9965075"/>
            </a:avLst>
          </a:prstGeom>
          <a:blipFill>
            <a:blip r:embed="rId8"/>
            <a:stretch>
              <a:fillRect/>
            </a:stretch>
          </a:blipFill>
          <a:effectLst>
            <a:softEdge rad="12700"/>
          </a:effec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36D206D-B391-3F78-F3B5-9AEA1DD09C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0568" y="882797"/>
            <a:ext cx="7246652" cy="4724686"/>
          </a:xfrm>
          <a:prstGeom prst="pie">
            <a:avLst>
              <a:gd name="adj1" fmla="val 9979403"/>
              <a:gd name="adj2" fmla="val 12330443"/>
            </a:avLst>
          </a:prstGeom>
          <a:blipFill>
            <a:blip r:embed="rId10"/>
            <a:stretch>
              <a:fillRect/>
            </a:stretch>
          </a:blipFill>
          <a:effectLst>
            <a:softEdge rad="12700"/>
          </a:effec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2697AA43-9D78-F22E-B213-B1F69DCC9FC5}"/>
              </a:ext>
            </a:extLst>
          </p:cNvPr>
          <p:cNvGrpSpPr/>
          <p:nvPr/>
        </p:nvGrpSpPr>
        <p:grpSpPr>
          <a:xfrm>
            <a:off x="90660" y="879979"/>
            <a:ext cx="7694057" cy="4755086"/>
            <a:chOff x="90658" y="879979"/>
            <a:chExt cx="7694057" cy="4755086"/>
          </a:xfrm>
        </p:grpSpPr>
        <p:pic>
          <p:nvPicPr>
            <p:cNvPr id="9219" name="Image 9218">
              <a:extLst>
                <a:ext uri="{FF2B5EF4-FFF2-40B4-BE49-F238E27FC236}">
                  <a16:creationId xmlns:a16="http://schemas.microsoft.com/office/drawing/2014/main" id="{A4E7DB7F-690D-3586-6CD8-9FF5CD0F8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06951" y="879979"/>
              <a:ext cx="7293280" cy="4755086"/>
            </a:xfrm>
            <a:prstGeom prst="pie">
              <a:avLst>
                <a:gd name="adj1" fmla="val 16206235"/>
                <a:gd name="adj2" fmla="val 20393673"/>
              </a:avLst>
            </a:prstGeom>
            <a:effectLst>
              <a:softEdge rad="12700"/>
            </a:effec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797B114-8E79-897E-A085-490674EAA129}"/>
                </a:ext>
              </a:extLst>
            </p:cNvPr>
            <p:cNvSpPr/>
            <p:nvPr/>
          </p:nvSpPr>
          <p:spPr>
            <a:xfrm>
              <a:off x="3709232" y="1477268"/>
              <a:ext cx="308077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fr-FR" sz="2400" b="1" err="1">
                  <a:ln w="13462">
                    <a:solidFill>
                      <a:prstClr val="white"/>
                    </a:solidFill>
                    <a:prstDash val="solid"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dist="38100" dir="2700000" algn="bl" rotWithShape="0">
                      <a:srgbClr val="4472C4"/>
                    </a:outerShdw>
                  </a:effectLst>
                  <a:latin typeface="Calibri" panose="020F0502020204030204"/>
                </a:rPr>
                <a:t>GIEBioTE</a:t>
              </a:r>
              <a:endParaRPr lang="fr-FR" sz="2400" b="1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E9675C-5299-502C-18A3-11DF73B64713}"/>
                </a:ext>
              </a:extLst>
            </p:cNvPr>
            <p:cNvSpPr/>
            <p:nvPr/>
          </p:nvSpPr>
          <p:spPr>
            <a:xfrm>
              <a:off x="4703945" y="2930654"/>
              <a:ext cx="308077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fr-FR" sz="2400" b="1" err="1">
                  <a:ln w="13462">
                    <a:solidFill>
                      <a:prstClr val="white"/>
                    </a:solidFill>
                    <a:prstDash val="solid"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dist="38100" dir="2700000" algn="bl" rotWithShape="0">
                      <a:srgbClr val="4472C4"/>
                    </a:outerShdw>
                  </a:effectLst>
                  <a:latin typeface="Calibri" panose="020F0502020204030204"/>
                </a:rPr>
                <a:t>Biodiv’In</a:t>
              </a:r>
              <a:endParaRPr lang="fr-FR" b="1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B6F482C-1218-CE8D-1243-DC1D4828802E}"/>
                </a:ext>
              </a:extLst>
            </p:cNvPr>
            <p:cNvSpPr/>
            <p:nvPr/>
          </p:nvSpPr>
          <p:spPr>
            <a:xfrm>
              <a:off x="3530623" y="4045098"/>
              <a:ext cx="308077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fr-FR" sz="2400" b="1">
                  <a:ln w="13462">
                    <a:solidFill>
                      <a:prstClr val="white"/>
                    </a:solidFill>
                    <a:prstDash val="solid"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dist="38100" dir="2700000" algn="bl" rotWithShape="0">
                      <a:srgbClr val="4472C4"/>
                    </a:outerShdw>
                  </a:effectLst>
                  <a:latin typeface="Calibri" panose="020F0502020204030204"/>
                </a:rPr>
                <a:t>RAINET’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F42BABD-D9C3-D63B-39AD-F4F0E24D5461}"/>
                </a:ext>
              </a:extLst>
            </p:cNvPr>
            <p:cNvSpPr/>
            <p:nvPr/>
          </p:nvSpPr>
          <p:spPr>
            <a:xfrm>
              <a:off x="1352363" y="4045098"/>
              <a:ext cx="308077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fr-FR" sz="2400" b="1">
                  <a:ln w="13462">
                    <a:solidFill>
                      <a:prstClr val="white"/>
                    </a:solidFill>
                    <a:prstDash val="solid"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dist="38100" dir="2700000" algn="bl" rotWithShape="0">
                      <a:srgbClr val="4472C4"/>
                    </a:outerShdw>
                  </a:effectLst>
                  <a:latin typeface="Calibri" panose="020F0502020204030204"/>
                </a:rPr>
                <a:t>IEGB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525501B-0CFA-D391-E36A-9DCA20802A1F}"/>
                </a:ext>
              </a:extLst>
            </p:cNvPr>
            <p:cNvSpPr/>
            <p:nvPr/>
          </p:nvSpPr>
          <p:spPr>
            <a:xfrm>
              <a:off x="1292653" y="1477268"/>
              <a:ext cx="308077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fr-FR" sz="2400" b="1">
                  <a:ln w="13462">
                    <a:solidFill>
                      <a:prstClr val="white"/>
                    </a:solidFill>
                    <a:prstDash val="solid"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dist="38100" dir="2700000" algn="bl" rotWithShape="0">
                      <a:srgbClr val="4472C4"/>
                    </a:outerShdw>
                  </a:effectLst>
                  <a:latin typeface="Calibri" panose="020F0502020204030204"/>
                </a:rPr>
                <a:t>AQUADURA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16FEB1F-A4C2-7ABF-5B88-88B507F4D577}"/>
                </a:ext>
              </a:extLst>
            </p:cNvPr>
            <p:cNvSpPr/>
            <p:nvPr/>
          </p:nvSpPr>
          <p:spPr>
            <a:xfrm>
              <a:off x="90658" y="2930654"/>
              <a:ext cx="308077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fr-FR" sz="2400" b="1" err="1">
                  <a:ln w="13462">
                    <a:solidFill>
                      <a:prstClr val="white"/>
                    </a:solidFill>
                    <a:prstDash val="solid"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dist="38100" dir="2700000" algn="bl" rotWithShape="0">
                      <a:srgbClr val="4472C4"/>
                    </a:outerShdw>
                  </a:effectLst>
                  <a:latin typeface="Calibri" panose="020F0502020204030204"/>
                </a:rPr>
                <a:t>BiodivCom</a:t>
              </a:r>
              <a:endParaRPr lang="fr-FR" sz="2400" b="1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9234" name="Rectangle 9233">
              <a:extLst>
                <a:ext uri="{FF2B5EF4-FFF2-40B4-BE49-F238E27FC236}">
                  <a16:creationId xmlns:a16="http://schemas.microsoft.com/office/drawing/2014/main" id="{54202B3A-844E-10A5-0CFE-D870EC970E83}"/>
                </a:ext>
              </a:extLst>
            </p:cNvPr>
            <p:cNvSpPr/>
            <p:nvPr/>
          </p:nvSpPr>
          <p:spPr>
            <a:xfrm>
              <a:off x="2708954" y="2884534"/>
              <a:ext cx="2451414" cy="56990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586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FR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233" name="ZoneTexte 9232">
              <a:extLst>
                <a:ext uri="{FF2B5EF4-FFF2-40B4-BE49-F238E27FC236}">
                  <a16:creationId xmlns:a16="http://schemas.microsoft.com/office/drawing/2014/main" id="{8883F864-BB07-1375-CBE7-53A0D48169A0}"/>
                </a:ext>
              </a:extLst>
            </p:cNvPr>
            <p:cNvSpPr txBox="1"/>
            <p:nvPr/>
          </p:nvSpPr>
          <p:spPr>
            <a:xfrm>
              <a:off x="2674713" y="2884534"/>
              <a:ext cx="25691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fr-FR" sz="1600" b="1">
                  <a:solidFill>
                    <a:srgbClr val="FF545E"/>
                  </a:solidFill>
                  <a:latin typeface="Calibri" panose="020F0502020204030204"/>
                </a:rPr>
                <a:t>Master</a:t>
              </a:r>
              <a:r>
                <a:rPr lang="fr-FR" sz="1600" b="1">
                  <a:solidFill>
                    <a:srgbClr val="474747"/>
                  </a:solidFill>
                  <a:latin typeface="Calibri" panose="020F0502020204030204"/>
                </a:rPr>
                <a:t> </a:t>
              </a:r>
            </a:p>
            <a:p>
              <a:pPr algn="ctr">
                <a:defRPr/>
              </a:pPr>
              <a:r>
                <a:rPr lang="fr-FR" sz="1600" b="1">
                  <a:solidFill>
                    <a:srgbClr val="FF5862"/>
                  </a:solidFill>
                  <a:latin typeface="Calibri" panose="020F0502020204030204"/>
                </a:rPr>
                <a:t>G</a:t>
              </a:r>
              <a:r>
                <a:rPr lang="fr-FR" sz="1600" b="1">
                  <a:solidFill>
                    <a:srgbClr val="474747"/>
                  </a:solidFill>
                  <a:latin typeface="Calibri" panose="020F0502020204030204"/>
                </a:rPr>
                <a:t>estion de l’</a:t>
              </a:r>
              <a:r>
                <a:rPr lang="fr-FR" sz="1600" b="1">
                  <a:solidFill>
                    <a:srgbClr val="FF5862"/>
                  </a:solidFill>
                  <a:latin typeface="Calibri" panose="020F0502020204030204"/>
                </a:rPr>
                <a:t>E</a:t>
              </a:r>
              <a:r>
                <a:rPr lang="fr-FR" sz="1600" b="1">
                  <a:solidFill>
                    <a:srgbClr val="474747"/>
                  </a:solidFill>
                  <a:latin typeface="Calibri" panose="020F0502020204030204"/>
                </a:rPr>
                <a:t>nvironnement</a:t>
              </a:r>
            </a:p>
          </p:txBody>
        </p:sp>
        <p:pic>
          <p:nvPicPr>
            <p:cNvPr id="9227" name="Image 9226">
              <a:extLst>
                <a:ext uri="{FF2B5EF4-FFF2-40B4-BE49-F238E27FC236}">
                  <a16:creationId xmlns:a16="http://schemas.microsoft.com/office/drawing/2014/main" id="{7F114CD5-3B9E-650F-2D29-EF95533EE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3716" y="2907337"/>
              <a:ext cx="306037" cy="306037"/>
            </a:xfrm>
            <a:prstGeom prst="rect">
              <a:avLst/>
            </a:prstGeom>
          </p:spPr>
        </p:pic>
        <p:pic>
          <p:nvPicPr>
            <p:cNvPr id="9228" name="Image 9227">
              <a:extLst>
                <a:ext uri="{FF2B5EF4-FFF2-40B4-BE49-F238E27FC236}">
                  <a16:creationId xmlns:a16="http://schemas.microsoft.com/office/drawing/2014/main" id="{25EE5AF0-BE03-C593-9FAE-C100BE93D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18931" y="2922052"/>
              <a:ext cx="293190" cy="293190"/>
            </a:xfrm>
            <a:prstGeom prst="rect">
              <a:avLst/>
            </a:prstGeom>
          </p:spPr>
        </p:pic>
        <p:pic>
          <p:nvPicPr>
            <p:cNvPr id="9238" name="Image 9237">
              <a:extLst>
                <a:ext uri="{FF2B5EF4-FFF2-40B4-BE49-F238E27FC236}">
                  <a16:creationId xmlns:a16="http://schemas.microsoft.com/office/drawing/2014/main" id="{8C8016B2-F314-3984-CE22-2C0B68D3B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7264" y="2907337"/>
              <a:ext cx="306037" cy="306037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F44C50B3-36C0-5CDB-662F-8D0B1F078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41348" y="2923195"/>
              <a:ext cx="274320" cy="274320"/>
            </a:xfrm>
            <a:prstGeom prst="rect">
              <a:avLst/>
            </a:prstGeom>
          </p:spPr>
        </p:pic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BD7548E0-1B12-3F59-A4B9-8F8CB0C6C788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53" y="1357360"/>
            <a:ext cx="1044007" cy="25578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CDCC98F-D0FA-1F49-35BE-6AFC404D8C39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0317" y="972438"/>
            <a:ext cx="1334202" cy="46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67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9504E48-1662-0316-F8A3-AB237C606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062" y="985600"/>
            <a:ext cx="6089046" cy="4650837"/>
          </a:xfrm>
          <a:prstGeom prst="rect">
            <a:avLst/>
          </a:prstGeom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72366A69-C064-CE4A-DC15-7E81C181BE79}"/>
              </a:ext>
            </a:extLst>
          </p:cNvPr>
          <p:cNvGrpSpPr/>
          <p:nvPr/>
        </p:nvGrpSpPr>
        <p:grpSpPr>
          <a:xfrm>
            <a:off x="272358" y="3661941"/>
            <a:ext cx="3708586" cy="971593"/>
            <a:chOff x="6885901" y="1927457"/>
            <a:chExt cx="3708586" cy="97159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787EE0B-D188-0FE4-1E7D-AA565F26DB02}"/>
                </a:ext>
              </a:extLst>
            </p:cNvPr>
            <p:cNvGrpSpPr/>
            <p:nvPr/>
          </p:nvGrpSpPr>
          <p:grpSpPr>
            <a:xfrm>
              <a:off x="7471110" y="1927457"/>
              <a:ext cx="3123377" cy="971593"/>
              <a:chOff x="7427337" y="1870628"/>
              <a:chExt cx="3123377" cy="971593"/>
            </a:xfrm>
          </p:grpSpPr>
          <p:sp>
            <p:nvSpPr>
              <p:cNvPr id="8" name="Rectangle à coins arrondis 27">
                <a:extLst>
                  <a:ext uri="{FF2B5EF4-FFF2-40B4-BE49-F238E27FC236}">
                    <a16:creationId xmlns:a16="http://schemas.microsoft.com/office/drawing/2014/main" id="{5C8D52D6-F755-2396-1BAF-DEB4F4EEB2B9}"/>
                  </a:ext>
                </a:extLst>
              </p:cNvPr>
              <p:cNvSpPr/>
              <p:nvPr/>
            </p:nvSpPr>
            <p:spPr>
              <a:xfrm>
                <a:off x="7427337" y="1870628"/>
                <a:ext cx="3032467" cy="971593"/>
              </a:xfrm>
              <a:prstGeom prst="roundRect">
                <a:avLst/>
              </a:prstGeom>
              <a:solidFill>
                <a:srgbClr val="CCECFF">
                  <a:alpha val="4509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39FAB0A2-5F6E-3297-3F6B-3B33F2AD2315}"/>
                  </a:ext>
                </a:extLst>
              </p:cNvPr>
              <p:cNvSpPr txBox="1"/>
              <p:nvPr/>
            </p:nvSpPr>
            <p:spPr>
              <a:xfrm>
                <a:off x="7480005" y="1897614"/>
                <a:ext cx="3070709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/>
                  <a:t>Chloé Merrien-promo 2022</a:t>
                </a:r>
              </a:p>
              <a:p>
                <a:pPr algn="just"/>
                <a:r>
                  <a:rPr lang="fr-FR" sz="1350" b="1" dirty="0">
                    <a:solidFill>
                      <a:schemeClr val="accent1">
                        <a:lumMod val="75000"/>
                      </a:schemeClr>
                    </a:solidFill>
                  </a:rPr>
                  <a:t>Chargée de mission du projet européen </a:t>
                </a:r>
                <a:r>
                  <a:rPr lang="fr-FR" sz="1400" b="1" dirty="0" err="1">
                    <a:solidFill>
                      <a:schemeClr val="accent1">
                        <a:lumMod val="75000"/>
                      </a:schemeClr>
                    </a:solidFill>
                  </a:rPr>
                  <a:t>CetAMBICion</a:t>
                </a:r>
                <a:r>
                  <a:rPr lang="fr-FR" sz="1400" b="1" dirty="0">
                    <a:solidFill>
                      <a:schemeClr val="accent1">
                        <a:lumMod val="75000"/>
                      </a:schemeClr>
                    </a:solidFill>
                  </a:rPr>
                  <a:t>- Surveillance et gestion des cétacés- OFB- Golfe de Gascogne</a:t>
                </a:r>
                <a:endParaRPr lang="fr-FR" sz="135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7" name="Image 6" descr="Une image contenant Visage humain, personne, arbre, plein air&#10;&#10;Description générée automatiquement">
              <a:extLst>
                <a:ext uri="{FF2B5EF4-FFF2-40B4-BE49-F238E27FC236}">
                  <a16:creationId xmlns:a16="http://schemas.microsoft.com/office/drawing/2014/main" id="{232AB8ED-015E-A166-AE04-5439D8153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885901" y="2118613"/>
              <a:ext cx="589280" cy="589280"/>
            </a:xfrm>
            <a:prstGeom prst="rect">
              <a:avLst/>
            </a:prstGeom>
          </p:spPr>
        </p:pic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1738906A-1437-B905-BF36-7EDF06F80FCE}"/>
              </a:ext>
            </a:extLst>
          </p:cNvPr>
          <p:cNvGrpSpPr/>
          <p:nvPr/>
        </p:nvGrpSpPr>
        <p:grpSpPr>
          <a:xfrm>
            <a:off x="2704096" y="4730640"/>
            <a:ext cx="3169658" cy="1176040"/>
            <a:chOff x="3856389" y="3557796"/>
            <a:chExt cx="3169658" cy="1176040"/>
          </a:xfrm>
        </p:grpSpPr>
        <p:pic>
          <p:nvPicPr>
            <p:cNvPr id="11" name="Image 10" descr="Une image contenant Visage humain, personne, habits, plein air&#10;&#10;Description générée automatiquement">
              <a:extLst>
                <a:ext uri="{FF2B5EF4-FFF2-40B4-BE49-F238E27FC236}">
                  <a16:creationId xmlns:a16="http://schemas.microsoft.com/office/drawing/2014/main" id="{F0B84BA9-873A-BE99-95D6-B40C0FA3D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6389" y="3867154"/>
              <a:ext cx="545044" cy="545044"/>
            </a:xfrm>
            <a:prstGeom prst="rect">
              <a:avLst/>
            </a:prstGeom>
          </p:spPr>
        </p:pic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7E7BABB6-62F2-40D7-FFB5-9AA5C3A5BB20}"/>
                </a:ext>
              </a:extLst>
            </p:cNvPr>
            <p:cNvGrpSpPr/>
            <p:nvPr/>
          </p:nvGrpSpPr>
          <p:grpSpPr>
            <a:xfrm>
              <a:off x="4401433" y="3557796"/>
              <a:ext cx="2624614" cy="1176040"/>
              <a:chOff x="5051185" y="3539105"/>
              <a:chExt cx="2624614" cy="1176040"/>
            </a:xfrm>
          </p:grpSpPr>
          <p:sp>
            <p:nvSpPr>
              <p:cNvPr id="13" name="Rectangle à coins arrondis 27">
                <a:extLst>
                  <a:ext uri="{FF2B5EF4-FFF2-40B4-BE49-F238E27FC236}">
                    <a16:creationId xmlns:a16="http://schemas.microsoft.com/office/drawing/2014/main" id="{2888A1AA-29EB-9AFC-D202-39AB2B442214}"/>
                  </a:ext>
                </a:extLst>
              </p:cNvPr>
              <p:cNvSpPr/>
              <p:nvPr/>
            </p:nvSpPr>
            <p:spPr>
              <a:xfrm>
                <a:off x="5051185" y="3539105"/>
                <a:ext cx="2603591" cy="1144961"/>
              </a:xfrm>
              <a:prstGeom prst="roundRect">
                <a:avLst/>
              </a:prstGeom>
              <a:solidFill>
                <a:srgbClr val="CCECFF">
                  <a:alpha val="4509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923131CD-08F6-4AC5-B167-290ECDD99A2F}"/>
                  </a:ext>
                </a:extLst>
              </p:cNvPr>
              <p:cNvSpPr txBox="1"/>
              <p:nvPr/>
            </p:nvSpPr>
            <p:spPr>
              <a:xfrm>
                <a:off x="5072208" y="3553288"/>
                <a:ext cx="2603591" cy="1161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/>
                  <a:t>Samy Ildefonse-promo 2023</a:t>
                </a:r>
              </a:p>
              <a:p>
                <a:pPr algn="just"/>
                <a:r>
                  <a:rPr lang="fr-FR" sz="1400" b="1" dirty="0">
                    <a:solidFill>
                      <a:schemeClr val="accent1">
                        <a:lumMod val="75000"/>
                      </a:schemeClr>
                    </a:solidFill>
                  </a:rPr>
                  <a:t>Chargé de mission circuit recirculé et bioremédiation - Pôle innovation </a:t>
                </a:r>
                <a:r>
                  <a:rPr lang="fr-FR" sz="1400" b="1" dirty="0" err="1">
                    <a:solidFill>
                      <a:schemeClr val="accent1">
                        <a:lumMod val="75000"/>
                      </a:schemeClr>
                    </a:solidFill>
                  </a:rPr>
                  <a:t>Aqualande</a:t>
                </a:r>
                <a:r>
                  <a:rPr lang="fr-FR" sz="1400" b="1" dirty="0">
                    <a:solidFill>
                      <a:schemeClr val="accent1">
                        <a:lumMod val="75000"/>
                      </a:schemeClr>
                    </a:solidFill>
                  </a:rPr>
                  <a:t>- Landes</a:t>
                </a:r>
                <a:endParaRPr lang="fr-FR" sz="135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056B91C1-224B-1129-4785-9A10FC5525F9}"/>
              </a:ext>
            </a:extLst>
          </p:cNvPr>
          <p:cNvGrpSpPr/>
          <p:nvPr/>
        </p:nvGrpSpPr>
        <p:grpSpPr>
          <a:xfrm>
            <a:off x="184740" y="1742754"/>
            <a:ext cx="3188567" cy="683332"/>
            <a:chOff x="7131242" y="4555257"/>
            <a:chExt cx="3188567" cy="683332"/>
          </a:xfrm>
        </p:grpSpPr>
        <p:pic>
          <p:nvPicPr>
            <p:cNvPr id="17" name="Image 16" descr="Une image contenant personne, Visage humain, arbre, sourire&#10;&#10;Description générée automatiquement">
              <a:extLst>
                <a:ext uri="{FF2B5EF4-FFF2-40B4-BE49-F238E27FC236}">
                  <a16:creationId xmlns:a16="http://schemas.microsoft.com/office/drawing/2014/main" id="{812ECD90-55B6-12A7-74D6-00C88C00D0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131242" y="4585034"/>
              <a:ext cx="623779" cy="623779"/>
            </a:xfrm>
            <a:prstGeom prst="rect">
              <a:avLst/>
            </a:prstGeom>
          </p:spPr>
        </p:pic>
        <p:sp>
          <p:nvSpPr>
            <p:cNvPr id="18" name="Rectangle à coins arrondis 20">
              <a:extLst>
                <a:ext uri="{FF2B5EF4-FFF2-40B4-BE49-F238E27FC236}">
                  <a16:creationId xmlns:a16="http://schemas.microsoft.com/office/drawing/2014/main" id="{8F37E3C5-16E5-C879-8B3C-ADA6C56C6F2D}"/>
                </a:ext>
              </a:extLst>
            </p:cNvPr>
            <p:cNvSpPr/>
            <p:nvPr/>
          </p:nvSpPr>
          <p:spPr>
            <a:xfrm>
              <a:off x="7755316" y="4555257"/>
              <a:ext cx="2564493" cy="683332"/>
            </a:xfrm>
            <a:prstGeom prst="roundRect">
              <a:avLst/>
            </a:prstGeom>
            <a:solidFill>
              <a:srgbClr val="CCECFF">
                <a:alpha val="4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350" dirty="0">
                  <a:solidFill>
                    <a:schemeClr val="tx1"/>
                  </a:solidFill>
                </a:rPr>
                <a:t>Aurélien </a:t>
              </a:r>
              <a:r>
                <a:rPr lang="fr-FR" sz="1350" dirty="0" err="1">
                  <a:solidFill>
                    <a:schemeClr val="tx1"/>
                  </a:solidFill>
                </a:rPr>
                <a:t>Meurillon</a:t>
              </a:r>
              <a:r>
                <a:rPr lang="fr-FR" sz="1350" dirty="0">
                  <a:solidFill>
                    <a:schemeClr val="tx1"/>
                  </a:solidFill>
                </a:rPr>
                <a:t>- Promo 2023</a:t>
              </a:r>
            </a:p>
            <a:p>
              <a:r>
                <a:rPr lang="fr-FR" sz="1350" b="1" dirty="0" err="1">
                  <a:solidFill>
                    <a:schemeClr val="accent1">
                      <a:lumMod val="75000"/>
                    </a:schemeClr>
                  </a:solidFill>
                </a:rPr>
                <a:t>Aquariologiste</a:t>
              </a:r>
              <a:r>
                <a:rPr lang="fr-FR" sz="1350" b="1" dirty="0">
                  <a:solidFill>
                    <a:schemeClr val="accent1">
                      <a:lumMod val="75000"/>
                    </a:schemeClr>
                  </a:solidFill>
                </a:rPr>
                <a:t> –plongeur </a:t>
              </a:r>
              <a:r>
                <a:rPr lang="fr-FR" sz="1350" b="1" dirty="0" err="1">
                  <a:solidFill>
                    <a:schemeClr val="accent1">
                      <a:lumMod val="75000"/>
                    </a:schemeClr>
                  </a:solidFill>
                </a:rPr>
                <a:t>Océanopolis</a:t>
              </a:r>
              <a:r>
                <a:rPr lang="fr-FR" sz="1350" b="1" dirty="0">
                  <a:solidFill>
                    <a:schemeClr val="accent1">
                      <a:lumMod val="75000"/>
                    </a:schemeClr>
                  </a:solidFill>
                </a:rPr>
                <a:t>-Brest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50D60A-824B-4DA5-2AE8-5599EC377490}"/>
              </a:ext>
            </a:extLst>
          </p:cNvPr>
          <p:cNvSpPr/>
          <p:nvPr/>
        </p:nvSpPr>
        <p:spPr>
          <a:xfrm>
            <a:off x="0" y="0"/>
            <a:ext cx="9144000" cy="475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bg1"/>
              </a:solidFill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2ABF9DE-25D8-8B54-A84E-009BD0CE3339}"/>
              </a:ext>
            </a:extLst>
          </p:cNvPr>
          <p:cNvGrpSpPr/>
          <p:nvPr/>
        </p:nvGrpSpPr>
        <p:grpSpPr>
          <a:xfrm>
            <a:off x="2615300" y="669211"/>
            <a:ext cx="3452080" cy="735186"/>
            <a:chOff x="3371758" y="1366106"/>
            <a:chExt cx="3452080" cy="735186"/>
          </a:xfrm>
        </p:grpSpPr>
        <p:sp>
          <p:nvSpPr>
            <p:cNvPr id="21" name="Rectangle à coins arrondis 19">
              <a:extLst>
                <a:ext uri="{FF2B5EF4-FFF2-40B4-BE49-F238E27FC236}">
                  <a16:creationId xmlns:a16="http://schemas.microsoft.com/office/drawing/2014/main" id="{3D6F2572-91D0-D241-5DD7-508C6918FE3F}"/>
                </a:ext>
              </a:extLst>
            </p:cNvPr>
            <p:cNvSpPr/>
            <p:nvPr/>
          </p:nvSpPr>
          <p:spPr>
            <a:xfrm>
              <a:off x="3958924" y="1417594"/>
              <a:ext cx="2851788" cy="683698"/>
            </a:xfrm>
            <a:prstGeom prst="roundRect">
              <a:avLst/>
            </a:prstGeom>
            <a:solidFill>
              <a:srgbClr val="CCECFF">
                <a:alpha val="4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4295366C-9186-89DE-964E-B56DE96F388A}"/>
                </a:ext>
              </a:extLst>
            </p:cNvPr>
            <p:cNvSpPr txBox="1"/>
            <p:nvPr/>
          </p:nvSpPr>
          <p:spPr>
            <a:xfrm>
              <a:off x="3924435" y="1366106"/>
              <a:ext cx="2899403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/>
                <a:t>Mathis Fromont-promo 2022</a:t>
              </a:r>
            </a:p>
            <a:p>
              <a:pPr algn="just"/>
              <a:r>
                <a:rPr lang="fr-FR" sz="1350" b="1" dirty="0">
                  <a:solidFill>
                    <a:schemeClr val="accent1">
                      <a:lumMod val="75000"/>
                    </a:schemeClr>
                  </a:solidFill>
                </a:rPr>
                <a:t>Chargé de développement en phytoplancton- SATMAR- Normandie</a:t>
              </a:r>
            </a:p>
          </p:txBody>
        </p:sp>
        <p:pic>
          <p:nvPicPr>
            <p:cNvPr id="23" name="Image 22" descr="Une image contenant Visage humain, personne, habits, homme&#10;&#10;Description générée automatiquement">
              <a:extLst>
                <a:ext uri="{FF2B5EF4-FFF2-40B4-BE49-F238E27FC236}">
                  <a16:creationId xmlns:a16="http://schemas.microsoft.com/office/drawing/2014/main" id="{B56A76F2-C308-964F-A64E-6F49891EC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1758" y="1459022"/>
              <a:ext cx="574040" cy="574040"/>
            </a:xfrm>
            <a:prstGeom prst="rect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42C1C57B-E5EC-FA29-D0B1-AE76604F9FC1}"/>
              </a:ext>
            </a:extLst>
          </p:cNvPr>
          <p:cNvGrpSpPr/>
          <p:nvPr/>
        </p:nvGrpSpPr>
        <p:grpSpPr>
          <a:xfrm>
            <a:off x="4967001" y="1648764"/>
            <a:ext cx="3951276" cy="747546"/>
            <a:chOff x="160141" y="629806"/>
            <a:chExt cx="3951276" cy="747546"/>
          </a:xfrm>
        </p:grpSpPr>
        <p:sp>
          <p:nvSpPr>
            <p:cNvPr id="25" name="Rectangle à coins arrondis 1">
              <a:extLst>
                <a:ext uri="{FF2B5EF4-FFF2-40B4-BE49-F238E27FC236}">
                  <a16:creationId xmlns:a16="http://schemas.microsoft.com/office/drawing/2014/main" id="{2954F2D6-0998-5E9D-F851-7D2A8080E258}"/>
                </a:ext>
              </a:extLst>
            </p:cNvPr>
            <p:cNvSpPr/>
            <p:nvPr/>
          </p:nvSpPr>
          <p:spPr>
            <a:xfrm>
              <a:off x="160141" y="652602"/>
              <a:ext cx="3399443" cy="724750"/>
            </a:xfrm>
            <a:prstGeom prst="roundRect">
              <a:avLst/>
            </a:prstGeom>
            <a:solidFill>
              <a:srgbClr val="CCECFF">
                <a:alpha val="4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pic>
          <p:nvPicPr>
            <p:cNvPr id="26" name="Image 25" descr="Une image contenant Visage humain, habits, personne, homme&#10;&#10;Description générée automatiquement">
              <a:extLst>
                <a:ext uri="{FF2B5EF4-FFF2-40B4-BE49-F238E27FC236}">
                  <a16:creationId xmlns:a16="http://schemas.microsoft.com/office/drawing/2014/main" id="{615A2A69-E3F4-90C8-B537-4A933E376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6249" y="753996"/>
              <a:ext cx="565168" cy="565168"/>
            </a:xfrm>
            <a:prstGeom prst="rect">
              <a:avLst/>
            </a:prstGeom>
          </p:spPr>
        </p:pic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CA4BC20B-3E17-F68B-0D74-22F288D693B7}"/>
                </a:ext>
              </a:extLst>
            </p:cNvPr>
            <p:cNvSpPr txBox="1"/>
            <p:nvPr/>
          </p:nvSpPr>
          <p:spPr>
            <a:xfrm>
              <a:off x="166830" y="629806"/>
              <a:ext cx="3379419" cy="730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/>
                <a:t>Louis Bidard- promo 2023</a:t>
              </a:r>
            </a:p>
            <a:p>
              <a:pPr algn="just"/>
              <a:r>
                <a:rPr lang="fr-FR" sz="1400" b="1" dirty="0">
                  <a:solidFill>
                    <a:schemeClr val="accent1">
                      <a:lumMod val="75000"/>
                    </a:schemeClr>
                  </a:solidFill>
                </a:rPr>
                <a:t>Chargé d’études chez COFREPECHE-France, Service et conseil en pêche et aquaculture</a:t>
              </a:r>
              <a:endParaRPr lang="fr-FR" sz="135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8" name="Étoile : 5 branches 27">
            <a:extLst>
              <a:ext uri="{FF2B5EF4-FFF2-40B4-BE49-F238E27FC236}">
                <a16:creationId xmlns:a16="http://schemas.microsoft.com/office/drawing/2014/main" id="{F5B34FEA-3F09-4A1F-3C84-17F2A78ABAC7}"/>
              </a:ext>
            </a:extLst>
          </p:cNvPr>
          <p:cNvSpPr/>
          <p:nvPr/>
        </p:nvSpPr>
        <p:spPr>
          <a:xfrm>
            <a:off x="4632845" y="1684603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Étoile : 5 branches 28">
            <a:extLst>
              <a:ext uri="{FF2B5EF4-FFF2-40B4-BE49-F238E27FC236}">
                <a16:creationId xmlns:a16="http://schemas.microsoft.com/office/drawing/2014/main" id="{239CDF5B-56DF-46EB-C731-A1E1093DCE5F}"/>
              </a:ext>
            </a:extLst>
          </p:cNvPr>
          <p:cNvSpPr/>
          <p:nvPr/>
        </p:nvSpPr>
        <p:spPr>
          <a:xfrm>
            <a:off x="3361473" y="2158830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Étoile : 5 branches 29">
            <a:extLst>
              <a:ext uri="{FF2B5EF4-FFF2-40B4-BE49-F238E27FC236}">
                <a16:creationId xmlns:a16="http://schemas.microsoft.com/office/drawing/2014/main" id="{945D24AE-0356-4969-7BBD-0095DFF88AEC}"/>
              </a:ext>
            </a:extLst>
          </p:cNvPr>
          <p:cNvSpPr/>
          <p:nvPr/>
        </p:nvSpPr>
        <p:spPr>
          <a:xfrm>
            <a:off x="5706350" y="2401787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Étoile : 5 branches 30">
            <a:extLst>
              <a:ext uri="{FF2B5EF4-FFF2-40B4-BE49-F238E27FC236}">
                <a16:creationId xmlns:a16="http://schemas.microsoft.com/office/drawing/2014/main" id="{3B492F1F-8087-C386-D1A5-01AAE98FCD49}"/>
              </a:ext>
            </a:extLst>
          </p:cNvPr>
          <p:cNvSpPr/>
          <p:nvPr/>
        </p:nvSpPr>
        <p:spPr>
          <a:xfrm>
            <a:off x="4341340" y="4187925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E5AC1FD-A058-9FCD-98E2-D686FCEC0F01}"/>
              </a:ext>
            </a:extLst>
          </p:cNvPr>
          <p:cNvGrpSpPr/>
          <p:nvPr/>
        </p:nvGrpSpPr>
        <p:grpSpPr>
          <a:xfrm>
            <a:off x="520363" y="2735444"/>
            <a:ext cx="3056489" cy="741479"/>
            <a:chOff x="3990414" y="2527764"/>
            <a:chExt cx="3056489" cy="741479"/>
          </a:xfrm>
        </p:grpSpPr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149F7873-D46F-4383-0666-93C5A6673EA5}"/>
                </a:ext>
              </a:extLst>
            </p:cNvPr>
            <p:cNvSpPr txBox="1"/>
            <p:nvPr/>
          </p:nvSpPr>
          <p:spPr>
            <a:xfrm>
              <a:off x="4308071" y="2897437"/>
              <a:ext cx="6858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350"/>
            </a:p>
          </p:txBody>
        </p:sp>
        <p:sp>
          <p:nvSpPr>
            <p:cNvPr id="34" name="Rectangle à coins arrondis 20">
              <a:extLst>
                <a:ext uri="{FF2B5EF4-FFF2-40B4-BE49-F238E27FC236}">
                  <a16:creationId xmlns:a16="http://schemas.microsoft.com/office/drawing/2014/main" id="{32BAE0C4-C1BE-6D1C-FB1C-C0D73AB5368A}"/>
                </a:ext>
              </a:extLst>
            </p:cNvPr>
            <p:cNvSpPr/>
            <p:nvPr/>
          </p:nvSpPr>
          <p:spPr>
            <a:xfrm>
              <a:off x="4741719" y="2537160"/>
              <a:ext cx="2254574" cy="715051"/>
            </a:xfrm>
            <a:prstGeom prst="roundRect">
              <a:avLst/>
            </a:prstGeom>
            <a:solidFill>
              <a:srgbClr val="CCECFF">
                <a:alpha val="4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1338E337-1446-2B32-B6AD-A562B83825C9}"/>
                </a:ext>
              </a:extLst>
            </p:cNvPr>
            <p:cNvSpPr txBox="1"/>
            <p:nvPr/>
          </p:nvSpPr>
          <p:spPr>
            <a:xfrm>
              <a:off x="4790739" y="2527764"/>
              <a:ext cx="2256164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/>
                <a:t>Martin </a:t>
              </a:r>
              <a:r>
                <a:rPr lang="fr-FR" sz="1350" dirty="0" err="1"/>
                <a:t>Pourtau</a:t>
              </a:r>
              <a:r>
                <a:rPr lang="fr-FR" sz="1350" dirty="0"/>
                <a:t>- promo 2022</a:t>
              </a:r>
            </a:p>
            <a:p>
              <a:pPr algn="just"/>
              <a:r>
                <a:rPr lang="fr-FR" sz="1350" b="1" dirty="0">
                  <a:solidFill>
                    <a:schemeClr val="accent1">
                      <a:lumMod val="75000"/>
                    </a:schemeClr>
                  </a:solidFill>
                </a:rPr>
                <a:t>Observateur des pêches embarqué- Bureau Véritas</a:t>
              </a:r>
            </a:p>
          </p:txBody>
        </p:sp>
        <p:pic>
          <p:nvPicPr>
            <p:cNvPr id="36" name="Image 35" descr="Une image contenant personne, habits, Visage humain, homme&#10;&#10;Description générée automatiquement">
              <a:extLst>
                <a:ext uri="{FF2B5EF4-FFF2-40B4-BE49-F238E27FC236}">
                  <a16:creationId xmlns:a16="http://schemas.microsoft.com/office/drawing/2014/main" id="{2E7D7FF2-931C-C9E7-1EAB-B6BAFF32D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0414" y="2531910"/>
              <a:ext cx="737333" cy="737333"/>
            </a:xfrm>
            <a:prstGeom prst="rect">
              <a:avLst/>
            </a:prstGeom>
          </p:spPr>
        </p:pic>
      </p:grpSp>
      <p:sp>
        <p:nvSpPr>
          <p:cNvPr id="37" name="Étoile : 5 branches 36">
            <a:extLst>
              <a:ext uri="{FF2B5EF4-FFF2-40B4-BE49-F238E27FC236}">
                <a16:creationId xmlns:a16="http://schemas.microsoft.com/office/drawing/2014/main" id="{70CE53F0-8136-D748-4602-D70DCC084D3D}"/>
              </a:ext>
            </a:extLst>
          </p:cNvPr>
          <p:cNvSpPr/>
          <p:nvPr/>
        </p:nvSpPr>
        <p:spPr>
          <a:xfrm>
            <a:off x="4110680" y="2813187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79E5DB5-058A-6C0E-E491-9AAD4077DA06}"/>
              </a:ext>
            </a:extLst>
          </p:cNvPr>
          <p:cNvSpPr txBox="1"/>
          <p:nvPr/>
        </p:nvSpPr>
        <p:spPr>
          <a:xfrm>
            <a:off x="215275" y="10179"/>
            <a:ext cx="914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Diplômés AQUADURA- 2021-2023- Insertion en France </a:t>
            </a:r>
            <a:endParaRPr lang="fr-FR" sz="13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44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 65">
            <a:extLst>
              <a:ext uri="{FF2B5EF4-FFF2-40B4-BE49-F238E27FC236}">
                <a16:creationId xmlns:a16="http://schemas.microsoft.com/office/drawing/2014/main" id="{7B8CE2DF-E181-5D6E-9979-64ECABE681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6"/>
          <a:stretch/>
        </p:blipFill>
        <p:spPr>
          <a:xfrm>
            <a:off x="122416" y="1567929"/>
            <a:ext cx="9021584" cy="4292525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0" y="0"/>
            <a:ext cx="9144000" cy="475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bg1"/>
              </a:solidFill>
            </a:endParaRPr>
          </a:p>
        </p:txBody>
      </p:sp>
      <p:grpSp>
        <p:nvGrpSpPr>
          <p:cNvPr id="61" name="Groupe 60">
            <a:extLst>
              <a:ext uri="{FF2B5EF4-FFF2-40B4-BE49-F238E27FC236}">
                <a16:creationId xmlns:a16="http://schemas.microsoft.com/office/drawing/2014/main" id="{CABF849A-140B-2B83-5847-17044EBFE5A7}"/>
              </a:ext>
            </a:extLst>
          </p:cNvPr>
          <p:cNvGrpSpPr/>
          <p:nvPr/>
        </p:nvGrpSpPr>
        <p:grpSpPr>
          <a:xfrm>
            <a:off x="4371040" y="1276700"/>
            <a:ext cx="3408947" cy="766014"/>
            <a:chOff x="5550108" y="647053"/>
            <a:chExt cx="3408947" cy="766014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5575803" y="647053"/>
              <a:ext cx="2803726" cy="766014"/>
            </a:xfrm>
            <a:prstGeom prst="roundRect">
              <a:avLst/>
            </a:prstGeom>
            <a:solidFill>
              <a:srgbClr val="CCECFF">
                <a:alpha val="4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5550108" y="671046"/>
              <a:ext cx="2803726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/>
                <a:t>Mathis </a:t>
              </a:r>
              <a:r>
                <a:rPr lang="fr-FR" sz="1350" err="1"/>
                <a:t>Gullon-Neyrin</a:t>
              </a:r>
              <a:r>
                <a:rPr lang="fr-FR" sz="1350"/>
                <a:t>- promo 2023</a:t>
              </a:r>
            </a:p>
            <a:p>
              <a:pPr algn="just"/>
              <a:r>
                <a:rPr lang="fr-FR" sz="1350" b="1">
                  <a:solidFill>
                    <a:schemeClr val="accent1">
                      <a:lumMod val="75000"/>
                    </a:schemeClr>
                  </a:solidFill>
                </a:rPr>
                <a:t>Responsable de production écloserie de </a:t>
              </a:r>
              <a:r>
                <a:rPr lang="fr-FR" sz="1350" b="1" err="1">
                  <a:solidFill>
                    <a:schemeClr val="accent1">
                      <a:lumMod val="75000"/>
                    </a:schemeClr>
                  </a:solidFill>
                </a:rPr>
                <a:t>Sériole</a:t>
              </a:r>
              <a:r>
                <a:rPr lang="fr-FR" sz="1350" b="1">
                  <a:solidFill>
                    <a:schemeClr val="accent1">
                      <a:lumMod val="75000"/>
                    </a:schemeClr>
                  </a:solidFill>
                </a:rPr>
                <a:t>- Pays Bas</a:t>
              </a:r>
              <a:endParaRPr lang="fr-FR" sz="1350" b="1"/>
            </a:p>
          </p:txBody>
        </p:sp>
        <p:pic>
          <p:nvPicPr>
            <p:cNvPr id="34" name="Image 33" descr="Une image contenant personne, habits, Visage humain, poisson&#10;&#10;Description générée automatiquement">
              <a:extLst>
                <a:ext uri="{FF2B5EF4-FFF2-40B4-BE49-F238E27FC236}">
                  <a16:creationId xmlns:a16="http://schemas.microsoft.com/office/drawing/2014/main" id="{8A7CCFB5-54EA-9099-EFCC-1D8D20E20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173" y="729786"/>
              <a:ext cx="559882" cy="570050"/>
            </a:xfrm>
            <a:prstGeom prst="rect">
              <a:avLst/>
            </a:prstGeom>
          </p:spPr>
        </p:pic>
      </p:grp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45E505DB-17AE-E595-BD55-07C684E51F7A}"/>
              </a:ext>
            </a:extLst>
          </p:cNvPr>
          <p:cNvGrpSpPr/>
          <p:nvPr/>
        </p:nvGrpSpPr>
        <p:grpSpPr>
          <a:xfrm>
            <a:off x="158957" y="1262406"/>
            <a:ext cx="3620665" cy="752499"/>
            <a:chOff x="-464234" y="1421290"/>
            <a:chExt cx="3620665" cy="752499"/>
          </a:xfrm>
        </p:grpSpPr>
        <p:sp>
          <p:nvSpPr>
            <p:cNvPr id="20" name="Rectangle à coins arrondis 19"/>
            <p:cNvSpPr/>
            <p:nvPr/>
          </p:nvSpPr>
          <p:spPr>
            <a:xfrm>
              <a:off x="74457" y="1449038"/>
              <a:ext cx="3045630" cy="724751"/>
            </a:xfrm>
            <a:prstGeom prst="roundRect">
              <a:avLst/>
            </a:prstGeom>
            <a:solidFill>
              <a:srgbClr val="CCECFF">
                <a:alpha val="4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grpSp>
          <p:nvGrpSpPr>
            <p:cNvPr id="57" name="Groupe 56">
              <a:extLst>
                <a:ext uri="{FF2B5EF4-FFF2-40B4-BE49-F238E27FC236}">
                  <a16:creationId xmlns:a16="http://schemas.microsoft.com/office/drawing/2014/main" id="{3BED7EBC-8FF6-3E2B-B20D-0923C1BEF4D6}"/>
                </a:ext>
              </a:extLst>
            </p:cNvPr>
            <p:cNvGrpSpPr/>
            <p:nvPr/>
          </p:nvGrpSpPr>
          <p:grpSpPr>
            <a:xfrm>
              <a:off x="-464234" y="1421290"/>
              <a:ext cx="3620665" cy="715581"/>
              <a:chOff x="-505614" y="1443552"/>
              <a:chExt cx="3620665" cy="715581"/>
            </a:xfrm>
          </p:grpSpPr>
          <p:sp>
            <p:nvSpPr>
              <p:cNvPr id="6" name="ZoneTexte 5"/>
              <p:cNvSpPr txBox="1"/>
              <p:nvPr/>
            </p:nvSpPr>
            <p:spPr>
              <a:xfrm>
                <a:off x="44342" y="1443552"/>
                <a:ext cx="3070709" cy="715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/>
                  <a:t>Thomas </a:t>
                </a:r>
                <a:r>
                  <a:rPr lang="fr-FR" sz="1350" err="1"/>
                  <a:t>Tottoli</a:t>
                </a:r>
                <a:r>
                  <a:rPr lang="fr-FR" sz="1350"/>
                  <a:t>-promo 2022</a:t>
                </a:r>
              </a:p>
              <a:p>
                <a:pPr algn="just"/>
                <a:r>
                  <a:rPr lang="fr-FR" sz="1350" b="1">
                    <a:solidFill>
                      <a:schemeClr val="accent1">
                        <a:lumMod val="75000"/>
                      </a:schemeClr>
                    </a:solidFill>
                  </a:rPr>
                  <a:t>Responsable de production écloserie repeuplement de homards en Gaspésie</a:t>
                </a:r>
              </a:p>
            </p:txBody>
          </p:sp>
          <p:pic>
            <p:nvPicPr>
              <p:cNvPr id="42" name="Image 41" descr="Une image contenant personne, plein air, ciel, eau&#10;&#10;Description générée automatiquement">
                <a:extLst>
                  <a:ext uri="{FF2B5EF4-FFF2-40B4-BE49-F238E27FC236}">
                    <a16:creationId xmlns:a16="http://schemas.microsoft.com/office/drawing/2014/main" id="{0CAFF0D0-0835-0E10-F610-7C6EB5EEC4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505614" y="1540843"/>
                <a:ext cx="538691" cy="538691"/>
              </a:xfrm>
              <a:prstGeom prst="rect">
                <a:avLst/>
              </a:prstGeom>
            </p:spPr>
          </p:pic>
        </p:grp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0893486E-D217-A96D-A96E-B6A9D197F0BF}"/>
              </a:ext>
            </a:extLst>
          </p:cNvPr>
          <p:cNvGrpSpPr/>
          <p:nvPr/>
        </p:nvGrpSpPr>
        <p:grpSpPr>
          <a:xfrm>
            <a:off x="4814124" y="3348100"/>
            <a:ext cx="3345950" cy="1231598"/>
            <a:chOff x="-1462" y="3909480"/>
            <a:chExt cx="3345950" cy="1231598"/>
          </a:xfrm>
        </p:grpSpPr>
        <p:sp>
          <p:nvSpPr>
            <p:cNvPr id="30" name="Rectangle à coins arrondis 27">
              <a:extLst>
                <a:ext uri="{FF2B5EF4-FFF2-40B4-BE49-F238E27FC236}">
                  <a16:creationId xmlns:a16="http://schemas.microsoft.com/office/drawing/2014/main" id="{F06681BC-849B-4550-9254-11159F767A01}"/>
                </a:ext>
              </a:extLst>
            </p:cNvPr>
            <p:cNvSpPr/>
            <p:nvPr/>
          </p:nvSpPr>
          <p:spPr>
            <a:xfrm>
              <a:off x="-1462" y="3933637"/>
              <a:ext cx="2795881" cy="919741"/>
            </a:xfrm>
            <a:prstGeom prst="roundRect">
              <a:avLst/>
            </a:prstGeom>
            <a:solidFill>
              <a:srgbClr val="CCECFF">
                <a:alpha val="4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EB354FF6-748E-4531-B329-4D3011E762C0}"/>
                </a:ext>
              </a:extLst>
            </p:cNvPr>
            <p:cNvSpPr txBox="1"/>
            <p:nvPr/>
          </p:nvSpPr>
          <p:spPr>
            <a:xfrm>
              <a:off x="49108" y="3910949"/>
              <a:ext cx="27453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/>
                <a:t>Allan </a:t>
              </a:r>
              <a:r>
                <a:rPr lang="fr-FR" sz="1350" dirty="0" err="1"/>
                <a:t>Bengue</a:t>
              </a:r>
              <a:r>
                <a:rPr lang="fr-FR" sz="1350" dirty="0"/>
                <a:t> &amp; Valentin </a:t>
              </a:r>
              <a:r>
                <a:rPr lang="fr-FR" sz="1350" dirty="0" err="1"/>
                <a:t>Dessaux</a:t>
              </a:r>
              <a:r>
                <a:rPr lang="fr-FR" sz="1350" dirty="0"/>
                <a:t>- promo 2022</a:t>
              </a:r>
            </a:p>
            <a:p>
              <a:r>
                <a:rPr lang="fr-FR" sz="1350" b="1" dirty="0">
                  <a:solidFill>
                    <a:schemeClr val="accent1">
                      <a:lumMod val="75000"/>
                    </a:schemeClr>
                  </a:solidFill>
                </a:rPr>
                <a:t>Responsables de production Crevettes- </a:t>
              </a:r>
              <a:r>
                <a:rPr lang="fr-FR" sz="1350" b="1" dirty="0" err="1">
                  <a:solidFill>
                    <a:schemeClr val="accent1">
                      <a:lumMod val="75000"/>
                    </a:schemeClr>
                  </a:solidFill>
                </a:rPr>
                <a:t>Aquapesca</a:t>
              </a:r>
              <a:r>
                <a:rPr lang="fr-FR" sz="1350" b="1" dirty="0">
                  <a:solidFill>
                    <a:schemeClr val="accent1">
                      <a:lumMod val="75000"/>
                    </a:schemeClr>
                  </a:solidFill>
                </a:rPr>
                <a:t>- Mozambique</a:t>
              </a:r>
            </a:p>
          </p:txBody>
        </p:sp>
        <p:pic>
          <p:nvPicPr>
            <p:cNvPr id="44" name="Image 43" descr="Une image contenant habits, personne, Visage humain, plein air&#10;&#10;Description générée automatiquement">
              <a:extLst>
                <a:ext uri="{FF2B5EF4-FFF2-40B4-BE49-F238E27FC236}">
                  <a16:creationId xmlns:a16="http://schemas.microsoft.com/office/drawing/2014/main" id="{CE90EF67-F754-DD8D-1CD8-C4C17FD81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5365" y="3909480"/>
              <a:ext cx="609123" cy="648244"/>
            </a:xfrm>
            <a:prstGeom prst="rect">
              <a:avLst/>
            </a:prstGeom>
          </p:spPr>
        </p:pic>
        <p:pic>
          <p:nvPicPr>
            <p:cNvPr id="46" name="Image 45" descr="Une image contenant personne, habits, plein air, Visage humain&#10;&#10;Description générée automatiquement">
              <a:extLst>
                <a:ext uri="{FF2B5EF4-FFF2-40B4-BE49-F238E27FC236}">
                  <a16:creationId xmlns:a16="http://schemas.microsoft.com/office/drawing/2014/main" id="{30B4B988-84B5-0FA0-F012-36172889D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5366" y="4492835"/>
              <a:ext cx="609122" cy="648243"/>
            </a:xfrm>
            <a:prstGeom prst="rect">
              <a:avLst/>
            </a:prstGeom>
          </p:spPr>
        </p:pic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3E23D04B-8210-933E-E46F-2A109B51EE9E}"/>
              </a:ext>
            </a:extLst>
          </p:cNvPr>
          <p:cNvGrpSpPr/>
          <p:nvPr/>
        </p:nvGrpSpPr>
        <p:grpSpPr>
          <a:xfrm>
            <a:off x="-23510" y="4844079"/>
            <a:ext cx="3394274" cy="919741"/>
            <a:chOff x="33237" y="5851163"/>
            <a:chExt cx="3394274" cy="919741"/>
          </a:xfrm>
        </p:grpSpPr>
        <p:sp>
          <p:nvSpPr>
            <p:cNvPr id="9" name="Rectangle à coins arrondis 27">
              <a:extLst>
                <a:ext uri="{FF2B5EF4-FFF2-40B4-BE49-F238E27FC236}">
                  <a16:creationId xmlns:a16="http://schemas.microsoft.com/office/drawing/2014/main" id="{31902EEF-FC9B-5091-2DB7-D63D90399323}"/>
                </a:ext>
              </a:extLst>
            </p:cNvPr>
            <p:cNvSpPr/>
            <p:nvPr/>
          </p:nvSpPr>
          <p:spPr>
            <a:xfrm>
              <a:off x="69778" y="5851163"/>
              <a:ext cx="2795881" cy="919741"/>
            </a:xfrm>
            <a:prstGeom prst="roundRect">
              <a:avLst/>
            </a:prstGeom>
            <a:solidFill>
              <a:srgbClr val="CCECFF">
                <a:alpha val="4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pic>
          <p:nvPicPr>
            <p:cNvPr id="48" name="Image 47" descr="Une image contenant personne, intérieur, habits, ordinateur&#10;&#10;Description générée automatiquement">
              <a:extLst>
                <a:ext uri="{FF2B5EF4-FFF2-40B4-BE49-F238E27FC236}">
                  <a16:creationId xmlns:a16="http://schemas.microsoft.com/office/drawing/2014/main" id="{0A7D5754-A60E-593B-7E57-FDF1BF198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1187" y="6063597"/>
              <a:ext cx="546324" cy="494872"/>
            </a:xfrm>
            <a:prstGeom prst="rect">
              <a:avLst/>
            </a:prstGeom>
          </p:spPr>
        </p:pic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07D17CA9-D5FA-0073-E42F-D3DF1B5CCFF1}"/>
                </a:ext>
              </a:extLst>
            </p:cNvPr>
            <p:cNvSpPr txBox="1"/>
            <p:nvPr/>
          </p:nvSpPr>
          <p:spPr>
            <a:xfrm>
              <a:off x="33237" y="5901336"/>
              <a:ext cx="2887838" cy="730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/>
                <a:t>Lucas Trouillet-promo 2022</a:t>
              </a:r>
            </a:p>
            <a:p>
              <a:pPr algn="just"/>
              <a:r>
                <a:rPr lang="fr-FR" sz="1400" b="1">
                  <a:solidFill>
                    <a:schemeClr val="accent1">
                      <a:lumMod val="75000"/>
                    </a:schemeClr>
                  </a:solidFill>
                </a:rPr>
                <a:t>Service Civique- Ingénieur en aquaculture tropicale- Ifremer Tahiti</a:t>
              </a:r>
              <a:endParaRPr lang="fr-FR" sz="1350" b="1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68" name="Étoile : 5 branches 67">
            <a:extLst>
              <a:ext uri="{FF2B5EF4-FFF2-40B4-BE49-F238E27FC236}">
                <a16:creationId xmlns:a16="http://schemas.microsoft.com/office/drawing/2014/main" id="{DA21A9E4-384F-F490-9932-2615C68B800B}"/>
              </a:ext>
            </a:extLst>
          </p:cNvPr>
          <p:cNvSpPr/>
          <p:nvPr/>
        </p:nvSpPr>
        <p:spPr>
          <a:xfrm>
            <a:off x="4005091" y="2304261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Étoile : 5 branches 68">
            <a:extLst>
              <a:ext uri="{FF2B5EF4-FFF2-40B4-BE49-F238E27FC236}">
                <a16:creationId xmlns:a16="http://schemas.microsoft.com/office/drawing/2014/main" id="{76ACC747-F1E0-2021-81AF-ACF0B79F182F}"/>
              </a:ext>
            </a:extLst>
          </p:cNvPr>
          <p:cNvSpPr/>
          <p:nvPr/>
        </p:nvSpPr>
        <p:spPr>
          <a:xfrm>
            <a:off x="5131056" y="4569792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Étoile : 5 branches 69">
            <a:extLst>
              <a:ext uri="{FF2B5EF4-FFF2-40B4-BE49-F238E27FC236}">
                <a16:creationId xmlns:a16="http://schemas.microsoft.com/office/drawing/2014/main" id="{C1D537C5-CCD0-5858-4754-DE3DDAB6F1A5}"/>
              </a:ext>
            </a:extLst>
          </p:cNvPr>
          <p:cNvSpPr/>
          <p:nvPr/>
        </p:nvSpPr>
        <p:spPr>
          <a:xfrm>
            <a:off x="4880338" y="4474542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Étoile : 5 branches 70">
            <a:extLst>
              <a:ext uri="{FF2B5EF4-FFF2-40B4-BE49-F238E27FC236}">
                <a16:creationId xmlns:a16="http://schemas.microsoft.com/office/drawing/2014/main" id="{E86914B8-D853-F981-FD18-A95CBD90A687}"/>
              </a:ext>
            </a:extLst>
          </p:cNvPr>
          <p:cNvSpPr/>
          <p:nvPr/>
        </p:nvSpPr>
        <p:spPr>
          <a:xfrm>
            <a:off x="2185028" y="2310224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F8A638D1-9CA1-397D-94C8-6A15DB1A009E}"/>
              </a:ext>
            </a:extLst>
          </p:cNvPr>
          <p:cNvSpPr txBox="1"/>
          <p:nvPr/>
        </p:nvSpPr>
        <p:spPr>
          <a:xfrm>
            <a:off x="215275" y="10179"/>
            <a:ext cx="914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>
                <a:solidFill>
                  <a:schemeClr val="bg1"/>
                </a:solidFill>
              </a:rPr>
              <a:t>Diplômés AQUADURA-2021-2023- Insertion à l’international </a:t>
            </a:r>
            <a:endParaRPr lang="fr-FR" sz="1350" b="1">
              <a:solidFill>
                <a:schemeClr val="bg1"/>
              </a:solidFill>
            </a:endParaRPr>
          </a:p>
        </p:txBody>
      </p:sp>
      <p:sp>
        <p:nvSpPr>
          <p:cNvPr id="73" name="Étoile : 5 branches 72">
            <a:extLst>
              <a:ext uri="{FF2B5EF4-FFF2-40B4-BE49-F238E27FC236}">
                <a16:creationId xmlns:a16="http://schemas.microsoft.com/office/drawing/2014/main" id="{074F4255-CE2A-CEB1-FA10-7C2C0ABA45C2}"/>
              </a:ext>
            </a:extLst>
          </p:cNvPr>
          <p:cNvSpPr/>
          <p:nvPr/>
        </p:nvSpPr>
        <p:spPr>
          <a:xfrm>
            <a:off x="4814124" y="4579698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Étoile : 5 branches 73">
            <a:extLst>
              <a:ext uri="{FF2B5EF4-FFF2-40B4-BE49-F238E27FC236}">
                <a16:creationId xmlns:a16="http://schemas.microsoft.com/office/drawing/2014/main" id="{C928374B-35DA-3128-91C3-D71C2F4F1C95}"/>
              </a:ext>
            </a:extLst>
          </p:cNvPr>
          <p:cNvSpPr/>
          <p:nvPr/>
        </p:nvSpPr>
        <p:spPr>
          <a:xfrm>
            <a:off x="33129" y="4459948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Étoile : 5 branches 11">
            <a:extLst>
              <a:ext uri="{FF2B5EF4-FFF2-40B4-BE49-F238E27FC236}">
                <a16:creationId xmlns:a16="http://schemas.microsoft.com/office/drawing/2014/main" id="{D96B0230-9D3D-9656-AE1D-D69F57F63069}"/>
              </a:ext>
            </a:extLst>
          </p:cNvPr>
          <p:cNvSpPr/>
          <p:nvPr/>
        </p:nvSpPr>
        <p:spPr>
          <a:xfrm>
            <a:off x="8010460" y="4722192"/>
            <a:ext cx="230660" cy="21031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5D839938-A14C-C3E8-63FE-3BC71D805929}"/>
              </a:ext>
            </a:extLst>
          </p:cNvPr>
          <p:cNvGrpSpPr/>
          <p:nvPr/>
        </p:nvGrpSpPr>
        <p:grpSpPr>
          <a:xfrm>
            <a:off x="6098864" y="5040613"/>
            <a:ext cx="2887284" cy="1087077"/>
            <a:chOff x="6098864" y="5040613"/>
            <a:chExt cx="2887284" cy="1087077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B8D1F331-C8E3-B78E-2934-AF75DFE08D45}"/>
                </a:ext>
              </a:extLst>
            </p:cNvPr>
            <p:cNvGrpSpPr/>
            <p:nvPr/>
          </p:nvGrpSpPr>
          <p:grpSpPr>
            <a:xfrm>
              <a:off x="6541779" y="5040613"/>
              <a:ext cx="2444369" cy="1087077"/>
              <a:chOff x="4431799" y="5627627"/>
              <a:chExt cx="2564493" cy="1053277"/>
            </a:xfrm>
          </p:grpSpPr>
          <p:sp>
            <p:nvSpPr>
              <p:cNvPr id="15" name="Rectangle à coins arrondis 27">
                <a:extLst>
                  <a:ext uri="{FF2B5EF4-FFF2-40B4-BE49-F238E27FC236}">
                    <a16:creationId xmlns:a16="http://schemas.microsoft.com/office/drawing/2014/main" id="{35B14AF0-466B-2608-9BBF-50F036EDEACE}"/>
                  </a:ext>
                </a:extLst>
              </p:cNvPr>
              <p:cNvSpPr/>
              <p:nvPr/>
            </p:nvSpPr>
            <p:spPr>
              <a:xfrm>
                <a:off x="4431799" y="5649522"/>
                <a:ext cx="2564493" cy="864235"/>
              </a:xfrm>
              <a:prstGeom prst="roundRect">
                <a:avLst/>
              </a:prstGeom>
              <a:solidFill>
                <a:srgbClr val="CCECFF">
                  <a:alpha val="4509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7D250064-5141-49E0-C978-ACA968DDEE15}"/>
                  </a:ext>
                </a:extLst>
              </p:cNvPr>
              <p:cNvSpPr txBox="1"/>
              <p:nvPr/>
            </p:nvSpPr>
            <p:spPr>
              <a:xfrm>
                <a:off x="4455795" y="5627627"/>
                <a:ext cx="2507459" cy="1053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/>
                  <a:t>Julie Imbert- promo 2023</a:t>
                </a:r>
              </a:p>
              <a:p>
                <a:pPr algn="just"/>
                <a:r>
                  <a:rPr lang="fr-FR" sz="1400" b="1" dirty="0">
                    <a:solidFill>
                      <a:schemeClr val="accent1">
                        <a:lumMod val="75000"/>
                      </a:schemeClr>
                    </a:solidFill>
                  </a:rPr>
                  <a:t>Assistant ingénieur ADN environnemental- </a:t>
                </a:r>
                <a:r>
                  <a:rPr lang="en-US" sz="1400" b="1" dirty="0">
                    <a:solidFill>
                      <a:schemeClr val="accent1">
                        <a:lumMod val="75000"/>
                      </a:schemeClr>
                    </a:solidFill>
                  </a:rPr>
                  <a:t>Australian Institute of Marine Science</a:t>
                </a:r>
                <a:endParaRPr lang="fr-FR" sz="135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0DA7B29B-CD61-9FB9-3A54-7812F87FD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98864" y="5187023"/>
              <a:ext cx="442915" cy="576266"/>
            </a:xfrm>
            <a:prstGeom prst="rect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2F53238E-DA90-B30F-DE04-81D496AF1B88}"/>
              </a:ext>
            </a:extLst>
          </p:cNvPr>
          <p:cNvGrpSpPr/>
          <p:nvPr/>
        </p:nvGrpSpPr>
        <p:grpSpPr>
          <a:xfrm>
            <a:off x="3188669" y="5860450"/>
            <a:ext cx="3116376" cy="938719"/>
            <a:chOff x="4418396" y="5619911"/>
            <a:chExt cx="3116376" cy="938719"/>
          </a:xfrm>
        </p:grpSpPr>
        <p:sp>
          <p:nvSpPr>
            <p:cNvPr id="25" name="Rectangle à coins arrondis 27">
              <a:extLst>
                <a:ext uri="{FF2B5EF4-FFF2-40B4-BE49-F238E27FC236}">
                  <a16:creationId xmlns:a16="http://schemas.microsoft.com/office/drawing/2014/main" id="{FAEA83C6-2FFB-032C-1F13-BDF84C2D6416}"/>
                </a:ext>
              </a:extLst>
            </p:cNvPr>
            <p:cNvSpPr/>
            <p:nvPr/>
          </p:nvSpPr>
          <p:spPr>
            <a:xfrm>
              <a:off x="4431799" y="5649522"/>
              <a:ext cx="2564493" cy="864235"/>
            </a:xfrm>
            <a:prstGeom prst="roundRect">
              <a:avLst/>
            </a:prstGeom>
            <a:solidFill>
              <a:srgbClr val="CCECFF">
                <a:alpha val="4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991320FD-6185-3482-FE05-81A2EEDEFA56}"/>
                </a:ext>
              </a:extLst>
            </p:cNvPr>
            <p:cNvSpPr txBox="1"/>
            <p:nvPr/>
          </p:nvSpPr>
          <p:spPr>
            <a:xfrm>
              <a:off x="4418396" y="5619911"/>
              <a:ext cx="260359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/>
                <a:t>Guillaume </a:t>
              </a:r>
              <a:r>
                <a:rPr lang="fr-FR" sz="1350" dirty="0" err="1"/>
                <a:t>Letreust</a:t>
              </a:r>
              <a:r>
                <a:rPr lang="fr-FR" sz="1350" dirty="0"/>
                <a:t>- promo 2023</a:t>
              </a:r>
            </a:p>
            <a:p>
              <a:pPr algn="just"/>
              <a:r>
                <a:rPr lang="fr-FR" sz="1400" b="1" dirty="0">
                  <a:solidFill>
                    <a:schemeClr val="accent1">
                      <a:lumMod val="75000"/>
                    </a:schemeClr>
                  </a:solidFill>
                </a:rPr>
                <a:t>Responsable production chez </a:t>
              </a:r>
              <a:r>
                <a:rPr lang="fr-FR" sz="1400" b="1" dirty="0" err="1">
                  <a:solidFill>
                    <a:schemeClr val="accent1">
                      <a:lumMod val="75000"/>
                    </a:schemeClr>
                  </a:solidFill>
                </a:rPr>
                <a:t>Unima</a:t>
              </a:r>
              <a:r>
                <a:rPr lang="fr-FR" sz="1400" b="1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fr-FR" sz="1400" b="1" dirty="0" err="1">
                  <a:solidFill>
                    <a:schemeClr val="accent1">
                      <a:lumMod val="75000"/>
                    </a:schemeClr>
                  </a:solidFill>
                </a:rPr>
                <a:t>Aqualma</a:t>
              </a:r>
              <a:r>
                <a:rPr lang="fr-FR" sz="1400" b="1" dirty="0">
                  <a:solidFill>
                    <a:schemeClr val="accent1">
                      <a:lumMod val="75000"/>
                    </a:schemeClr>
                  </a:solidFill>
                </a:rPr>
                <a:t> Madagascar- </a:t>
              </a:r>
              <a:r>
                <a:rPr lang="fr-FR" sz="1350" b="1" dirty="0">
                  <a:solidFill>
                    <a:schemeClr val="accent1">
                      <a:lumMod val="75000"/>
                    </a:schemeClr>
                  </a:solidFill>
                </a:rPr>
                <a:t>crevettes bio Madagascar </a:t>
              </a:r>
            </a:p>
          </p:txBody>
        </p:sp>
        <p:pic>
          <p:nvPicPr>
            <p:cNvPr id="32" name="Image 31" descr="Une image contenant Visage humain, personne, Menton, habits&#10;&#10;Description générée automatiquement">
              <a:extLst>
                <a:ext uri="{FF2B5EF4-FFF2-40B4-BE49-F238E27FC236}">
                  <a16:creationId xmlns:a16="http://schemas.microsoft.com/office/drawing/2014/main" id="{397092CF-AECC-B176-A1E3-EE54A4296C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6292" y="5812399"/>
              <a:ext cx="538480" cy="538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261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2005A4A1-B2CE-3BDF-2A4C-038F2C4AB0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118" y="5651760"/>
            <a:ext cx="912493" cy="912493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6D893B0C-8865-F9D4-812E-796507F5AF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265" y="5670910"/>
            <a:ext cx="874188" cy="87418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7BB84EB4-21ED-4C21-6565-814A8B3DA6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7207" y="5651760"/>
            <a:ext cx="912493" cy="912493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BA2471BD-E24A-28DE-BBD3-827BB1E8F6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445" y="5699042"/>
            <a:ext cx="817924" cy="81792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45F6841-DE5A-1774-A4EA-A34CE76D6B78}"/>
              </a:ext>
            </a:extLst>
          </p:cNvPr>
          <p:cNvSpPr txBox="1"/>
          <p:nvPr/>
        </p:nvSpPr>
        <p:spPr>
          <a:xfrm>
            <a:off x="416005" y="203334"/>
            <a:ext cx="8056880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Parcours Production et Exploitation Durables des Bioressources Aquatiques</a:t>
            </a:r>
          </a:p>
          <a:p>
            <a:pPr algn="ctr"/>
            <a:endParaRPr lang="fr-FR" sz="2000" b="1" dirty="0">
              <a:solidFill>
                <a:srgbClr val="0070C0"/>
              </a:solidFill>
            </a:endParaRPr>
          </a:p>
          <a:p>
            <a:pPr algn="ctr"/>
            <a:r>
              <a:rPr lang="fr-FR" sz="3200" b="1" dirty="0">
                <a:solidFill>
                  <a:srgbClr val="0070C0"/>
                </a:solidFill>
              </a:rPr>
              <a:t>AQUADURA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07C9D06-9FD3-6ADA-AD49-0A0C35F6DD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0905" y="2369962"/>
            <a:ext cx="5188902" cy="222036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26F2C19-2090-543E-6731-A038C86395E2}"/>
              </a:ext>
            </a:extLst>
          </p:cNvPr>
          <p:cNvSpPr txBox="1"/>
          <p:nvPr/>
        </p:nvSpPr>
        <p:spPr>
          <a:xfrm>
            <a:off x="601043" y="4900904"/>
            <a:ext cx="8504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Pour plus d’informations: </a:t>
            </a: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</a:rPr>
              <a:t>delphine.bonnet@umontpellier.fr</a:t>
            </a:r>
          </a:p>
        </p:txBody>
      </p:sp>
    </p:spTree>
    <p:extLst>
      <p:ext uri="{BB962C8B-B14F-4D97-AF65-F5344CB8AC3E}">
        <p14:creationId xmlns:p14="http://schemas.microsoft.com/office/powerpoint/2010/main" val="388001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D91B6AD-B7D7-52E7-DF15-7D8618382EB9}"/>
              </a:ext>
            </a:extLst>
          </p:cNvPr>
          <p:cNvGrpSpPr/>
          <p:nvPr/>
        </p:nvGrpSpPr>
        <p:grpSpPr>
          <a:xfrm>
            <a:off x="969533" y="4251405"/>
            <a:ext cx="7220255" cy="1606841"/>
            <a:chOff x="2259600" y="230129"/>
            <a:chExt cx="7220255" cy="2478940"/>
          </a:xfrm>
        </p:grpSpPr>
        <p:sp>
          <p:nvSpPr>
            <p:cNvPr id="3" name="Rectangle à coins arrondis 5">
              <a:extLst>
                <a:ext uri="{FF2B5EF4-FFF2-40B4-BE49-F238E27FC236}">
                  <a16:creationId xmlns:a16="http://schemas.microsoft.com/office/drawing/2014/main" id="{635E6A56-2475-2C32-C22F-08A952F58F67}"/>
                </a:ext>
              </a:extLst>
            </p:cNvPr>
            <p:cNvSpPr/>
            <p:nvPr/>
          </p:nvSpPr>
          <p:spPr>
            <a:xfrm>
              <a:off x="2259600" y="230129"/>
              <a:ext cx="7220255" cy="230237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4CD4B0-C5BC-047E-4783-59D40AD6933B}"/>
                </a:ext>
              </a:extLst>
            </p:cNvPr>
            <p:cNvSpPr txBox="1"/>
            <p:nvPr/>
          </p:nvSpPr>
          <p:spPr>
            <a:xfrm>
              <a:off x="2797419" y="287490"/>
              <a:ext cx="6650075" cy="2421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/>
                <a:t> Master professionnalisant: Insertion à Bac + 5</a:t>
              </a:r>
            </a:p>
            <a:p>
              <a:endParaRPr lang="fr-FR" sz="2400" dirty="0"/>
            </a:p>
            <a:p>
              <a:r>
                <a:rPr lang="fr-FR" sz="2400" dirty="0"/>
                <a:t>Poursuite d’études en thèse possible </a:t>
              </a:r>
              <a:r>
                <a:rPr lang="fr-FR" sz="2400" u="sng" dirty="0"/>
                <a:t>mais marginale  </a:t>
              </a:r>
            </a:p>
            <a:p>
              <a:endParaRPr lang="fr-FR" sz="2400" dirty="0"/>
            </a:p>
          </p:txBody>
        </p:sp>
        <p:sp>
          <p:nvSpPr>
            <p:cNvPr id="5" name="Flèche droite 4">
              <a:extLst>
                <a:ext uri="{FF2B5EF4-FFF2-40B4-BE49-F238E27FC236}">
                  <a16:creationId xmlns:a16="http://schemas.microsoft.com/office/drawing/2014/main" id="{4CA06E1F-993B-DFB9-B41D-93695F3B4AFD}"/>
                </a:ext>
              </a:extLst>
            </p:cNvPr>
            <p:cNvSpPr/>
            <p:nvPr/>
          </p:nvSpPr>
          <p:spPr>
            <a:xfrm>
              <a:off x="2390447" y="493586"/>
              <a:ext cx="504056" cy="29558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n>
                  <a:solidFill>
                    <a:srgbClr val="FF0000"/>
                  </a:solidFill>
                </a:ln>
              </a:endParaRPr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FBC4367B-3B5C-3BC7-2CA2-E926510B969F}"/>
              </a:ext>
            </a:extLst>
          </p:cNvPr>
          <p:cNvSpPr txBox="1"/>
          <p:nvPr/>
        </p:nvSpPr>
        <p:spPr>
          <a:xfrm>
            <a:off x="-443074" y="5617627"/>
            <a:ext cx="100301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dirty="0"/>
          </a:p>
          <a:p>
            <a:pPr algn="ctr"/>
            <a:r>
              <a:rPr lang="fr-FR" sz="2800" b="1" dirty="0">
                <a:solidFill>
                  <a:srgbClr val="FF0000"/>
                </a:solidFill>
              </a:rPr>
              <a:t>Numerus clausus de 10 à 12 étudiants par année de master</a:t>
            </a:r>
          </a:p>
          <a:p>
            <a:endParaRPr lang="fr-FR" sz="28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569EB0B-BEFE-A4BA-FB5F-D40AD47DFEB6}"/>
              </a:ext>
            </a:extLst>
          </p:cNvPr>
          <p:cNvSpPr txBox="1"/>
          <p:nvPr/>
        </p:nvSpPr>
        <p:spPr>
          <a:xfrm>
            <a:off x="359989" y="547875"/>
            <a:ext cx="842402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1" u="sng" dirty="0"/>
              <a:t>Objectif:</a:t>
            </a:r>
            <a:r>
              <a:rPr lang="fr-FR" sz="2400" b="1" dirty="0"/>
              <a:t> </a:t>
            </a:r>
            <a:r>
              <a:rPr lang="fr-FR" sz="2400" dirty="0"/>
              <a:t>Former des professionnels </a:t>
            </a:r>
          </a:p>
          <a:p>
            <a:pPr algn="just"/>
            <a:r>
              <a:rPr lang="fr-FR" sz="2400" b="1" dirty="0">
                <a:solidFill>
                  <a:srgbClr val="FF0000"/>
                </a:solidFill>
              </a:rPr>
              <a:t>utilisant des pratiques DURABLES en matière de pêche et de cultures marines </a:t>
            </a:r>
          </a:p>
          <a:p>
            <a:pPr algn="just"/>
            <a:r>
              <a:rPr lang="fr-FR" sz="2400" b="1" dirty="0">
                <a:solidFill>
                  <a:srgbClr val="FF0000"/>
                </a:solidFill>
              </a:rPr>
              <a:t>et </a:t>
            </a:r>
          </a:p>
          <a:p>
            <a:pPr algn="just"/>
            <a:r>
              <a:rPr lang="fr-FR" sz="2400" b="1" dirty="0">
                <a:solidFill>
                  <a:srgbClr val="FF0000"/>
                </a:solidFill>
              </a:rPr>
              <a:t>gérant l’impact environnemental de leurs activités</a:t>
            </a:r>
          </a:p>
          <a:p>
            <a:pPr algn="just"/>
            <a:endParaRPr lang="fr-FR" sz="2000" b="1" dirty="0"/>
          </a:p>
          <a:p>
            <a:pPr algn="just"/>
            <a:r>
              <a:rPr lang="fr-FR" sz="2400" b="1" dirty="0"/>
              <a:t>-développement (R&amp;D)</a:t>
            </a:r>
          </a:p>
          <a:p>
            <a:pPr algn="just"/>
            <a:r>
              <a:rPr lang="fr-FR" sz="2400" b="1" dirty="0"/>
              <a:t>-innovation (Polycultures, Aquaponie) en production</a:t>
            </a:r>
          </a:p>
          <a:p>
            <a:pPr algn="just"/>
            <a:r>
              <a:rPr lang="fr-FR" sz="2400" b="1" dirty="0"/>
              <a:t>-participation à la gestion de ces écosystèmes exploités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2400" b="1" dirty="0"/>
          </a:p>
          <a:p>
            <a:endParaRPr lang="fr-FR" sz="2400" dirty="0"/>
          </a:p>
        </p:txBody>
      </p:sp>
      <p:sp>
        <p:nvSpPr>
          <p:cNvPr id="8" name="AutoShape 2" descr="Résultat de recherche d'images pour &quot;logo INRA&quot;">
            <a:extLst>
              <a:ext uri="{FF2B5EF4-FFF2-40B4-BE49-F238E27FC236}">
                <a16:creationId xmlns:a16="http://schemas.microsoft.com/office/drawing/2014/main" id="{E0DF9AE5-DEDE-D946-338A-8C66833780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30511" y="-110633"/>
            <a:ext cx="17145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9" name="AutoShape 4" descr="Résultat de recherche d'images pour &quot;logo INRA&quot;">
            <a:extLst>
              <a:ext uri="{FF2B5EF4-FFF2-40B4-BE49-F238E27FC236}">
                <a16:creationId xmlns:a16="http://schemas.microsoft.com/office/drawing/2014/main" id="{ED73F666-FB74-AA9E-A698-3A7F2699263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16236" y="3669"/>
            <a:ext cx="17145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10" name="AutoShape 8" descr="Résultat de recherche d'images pour &quot;logo IRD&quot;">
            <a:extLst>
              <a:ext uri="{FF2B5EF4-FFF2-40B4-BE49-F238E27FC236}">
                <a16:creationId xmlns:a16="http://schemas.microsoft.com/office/drawing/2014/main" id="{72F5CEC7-F97F-EFD2-420E-03377C03948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01961" y="117969"/>
            <a:ext cx="17145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145621-6772-C2AB-F4BA-EF1A7BCC361D}"/>
              </a:ext>
            </a:extLst>
          </p:cNvPr>
          <p:cNvSpPr/>
          <p:nvPr/>
        </p:nvSpPr>
        <p:spPr>
          <a:xfrm>
            <a:off x="0" y="-2286"/>
            <a:ext cx="9144000" cy="491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bg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B825C8E-4828-5841-0FDB-C64EDA441DE3}"/>
              </a:ext>
            </a:extLst>
          </p:cNvPr>
          <p:cNvSpPr txBox="1"/>
          <p:nvPr/>
        </p:nvSpPr>
        <p:spPr>
          <a:xfrm>
            <a:off x="128016" y="5155"/>
            <a:ext cx="902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AQUADURA </a:t>
            </a:r>
            <a:r>
              <a:rPr lang="fr-FR" sz="1350" b="1" dirty="0">
                <a:solidFill>
                  <a:schemeClr val="bg1"/>
                </a:solidFill>
              </a:rPr>
              <a:t>(https://ingenieurs-ecologues.com/parcours-ge/aquadura/)</a:t>
            </a:r>
          </a:p>
        </p:txBody>
      </p:sp>
    </p:spTree>
    <p:extLst>
      <p:ext uri="{BB962C8B-B14F-4D97-AF65-F5344CB8AC3E}">
        <p14:creationId xmlns:p14="http://schemas.microsoft.com/office/powerpoint/2010/main" val="155092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5738" y="761987"/>
            <a:ext cx="7275350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solidFill>
                  <a:srgbClr val="00B0F0"/>
                </a:solidFill>
              </a:rPr>
              <a:t>Domaines d’insertion: </a:t>
            </a:r>
          </a:p>
          <a:p>
            <a:pPr algn="just"/>
            <a:endParaRPr lang="fr-FR" b="1" i="1" dirty="0">
              <a:solidFill>
                <a:srgbClr val="00B0F0"/>
              </a:solidFill>
            </a:endParaRPr>
          </a:p>
          <a:p>
            <a:pPr algn="just"/>
            <a:r>
              <a:rPr lang="fr-FR" dirty="0"/>
              <a:t>-La </a:t>
            </a:r>
            <a:r>
              <a:rPr lang="fr-FR" b="1" dirty="0">
                <a:solidFill>
                  <a:srgbClr val="FF0000"/>
                </a:solidFill>
              </a:rPr>
              <a:t>recherche et développement </a:t>
            </a:r>
            <a:endParaRPr lang="fr-FR" dirty="0"/>
          </a:p>
          <a:p>
            <a:pPr algn="just"/>
            <a:r>
              <a:rPr lang="fr-FR" dirty="0"/>
              <a:t>-La </a:t>
            </a:r>
            <a:r>
              <a:rPr lang="fr-FR" b="1" dirty="0">
                <a:solidFill>
                  <a:srgbClr val="FF0000"/>
                </a:solidFill>
              </a:rPr>
              <a:t>production aquacole </a:t>
            </a:r>
          </a:p>
          <a:p>
            <a:pPr algn="just"/>
            <a:r>
              <a:rPr lang="fr-FR" dirty="0"/>
              <a:t>-L’</a:t>
            </a:r>
            <a:r>
              <a:rPr lang="fr-FR" b="1" dirty="0">
                <a:solidFill>
                  <a:srgbClr val="FF0000"/>
                </a:solidFill>
              </a:rPr>
              <a:t>halieutique</a:t>
            </a:r>
          </a:p>
          <a:p>
            <a:pPr algn="just"/>
            <a:r>
              <a:rPr lang="fr-FR" dirty="0"/>
              <a:t>-Les </a:t>
            </a:r>
            <a:r>
              <a:rPr lang="fr-FR" b="1" dirty="0">
                <a:solidFill>
                  <a:srgbClr val="FF0000"/>
                </a:solidFill>
              </a:rPr>
              <a:t>produits transformés ou extraits </a:t>
            </a:r>
            <a:r>
              <a:rPr lang="fr-FR" dirty="0"/>
              <a:t>des bioressources aquatiques </a:t>
            </a:r>
          </a:p>
          <a:p>
            <a:pPr algn="just"/>
            <a:r>
              <a:rPr lang="fr-FR" dirty="0"/>
              <a:t>-La </a:t>
            </a:r>
            <a:r>
              <a:rPr lang="fr-FR" b="1" dirty="0">
                <a:solidFill>
                  <a:srgbClr val="FF0000"/>
                </a:solidFill>
              </a:rPr>
              <a:t>traçabilité et la qualité  </a:t>
            </a:r>
          </a:p>
          <a:p>
            <a:pPr algn="just"/>
            <a:r>
              <a:rPr lang="fr-FR" dirty="0"/>
              <a:t>-Le </a:t>
            </a:r>
            <a:r>
              <a:rPr lang="fr-FR" b="1" dirty="0">
                <a:solidFill>
                  <a:srgbClr val="FF0000"/>
                </a:solidFill>
              </a:rPr>
              <a:t>conseil et l’assistance techniques</a:t>
            </a:r>
          </a:p>
          <a:p>
            <a:pPr algn="just"/>
            <a:r>
              <a:rPr lang="fr-FR" dirty="0"/>
              <a:t>-La </a:t>
            </a:r>
            <a:r>
              <a:rPr lang="fr-FR" b="1" dirty="0">
                <a:solidFill>
                  <a:srgbClr val="FF0000"/>
                </a:solidFill>
              </a:rPr>
              <a:t>gestion des écosystèmes </a:t>
            </a:r>
            <a:r>
              <a:rPr lang="fr-FR" dirty="0"/>
              <a:t>aquatiques exploités</a:t>
            </a:r>
          </a:p>
          <a:p>
            <a:pPr algn="just"/>
            <a:r>
              <a:rPr lang="fr-FR" dirty="0"/>
              <a:t>-L’</a:t>
            </a:r>
            <a:r>
              <a:rPr lang="fr-FR" b="1" dirty="0">
                <a:solidFill>
                  <a:srgbClr val="FF0000"/>
                </a:solidFill>
              </a:rPr>
              <a:t>enseignement</a:t>
            </a:r>
            <a:r>
              <a:rPr lang="fr-FR" dirty="0"/>
              <a:t> dans le domaine de la pêche et de l’aquaculture ou de l’écologie aquatique</a:t>
            </a:r>
          </a:p>
          <a:p>
            <a:pPr algn="just"/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-66294"/>
            <a:ext cx="9144000" cy="536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71732" y="-2967"/>
            <a:ext cx="914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AQUADURA </a:t>
            </a:r>
            <a:r>
              <a:rPr lang="fr-FR" sz="1350" b="1" dirty="0">
                <a:solidFill>
                  <a:schemeClr val="bg1"/>
                </a:solidFill>
              </a:rPr>
              <a:t>(https://ingenieurs-ecologues.com/parcours-ge/aquadura/)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58879"/>
            <a:ext cx="1441871" cy="14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" r="5184" b="15479"/>
          <a:stretch/>
        </p:blipFill>
        <p:spPr bwMode="auto">
          <a:xfrm>
            <a:off x="1441871" y="4558879"/>
            <a:ext cx="1577340" cy="14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497" y="4559337"/>
            <a:ext cx="1356362" cy="144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008" y="4558877"/>
            <a:ext cx="1098352" cy="143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72" y="4558877"/>
            <a:ext cx="1098352" cy="145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825" y="4573164"/>
            <a:ext cx="1066362" cy="143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-94651" y="4267590"/>
            <a:ext cx="755065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350" b="1" i="1" dirty="0"/>
              <a:t>France Koï- Pisciculture de carpes Koï (Aude)- Plongée sur les tables conchylicoles lagune de Thau</a:t>
            </a: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719" y="1687064"/>
            <a:ext cx="1725459" cy="156285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399" y="3249919"/>
            <a:ext cx="1716147" cy="132324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187" y="4573164"/>
            <a:ext cx="1873648" cy="1426652"/>
          </a:xfrm>
          <a:prstGeom prst="rect">
            <a:avLst/>
          </a:prstGeom>
        </p:spPr>
      </p:pic>
      <p:pic>
        <p:nvPicPr>
          <p:cNvPr id="3" name="Image 2" descr="Une image contenant plein air, ciel, personne, habits&#10;&#10;Description générée automatiquement">
            <a:extLst>
              <a:ext uri="{FF2B5EF4-FFF2-40B4-BE49-F238E27FC236}">
                <a16:creationId xmlns:a16="http://schemas.microsoft.com/office/drawing/2014/main" id="{AC9D0510-36F2-8AE7-BBC8-7FAAA05FB8D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876" y="470700"/>
            <a:ext cx="2495723" cy="1213862"/>
          </a:xfrm>
          <a:prstGeom prst="rect">
            <a:avLst/>
          </a:prstGeom>
        </p:spPr>
      </p:pic>
      <p:pic>
        <p:nvPicPr>
          <p:cNvPr id="8" name="Image 7" descr="Une image contenant habits, personne, mur, Visage humain&#10;&#10;Description générée automatiquement">
            <a:extLst>
              <a:ext uri="{FF2B5EF4-FFF2-40B4-BE49-F238E27FC236}">
                <a16:creationId xmlns:a16="http://schemas.microsoft.com/office/drawing/2014/main" id="{17C8547F-331A-29DE-71A2-F7B86872D2A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843" y="470521"/>
            <a:ext cx="2493866" cy="121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à coins arrondis 22"/>
          <p:cNvSpPr/>
          <p:nvPr/>
        </p:nvSpPr>
        <p:spPr>
          <a:xfrm>
            <a:off x="1829855" y="3269829"/>
            <a:ext cx="7179089" cy="314011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" name="ZoneTexte 4"/>
          <p:cNvSpPr txBox="1"/>
          <p:nvPr/>
        </p:nvSpPr>
        <p:spPr>
          <a:xfrm>
            <a:off x="308251" y="1107726"/>
            <a:ext cx="87388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50" b="1" dirty="0"/>
              <a:t>INRAE, CIRAD, CNRS, IRD, IFREMER, Bureaux d’étude, Collectivités territoriales, Organisations professionnelles, Associations, Entreprises</a:t>
            </a:r>
            <a:endParaRPr lang="fr-FR" sz="1350" dirty="0"/>
          </a:p>
        </p:txBody>
      </p:sp>
      <p:sp>
        <p:nvSpPr>
          <p:cNvPr id="6" name="ZoneTexte 5"/>
          <p:cNvSpPr txBox="1"/>
          <p:nvPr/>
        </p:nvSpPr>
        <p:spPr>
          <a:xfrm>
            <a:off x="153089" y="617869"/>
            <a:ext cx="42664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100" b="1" i="1" dirty="0">
                <a:solidFill>
                  <a:srgbClr val="00B0F0"/>
                </a:solidFill>
              </a:rPr>
              <a:t>Intervenants extérieurs à l’UM</a:t>
            </a:r>
          </a:p>
        </p:txBody>
      </p:sp>
      <p:sp>
        <p:nvSpPr>
          <p:cNvPr id="2" name="AutoShape 2" descr="Résultat de recherche d'images pour &quot;logo INRA&quot;"/>
          <p:cNvSpPr>
            <a:spLocks noChangeAspect="1" noChangeArrowheads="1"/>
          </p:cNvSpPr>
          <p:nvPr/>
        </p:nvSpPr>
        <p:spPr bwMode="auto">
          <a:xfrm>
            <a:off x="1230511" y="-110633"/>
            <a:ext cx="17145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3" name="AutoShape 4" descr="Résultat de recherche d'images pour &quot;logo INRA&quot;"/>
          <p:cNvSpPr>
            <a:spLocks noChangeAspect="1" noChangeArrowheads="1"/>
          </p:cNvSpPr>
          <p:nvPr/>
        </p:nvSpPr>
        <p:spPr bwMode="auto">
          <a:xfrm>
            <a:off x="1316236" y="3669"/>
            <a:ext cx="17145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175" y="630076"/>
            <a:ext cx="522440" cy="458885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338" y="510383"/>
            <a:ext cx="900670" cy="59503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8" descr="Résultat de recherche d'images pour &quot;logo IRD&quot;"/>
          <p:cNvSpPr>
            <a:spLocks noChangeAspect="1" noChangeArrowheads="1"/>
          </p:cNvSpPr>
          <p:nvPr/>
        </p:nvSpPr>
        <p:spPr bwMode="auto">
          <a:xfrm>
            <a:off x="1401961" y="117969"/>
            <a:ext cx="17145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690" y="645339"/>
            <a:ext cx="659741" cy="47325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-2286"/>
            <a:ext cx="9144000" cy="491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36455" y="2204975"/>
            <a:ext cx="8738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Nous essayons de développer dans la formation beaucoup d’</a:t>
            </a:r>
            <a:r>
              <a:rPr lang="fr-FR" sz="2000" dirty="0" err="1"/>
              <a:t>UEs</a:t>
            </a:r>
            <a:r>
              <a:rPr lang="fr-FR" sz="2000" dirty="0"/>
              <a:t> sous </a:t>
            </a:r>
            <a:r>
              <a:rPr lang="fr-FR" sz="2000" b="1" dirty="0"/>
              <a:t>forme de projet </a:t>
            </a:r>
            <a:r>
              <a:rPr lang="fr-FR" sz="2000" dirty="0"/>
              <a:t>et de faire </a:t>
            </a:r>
            <a:r>
              <a:rPr lang="fr-FR" sz="2000" b="1" dirty="0"/>
              <a:t>des sorties terrain </a:t>
            </a:r>
            <a:r>
              <a:rPr lang="fr-FR" sz="2000" dirty="0"/>
              <a:t>et </a:t>
            </a:r>
            <a:r>
              <a:rPr lang="fr-FR" sz="2000" b="1" dirty="0"/>
              <a:t>des visites d’entreprise</a:t>
            </a:r>
            <a:r>
              <a:rPr lang="fr-FR" sz="2000" dirty="0"/>
              <a:t>.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53089" y="1688265"/>
            <a:ext cx="42664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100" b="1" i="1" dirty="0">
                <a:solidFill>
                  <a:srgbClr val="00B0F0"/>
                </a:solidFill>
              </a:rPr>
              <a:t>Spécificités de la formation</a:t>
            </a:r>
          </a:p>
        </p:txBody>
      </p:sp>
      <p:sp>
        <p:nvSpPr>
          <p:cNvPr id="10" name="AutoShape 2" descr="L'innovation en actions à l'Inra | INRAE INSTIT"/>
          <p:cNvSpPr>
            <a:spLocks noChangeAspect="1" noChangeArrowheads="1"/>
          </p:cNvSpPr>
          <p:nvPr/>
        </p:nvSpPr>
        <p:spPr bwMode="auto">
          <a:xfrm>
            <a:off x="1879188" y="3962353"/>
            <a:ext cx="2621756" cy="98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20" name="AutoShape 8" descr="Fiche du jeu de données EDA 2.2 anguille jaune | Portail National des  Poissons Migrateurs"/>
          <p:cNvSpPr>
            <a:spLocks noChangeAspect="1" noChangeArrowheads="1"/>
          </p:cNvSpPr>
          <p:nvPr/>
        </p:nvSpPr>
        <p:spPr bwMode="auto">
          <a:xfrm>
            <a:off x="116681" y="406003"/>
            <a:ext cx="157162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3624" y="695109"/>
            <a:ext cx="672418" cy="40345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0" y="5155"/>
            <a:ext cx="914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AQUADURA </a:t>
            </a:r>
            <a:r>
              <a:rPr lang="fr-FR" sz="1350" b="1" dirty="0">
                <a:solidFill>
                  <a:schemeClr val="bg1"/>
                </a:solidFill>
              </a:rPr>
              <a:t>(https://ingenieurs-ecologues.com/parcours-ge/aquadura/)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120322" y="3409123"/>
            <a:ext cx="6854975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b="1" dirty="0"/>
              <a:t>Au M1:</a:t>
            </a:r>
          </a:p>
          <a:p>
            <a:r>
              <a:rPr lang="fr-FR" sz="1350" dirty="0" err="1"/>
              <a:t>UEs</a:t>
            </a:r>
            <a:r>
              <a:rPr lang="fr-FR" sz="1350" dirty="0"/>
              <a:t> spécifiques:    Production durable des ressources aquatiques- 4 ECTS</a:t>
            </a:r>
          </a:p>
          <a:p>
            <a:r>
              <a:rPr lang="fr-FR" sz="1350" dirty="0"/>
              <a:t>	          Gestion intégrée des zones côtières- 4 ECTS </a:t>
            </a:r>
          </a:p>
          <a:p>
            <a:r>
              <a:rPr lang="fr-FR" sz="1350" dirty="0"/>
              <a:t>                                 </a:t>
            </a:r>
            <a:r>
              <a:rPr lang="fr-FR" sz="1350" b="1" dirty="0"/>
              <a:t>Stage de 5 mois: 15 ECTS</a:t>
            </a:r>
          </a:p>
          <a:p>
            <a:r>
              <a:rPr lang="fr-FR" sz="1350" b="1" dirty="0"/>
              <a:t>Au M2:</a:t>
            </a:r>
          </a:p>
          <a:p>
            <a:r>
              <a:rPr lang="fr-FR" sz="1350" dirty="0" err="1"/>
              <a:t>UEs</a:t>
            </a:r>
            <a:r>
              <a:rPr lang="fr-FR" sz="1350" dirty="0"/>
              <a:t> spécifiques:    </a:t>
            </a:r>
            <a:r>
              <a:rPr lang="fr-FR" sz="1350" dirty="0" err="1"/>
              <a:t>Aquariologie</a:t>
            </a:r>
            <a:r>
              <a:rPr lang="fr-FR" sz="1350" dirty="0"/>
              <a:t>- 2 ECTS</a:t>
            </a:r>
          </a:p>
          <a:p>
            <a:r>
              <a:rPr lang="fr-FR" sz="1350" dirty="0"/>
              <a:t>	          Aquaculture- 2 ECTS </a:t>
            </a:r>
          </a:p>
          <a:p>
            <a:r>
              <a:rPr lang="fr-FR" sz="1350" dirty="0"/>
              <a:t>	          Droit de la mer- 2 ECTS</a:t>
            </a:r>
          </a:p>
          <a:p>
            <a:r>
              <a:rPr lang="fr-FR" sz="1350" dirty="0"/>
              <a:t>	          Amélioration génétique et gestion de la diversité en milieu aquatique- 2 ECTS</a:t>
            </a:r>
          </a:p>
          <a:p>
            <a:r>
              <a:rPr lang="fr-FR" sz="1350" dirty="0"/>
              <a:t>                                  Approches écosystémiques des pêches- 2 ECTS</a:t>
            </a:r>
          </a:p>
          <a:p>
            <a:r>
              <a:rPr lang="fr-FR" sz="1350" dirty="0"/>
              <a:t>                                  Méthodes et outils pour une écologie halieutique de la conservation- 2 ECTS</a:t>
            </a:r>
          </a:p>
          <a:p>
            <a:r>
              <a:rPr lang="fr-FR" sz="1350" dirty="0"/>
              <a:t>                                  Qualité et traçabilité- 2 ECTS</a:t>
            </a:r>
          </a:p>
          <a:p>
            <a:r>
              <a:rPr lang="fr-FR" sz="1350" dirty="0"/>
              <a:t>	          </a:t>
            </a:r>
            <a:r>
              <a:rPr lang="fr-FR" sz="1350" dirty="0" err="1"/>
              <a:t>Cogithon</a:t>
            </a:r>
            <a:r>
              <a:rPr lang="fr-FR" sz="1350" dirty="0"/>
              <a:t> Aqua- 4 ECTS</a:t>
            </a:r>
          </a:p>
          <a:p>
            <a:r>
              <a:rPr lang="fr-FR" sz="1350" dirty="0"/>
              <a:t>                                </a:t>
            </a:r>
            <a:r>
              <a:rPr lang="fr-FR" sz="1350" b="1" dirty="0"/>
              <a:t>Stage de 6 mois: 20 ECTS</a:t>
            </a:r>
          </a:p>
          <a:p>
            <a:r>
              <a:rPr lang="fr-FR" sz="1350" dirty="0"/>
              <a:t> 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03515" y="3882871"/>
            <a:ext cx="168880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b="1" dirty="0">
                <a:solidFill>
                  <a:srgbClr val="FF0000"/>
                </a:solidFill>
              </a:rPr>
              <a:t>1 stage à l’étranger conseillé </a:t>
            </a:r>
          </a:p>
          <a:p>
            <a:pPr algn="ctr"/>
            <a:endParaRPr lang="fr-FR" sz="1500" b="1" dirty="0">
              <a:solidFill>
                <a:srgbClr val="FF0000"/>
              </a:solidFill>
            </a:endParaRPr>
          </a:p>
          <a:p>
            <a:pPr algn="ctr"/>
            <a:endParaRPr lang="fr-FR" sz="1500" b="1" dirty="0">
              <a:solidFill>
                <a:srgbClr val="FF0000"/>
              </a:solidFill>
            </a:endParaRPr>
          </a:p>
          <a:p>
            <a:pPr algn="ctr"/>
            <a:endParaRPr lang="fr-FR" sz="1500" b="1" dirty="0">
              <a:solidFill>
                <a:srgbClr val="FF0000"/>
              </a:solidFill>
            </a:endParaRPr>
          </a:p>
          <a:p>
            <a:pPr algn="ctr"/>
            <a:r>
              <a:rPr lang="fr-FR" sz="1500" b="1" dirty="0">
                <a:solidFill>
                  <a:srgbClr val="FF0000"/>
                </a:solidFill>
              </a:rPr>
              <a:t>Possibilité </a:t>
            </a:r>
          </a:p>
          <a:p>
            <a:pPr algn="ctr"/>
            <a:r>
              <a:rPr lang="fr-FR" sz="1500" b="1" dirty="0">
                <a:solidFill>
                  <a:srgbClr val="FF0000"/>
                </a:solidFill>
              </a:rPr>
              <a:t>Apprentissage</a:t>
            </a:r>
          </a:p>
        </p:txBody>
      </p:sp>
    </p:spTree>
    <p:extLst>
      <p:ext uri="{BB962C8B-B14F-4D97-AF65-F5344CB8AC3E}">
        <p14:creationId xmlns:p14="http://schemas.microsoft.com/office/powerpoint/2010/main" val="3627447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22">
            <a:extLst>
              <a:ext uri="{FF2B5EF4-FFF2-40B4-BE49-F238E27FC236}">
                <a16:creationId xmlns:a16="http://schemas.microsoft.com/office/drawing/2014/main" id="{42DBA82B-46FB-88A6-228B-CDCDA589C745}"/>
              </a:ext>
            </a:extLst>
          </p:cNvPr>
          <p:cNvSpPr/>
          <p:nvPr/>
        </p:nvSpPr>
        <p:spPr>
          <a:xfrm>
            <a:off x="155575" y="5832843"/>
            <a:ext cx="8950379" cy="9272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/>
          </a:p>
        </p:txBody>
      </p:sp>
      <p:sp>
        <p:nvSpPr>
          <p:cNvPr id="3" name="AutoShape 8" descr="Résultat de recherche d'images pour &quot;logo IRD&quot;">
            <a:extLst>
              <a:ext uri="{FF2B5EF4-FFF2-40B4-BE49-F238E27FC236}">
                <a16:creationId xmlns:a16="http://schemas.microsoft.com/office/drawing/2014/main" id="{339DD816-8D70-43EA-A5E2-B259F64FA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69281" y="160339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2" descr="L'innovation en actions à l'Inra | INRAE INSTIT">
            <a:extLst>
              <a:ext uri="{FF2B5EF4-FFF2-40B4-BE49-F238E27FC236}">
                <a16:creationId xmlns:a16="http://schemas.microsoft.com/office/drawing/2014/main" id="{7DB41321-3FAB-6D67-0254-05F667EE0C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05583" y="3920680"/>
            <a:ext cx="3495675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0B7440B-57BF-37DF-BA4C-CF237B6439A7}"/>
              </a:ext>
            </a:extLst>
          </p:cNvPr>
          <p:cNvSpPr txBox="1"/>
          <p:nvPr/>
        </p:nvSpPr>
        <p:spPr>
          <a:xfrm>
            <a:off x="0" y="526075"/>
            <a:ext cx="1725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Apprentissage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C652CE9-D000-8DF3-14B7-F5AB92C4A0C5}"/>
              </a:ext>
            </a:extLst>
          </p:cNvPr>
          <p:cNvSpPr txBox="1"/>
          <p:nvPr/>
        </p:nvSpPr>
        <p:spPr>
          <a:xfrm>
            <a:off x="4681728" y="5951082"/>
            <a:ext cx="43066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Statut salarié: rémunération toute l’année (% du SMIC)</a:t>
            </a:r>
          </a:p>
          <a:p>
            <a:r>
              <a:rPr lang="fr-FR" sz="1400" dirty="0"/>
              <a:t>17 semaines à l’université (1/3) et 35 semaines en entreprise (2/3)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EE4FA23-2C90-B67C-2F5A-16DBE8FD90EE}"/>
              </a:ext>
            </a:extLst>
          </p:cNvPr>
          <p:cNvSpPr txBox="1"/>
          <p:nvPr/>
        </p:nvSpPr>
        <p:spPr>
          <a:xfrm>
            <a:off x="231499" y="5812582"/>
            <a:ext cx="40471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Alternance </a:t>
            </a:r>
          </a:p>
          <a:p>
            <a:r>
              <a:rPr lang="fr-FR" sz="1400" dirty="0"/>
              <a:t>soit en M1+ M2 dans la même entreprise</a:t>
            </a:r>
          </a:p>
          <a:p>
            <a:r>
              <a:rPr lang="fr-FR" sz="1400" dirty="0"/>
              <a:t>Soit en M2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4A59984-28BD-24D6-2AC8-7163B230EEEA}"/>
              </a:ext>
            </a:extLst>
          </p:cNvPr>
          <p:cNvSpPr txBox="1"/>
          <p:nvPr/>
        </p:nvSpPr>
        <p:spPr>
          <a:xfrm>
            <a:off x="7948012" y="598184"/>
            <a:ext cx="1157942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00"/>
                </a:solidFill>
              </a:rPr>
              <a:t>Entreprise</a:t>
            </a:r>
          </a:p>
          <a:p>
            <a:r>
              <a:rPr lang="fr-FR" dirty="0">
                <a:solidFill>
                  <a:srgbClr val="00B0F0"/>
                </a:solidFill>
              </a:rPr>
              <a:t>Université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8B38F0-7847-D518-2C2C-90BFB5191BAB}"/>
              </a:ext>
            </a:extLst>
          </p:cNvPr>
          <p:cNvSpPr/>
          <p:nvPr/>
        </p:nvSpPr>
        <p:spPr>
          <a:xfrm>
            <a:off x="0" y="-7899"/>
            <a:ext cx="9144000" cy="491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bg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EC299A-1A08-5B00-8602-84A8567750CA}"/>
              </a:ext>
            </a:extLst>
          </p:cNvPr>
          <p:cNvSpPr txBox="1"/>
          <p:nvPr/>
        </p:nvSpPr>
        <p:spPr>
          <a:xfrm>
            <a:off x="103515" y="550"/>
            <a:ext cx="914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>
                <a:solidFill>
                  <a:schemeClr val="bg1"/>
                </a:solidFill>
              </a:rPr>
              <a:t>AQUADURA </a:t>
            </a:r>
            <a:r>
              <a:rPr lang="fr-FR" sz="1350" b="1">
                <a:solidFill>
                  <a:schemeClr val="bg1"/>
                </a:solidFill>
              </a:rPr>
              <a:t>(https://ingenieurs-ecologues.com/parcours-ge/aquadura/)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6A09E8D4-ACF1-4617-A946-C67218CBB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16" y="1014870"/>
            <a:ext cx="3376861" cy="464130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C96A8252-9220-4E29-B600-5FA01AC94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029" y="996264"/>
            <a:ext cx="3531455" cy="465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62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logo INRA&quot;"/>
          <p:cNvSpPr>
            <a:spLocks noChangeAspect="1" noChangeArrowheads="1"/>
          </p:cNvSpPr>
          <p:nvPr/>
        </p:nvSpPr>
        <p:spPr bwMode="auto">
          <a:xfrm>
            <a:off x="1230511" y="-116246"/>
            <a:ext cx="17145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3" name="AutoShape 4" descr="Résultat de recherche d'images pour &quot;logo INRA&quot;"/>
          <p:cNvSpPr>
            <a:spLocks noChangeAspect="1" noChangeArrowheads="1"/>
          </p:cNvSpPr>
          <p:nvPr/>
        </p:nvSpPr>
        <p:spPr bwMode="auto">
          <a:xfrm>
            <a:off x="1316236" y="-1944"/>
            <a:ext cx="17145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9" name="AutoShape 8" descr="Résultat de recherche d'images pour &quot;logo IRD&quot;"/>
          <p:cNvSpPr>
            <a:spLocks noChangeAspect="1" noChangeArrowheads="1"/>
          </p:cNvSpPr>
          <p:nvPr/>
        </p:nvSpPr>
        <p:spPr bwMode="auto">
          <a:xfrm>
            <a:off x="1401961" y="112356"/>
            <a:ext cx="17145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13" name="Rectangle 12"/>
          <p:cNvSpPr/>
          <p:nvPr/>
        </p:nvSpPr>
        <p:spPr>
          <a:xfrm>
            <a:off x="0" y="-7899"/>
            <a:ext cx="9144000" cy="491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bg1"/>
              </a:solidFill>
            </a:endParaRPr>
          </a:p>
        </p:txBody>
      </p:sp>
      <p:sp>
        <p:nvSpPr>
          <p:cNvPr id="10" name="AutoShape 2" descr="L'innovation en actions à l'Inra | INRAE INSTIT"/>
          <p:cNvSpPr>
            <a:spLocks noChangeAspect="1" noChangeArrowheads="1"/>
          </p:cNvSpPr>
          <p:nvPr/>
        </p:nvSpPr>
        <p:spPr bwMode="auto">
          <a:xfrm>
            <a:off x="1879188" y="3797761"/>
            <a:ext cx="2621756" cy="98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20" name="AutoShape 8" descr="Fiche du jeu de données EDA 2.2 anguille jaune | Portail National des  Poissons Migrateurs"/>
          <p:cNvSpPr>
            <a:spLocks noChangeAspect="1" noChangeArrowheads="1"/>
          </p:cNvSpPr>
          <p:nvPr/>
        </p:nvSpPr>
        <p:spPr bwMode="auto">
          <a:xfrm>
            <a:off x="116681" y="406003"/>
            <a:ext cx="157162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24" name="ZoneTexte 23"/>
          <p:cNvSpPr txBox="1"/>
          <p:nvPr/>
        </p:nvSpPr>
        <p:spPr>
          <a:xfrm>
            <a:off x="103515" y="550"/>
            <a:ext cx="914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>
                <a:solidFill>
                  <a:schemeClr val="bg1"/>
                </a:solidFill>
              </a:rPr>
              <a:t>AQUADURA </a:t>
            </a:r>
            <a:r>
              <a:rPr lang="fr-FR" sz="1350" b="1">
                <a:solidFill>
                  <a:schemeClr val="bg1"/>
                </a:solidFill>
              </a:rPr>
              <a:t>(https://ingenieurs-ecologues.com/parcours-ge/aquadura/)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4AA3875-465E-BF3C-CD4D-C5AAFFB03B51}"/>
              </a:ext>
            </a:extLst>
          </p:cNvPr>
          <p:cNvSpPr txBox="1"/>
          <p:nvPr/>
        </p:nvSpPr>
        <p:spPr>
          <a:xfrm>
            <a:off x="-15482" y="546164"/>
            <a:ext cx="42672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b="1" dirty="0">
                <a:solidFill>
                  <a:srgbClr val="92D050"/>
                </a:solidFill>
              </a:rPr>
              <a:t>Apprentis 2021-2022</a:t>
            </a:r>
          </a:p>
          <a:p>
            <a:r>
              <a:rPr lang="fr-FR" sz="1350" b="1" dirty="0">
                <a:solidFill>
                  <a:srgbClr val="FF0000"/>
                </a:solidFill>
              </a:rPr>
              <a:t>Apprentis 2022-2023</a:t>
            </a:r>
          </a:p>
          <a:p>
            <a:r>
              <a:rPr lang="fr-FR" sz="1350" b="1" dirty="0">
                <a:solidFill>
                  <a:srgbClr val="00A8BB"/>
                </a:solidFill>
              </a:rPr>
              <a:t>Apprentis 2023-2024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AAA3FE3A-01D3-2F0E-EDCD-DC48ACE11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837" y="1250135"/>
            <a:ext cx="6253638" cy="477655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BDEC452-B071-DC68-C2B2-6426956CB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410" y="1096746"/>
            <a:ext cx="600069" cy="97511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303DCB9-594B-FDD5-590E-514CE6F4D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5945" y="2590723"/>
            <a:ext cx="515093" cy="75797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202BC5C-2A16-7D9E-9C2B-E8843DB41F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3090" y="5261268"/>
            <a:ext cx="488606" cy="684651"/>
          </a:xfrm>
          <a:prstGeom prst="rect">
            <a:avLst/>
          </a:prstGeom>
        </p:spPr>
      </p:pic>
      <p:sp>
        <p:nvSpPr>
          <p:cNvPr id="25" name="Ellipse 24">
            <a:extLst>
              <a:ext uri="{FF2B5EF4-FFF2-40B4-BE49-F238E27FC236}">
                <a16:creationId xmlns:a16="http://schemas.microsoft.com/office/drawing/2014/main" id="{38BCD144-4351-D6FF-D799-C0A9A96D7834}"/>
              </a:ext>
            </a:extLst>
          </p:cNvPr>
          <p:cNvSpPr/>
          <p:nvPr/>
        </p:nvSpPr>
        <p:spPr>
          <a:xfrm>
            <a:off x="3355945" y="2971743"/>
            <a:ext cx="76200" cy="685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8871E97-D9E4-1294-3F4F-87B1E669089A}"/>
              </a:ext>
            </a:extLst>
          </p:cNvPr>
          <p:cNvSpPr/>
          <p:nvPr/>
        </p:nvSpPr>
        <p:spPr>
          <a:xfrm>
            <a:off x="3113866" y="3394710"/>
            <a:ext cx="76200" cy="6858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171FC7A-A18F-86F9-6896-3E46C294B188}"/>
              </a:ext>
            </a:extLst>
          </p:cNvPr>
          <p:cNvSpPr txBox="1"/>
          <p:nvPr/>
        </p:nvSpPr>
        <p:spPr>
          <a:xfrm>
            <a:off x="3457464" y="2709960"/>
            <a:ext cx="927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</a:rPr>
              <a:t>IFREMER Nantes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0066E11-5AA5-4366-EC35-0DCB0273E7FD}"/>
              </a:ext>
            </a:extLst>
          </p:cNvPr>
          <p:cNvSpPr txBox="1"/>
          <p:nvPr/>
        </p:nvSpPr>
        <p:spPr>
          <a:xfrm>
            <a:off x="3201463" y="3251160"/>
            <a:ext cx="927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92D050"/>
                </a:solidFill>
              </a:rPr>
              <a:t>IFREMER Bouin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6FFB73B-E621-4783-7AFE-E6C075AD1DAE}"/>
              </a:ext>
            </a:extLst>
          </p:cNvPr>
          <p:cNvSpPr txBox="1"/>
          <p:nvPr/>
        </p:nvSpPr>
        <p:spPr>
          <a:xfrm>
            <a:off x="2758568" y="2083130"/>
            <a:ext cx="47929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EARL les truites de Gouet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A522503A-D42B-8B5D-82E3-C1F568BD04A7}"/>
              </a:ext>
            </a:extLst>
          </p:cNvPr>
          <p:cNvSpPr/>
          <p:nvPr/>
        </p:nvSpPr>
        <p:spPr>
          <a:xfrm>
            <a:off x="2756444" y="2314081"/>
            <a:ext cx="76200" cy="685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DBD6584-5234-2F62-BA95-B80CEACC7425}"/>
              </a:ext>
            </a:extLst>
          </p:cNvPr>
          <p:cNvSpPr txBox="1"/>
          <p:nvPr/>
        </p:nvSpPr>
        <p:spPr>
          <a:xfrm>
            <a:off x="1892338" y="2584495"/>
            <a:ext cx="1121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92D050"/>
                </a:solidFill>
              </a:rPr>
              <a:t>Oceanopolis</a:t>
            </a:r>
            <a:endParaRPr lang="fr-FR" sz="1200" b="1" dirty="0">
              <a:solidFill>
                <a:srgbClr val="92D050"/>
              </a:solidFill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4465A687-6618-42AD-C9AF-11BF24592793}"/>
              </a:ext>
            </a:extLst>
          </p:cNvPr>
          <p:cNvSpPr/>
          <p:nvPr/>
        </p:nvSpPr>
        <p:spPr>
          <a:xfrm>
            <a:off x="2311624" y="2540656"/>
            <a:ext cx="76200" cy="6858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34" name="Image 33" descr="Une image contenant postiche&#10;&#10;Description générée automatiquement">
            <a:extLst>
              <a:ext uri="{FF2B5EF4-FFF2-40B4-BE49-F238E27FC236}">
                <a16:creationId xmlns:a16="http://schemas.microsoft.com/office/drawing/2014/main" id="{5F414998-D549-DD16-9CA5-AC379B3399B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6" t="3428" r="22222"/>
          <a:stretch/>
        </p:blipFill>
        <p:spPr>
          <a:xfrm rot="5400000">
            <a:off x="2360798" y="3341358"/>
            <a:ext cx="622217" cy="533785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1C3D389F-FD27-568C-40F0-3CE43EE08AC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4" r="23193" b="2000"/>
          <a:stretch/>
        </p:blipFill>
        <p:spPr>
          <a:xfrm rot="5400000">
            <a:off x="1246237" y="2265540"/>
            <a:ext cx="772523" cy="639882"/>
          </a:xfrm>
          <a:prstGeom prst="rect">
            <a:avLst/>
          </a:prstGeom>
        </p:spPr>
      </p:pic>
      <p:pic>
        <p:nvPicPr>
          <p:cNvPr id="36" name="Image 35" descr="Une image contenant arbre, homme, personne, extérieur&#10;&#10;Description générée automatiquement">
            <a:extLst>
              <a:ext uri="{FF2B5EF4-FFF2-40B4-BE49-F238E27FC236}">
                <a16:creationId xmlns:a16="http://schemas.microsoft.com/office/drawing/2014/main" id="{C61619ED-0C4A-122B-2539-E7AA52D825A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114" y="5413707"/>
            <a:ext cx="559576" cy="725164"/>
          </a:xfrm>
          <a:prstGeom prst="rect">
            <a:avLst/>
          </a:prstGeom>
        </p:spPr>
      </p:pic>
      <p:sp>
        <p:nvSpPr>
          <p:cNvPr id="37" name="Ellipse 36">
            <a:extLst>
              <a:ext uri="{FF2B5EF4-FFF2-40B4-BE49-F238E27FC236}">
                <a16:creationId xmlns:a16="http://schemas.microsoft.com/office/drawing/2014/main" id="{B78E60AF-E651-71D4-4ADB-756CF91C4F16}"/>
              </a:ext>
            </a:extLst>
          </p:cNvPr>
          <p:cNvSpPr/>
          <p:nvPr/>
        </p:nvSpPr>
        <p:spPr>
          <a:xfrm>
            <a:off x="4642773" y="4968549"/>
            <a:ext cx="76200" cy="685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F33F531-3EE0-32F6-F2A6-0CCBAC16D9B8}"/>
              </a:ext>
            </a:extLst>
          </p:cNvPr>
          <p:cNvSpPr txBox="1"/>
          <p:nvPr/>
        </p:nvSpPr>
        <p:spPr>
          <a:xfrm>
            <a:off x="3186928" y="4859071"/>
            <a:ext cx="1526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0000"/>
                </a:solidFill>
              </a:rPr>
              <a:t>Sources de l ’Avance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B89A2F31-3711-00D0-90D8-0C7D48CF892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50"/>
          <a:stretch/>
        </p:blipFill>
        <p:spPr>
          <a:xfrm rot="5400000">
            <a:off x="2373073" y="5081340"/>
            <a:ext cx="571430" cy="424288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3D12C1A7-AD3B-5937-0B1E-880C5620717A}"/>
              </a:ext>
            </a:extLst>
          </p:cNvPr>
          <p:cNvSpPr/>
          <p:nvPr/>
        </p:nvSpPr>
        <p:spPr>
          <a:xfrm>
            <a:off x="5417515" y="4968549"/>
            <a:ext cx="76200" cy="685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8D7B107-50B1-85A2-A64B-4E1A76E0F044}"/>
              </a:ext>
            </a:extLst>
          </p:cNvPr>
          <p:cNvSpPr txBox="1"/>
          <p:nvPr/>
        </p:nvSpPr>
        <p:spPr>
          <a:xfrm>
            <a:off x="5224370" y="5095280"/>
            <a:ext cx="1030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solidFill>
                  <a:srgbClr val="FF0000"/>
                </a:solidFill>
              </a:rPr>
              <a:t>Planete</a:t>
            </a:r>
            <a:r>
              <a:rPr lang="fr-FR" sz="1200" dirty="0">
                <a:solidFill>
                  <a:srgbClr val="FF0000"/>
                </a:solidFill>
              </a:rPr>
              <a:t> Mer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BBD5F430-60BC-17DD-C6C8-8C72024C59AB}"/>
              </a:ext>
            </a:extLst>
          </p:cNvPr>
          <p:cNvSpPr/>
          <p:nvPr/>
        </p:nvSpPr>
        <p:spPr>
          <a:xfrm>
            <a:off x="3317845" y="4774626"/>
            <a:ext cx="76200" cy="685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388F99B-9F5D-4D16-0A72-485733A14C3F}"/>
              </a:ext>
            </a:extLst>
          </p:cNvPr>
          <p:cNvSpPr txBox="1"/>
          <p:nvPr/>
        </p:nvSpPr>
        <p:spPr>
          <a:xfrm>
            <a:off x="1513371" y="6037960"/>
            <a:ext cx="27698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Amélioration génétique du cheptel de truites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5425FA1-55A0-7A2D-B975-0B94363FD71C}"/>
              </a:ext>
            </a:extLst>
          </p:cNvPr>
          <p:cNvSpPr txBox="1"/>
          <p:nvPr/>
        </p:nvSpPr>
        <p:spPr>
          <a:xfrm>
            <a:off x="5455615" y="6196573"/>
            <a:ext cx="2769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Bancarisation et analyse de données issues de programmes de sciences participatives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C9023F02-D37C-BA4B-9BEE-F93B143F8E2E}"/>
              </a:ext>
            </a:extLst>
          </p:cNvPr>
          <p:cNvSpPr txBox="1"/>
          <p:nvPr/>
        </p:nvSpPr>
        <p:spPr>
          <a:xfrm>
            <a:off x="47062" y="5088183"/>
            <a:ext cx="27698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Mise en place d’un système d’ozonation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71ADC589-AFB8-0ECA-3ADE-3B458FEF41BC}"/>
              </a:ext>
            </a:extLst>
          </p:cNvPr>
          <p:cNvSpPr txBox="1"/>
          <p:nvPr/>
        </p:nvSpPr>
        <p:spPr>
          <a:xfrm>
            <a:off x="2000836" y="4545496"/>
            <a:ext cx="1511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FF0000"/>
                </a:solidFill>
              </a:rPr>
              <a:t>Les truites de la côte d’argent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787F5AE9-76B6-1BD1-485D-B56709331456}"/>
              </a:ext>
            </a:extLst>
          </p:cNvPr>
          <p:cNvSpPr txBox="1"/>
          <p:nvPr/>
        </p:nvSpPr>
        <p:spPr>
          <a:xfrm>
            <a:off x="2513519" y="631694"/>
            <a:ext cx="2769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Amélioration du bienêtre animal et diminution de l’empreinte écologique de l’entreprise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B721F49-D83B-64CC-BD5C-5BA98DDA6D6C}"/>
              </a:ext>
            </a:extLst>
          </p:cNvPr>
          <p:cNvSpPr txBox="1"/>
          <p:nvPr/>
        </p:nvSpPr>
        <p:spPr>
          <a:xfrm>
            <a:off x="98342" y="1983985"/>
            <a:ext cx="241517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/>
              <a:t>Etude de la reproduction du corail </a:t>
            </a:r>
            <a:r>
              <a:rPr lang="fr-FR" sz="1050" i="1" err="1"/>
              <a:t>Pocillopora</a:t>
            </a:r>
            <a:r>
              <a:rPr lang="fr-FR" sz="1050" i="1"/>
              <a:t> </a:t>
            </a:r>
            <a:r>
              <a:rPr lang="fr-FR" sz="1050" i="1" err="1"/>
              <a:t>acuta</a:t>
            </a:r>
            <a:r>
              <a:rPr lang="fr-FR" sz="1050" i="1"/>
              <a:t> 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8D378776-2E61-E768-1E75-A85FF01DFC65}"/>
              </a:ext>
            </a:extLst>
          </p:cNvPr>
          <p:cNvSpPr txBox="1"/>
          <p:nvPr/>
        </p:nvSpPr>
        <p:spPr>
          <a:xfrm>
            <a:off x="-37581" y="3313292"/>
            <a:ext cx="249399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050" dirty="0"/>
              <a:t>Optimisation du système de traitement des effluents de la plateforme expérimentale mollusques marins</a:t>
            </a:r>
            <a:endParaRPr lang="fr-FR" sz="1050" i="1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A0FF1F38-3FB3-4664-F05F-74CEDA8B2BBE}"/>
              </a:ext>
            </a:extLst>
          </p:cNvPr>
          <p:cNvSpPr txBox="1"/>
          <p:nvPr/>
        </p:nvSpPr>
        <p:spPr>
          <a:xfrm>
            <a:off x="4930468" y="2658847"/>
            <a:ext cx="3215508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0" dirty="0"/>
              <a:t>Etat des lieux des suivis de stocks locaux d’espèces commercialement exploitées non soumis à la régulation Européenne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9C627A8-B76A-71EC-14DB-06182565B523}"/>
              </a:ext>
            </a:extLst>
          </p:cNvPr>
          <p:cNvSpPr txBox="1"/>
          <p:nvPr/>
        </p:nvSpPr>
        <p:spPr>
          <a:xfrm>
            <a:off x="4642773" y="4397339"/>
            <a:ext cx="1279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A8BB"/>
                </a:solidFill>
              </a:rPr>
              <a:t>GECO Ingénierie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B37C3479-6327-750C-8FFD-CF4E3D529BA5}"/>
              </a:ext>
            </a:extLst>
          </p:cNvPr>
          <p:cNvSpPr/>
          <p:nvPr/>
        </p:nvSpPr>
        <p:spPr>
          <a:xfrm>
            <a:off x="4932554" y="4773981"/>
            <a:ext cx="76200" cy="68580"/>
          </a:xfrm>
          <a:prstGeom prst="ellipse">
            <a:avLst/>
          </a:prstGeom>
          <a:solidFill>
            <a:srgbClr val="00A8BB"/>
          </a:solidFill>
          <a:ln>
            <a:solidFill>
              <a:srgbClr val="00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highlight>
                <a:srgbClr val="00A8BB"/>
              </a:highlight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FA122E0-AFB1-14CA-E5C1-3675C2148760}"/>
              </a:ext>
            </a:extLst>
          </p:cNvPr>
          <p:cNvSpPr txBox="1"/>
          <p:nvPr/>
        </p:nvSpPr>
        <p:spPr>
          <a:xfrm>
            <a:off x="5283728" y="4030432"/>
            <a:ext cx="34145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Test d’un nouveau matériau à base de chanvre pour application en conchyliculture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E4592FB2-74C7-05FB-BBA7-12D7941021F2}"/>
              </a:ext>
            </a:extLst>
          </p:cNvPr>
          <p:cNvSpPr/>
          <p:nvPr/>
        </p:nvSpPr>
        <p:spPr>
          <a:xfrm>
            <a:off x="5825618" y="5127549"/>
            <a:ext cx="76200" cy="68580"/>
          </a:xfrm>
          <a:prstGeom prst="ellipse">
            <a:avLst/>
          </a:prstGeom>
          <a:solidFill>
            <a:srgbClr val="00A8BB"/>
          </a:solidFill>
          <a:ln>
            <a:solidFill>
              <a:srgbClr val="00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highlight>
                <a:srgbClr val="00A8BB"/>
              </a:highlight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B5BDF11-0988-74F0-BFFD-795E436B3BBD}"/>
              </a:ext>
            </a:extLst>
          </p:cNvPr>
          <p:cNvSpPr txBox="1"/>
          <p:nvPr/>
        </p:nvSpPr>
        <p:spPr>
          <a:xfrm>
            <a:off x="5818694" y="4919130"/>
            <a:ext cx="2702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A8BB"/>
                </a:solidFill>
              </a:rPr>
              <a:t>Institut Océanographique Paul Ricard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515CF7C-438E-9A52-51F8-3FF1C9C60C5B}"/>
              </a:ext>
            </a:extLst>
          </p:cNvPr>
          <p:cNvSpPr txBox="1"/>
          <p:nvPr/>
        </p:nvSpPr>
        <p:spPr>
          <a:xfrm>
            <a:off x="5984718" y="4748923"/>
            <a:ext cx="34145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R&amp;D sur la culture de copépodes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9E4690F-88C7-C830-8877-027349E0523A}"/>
              </a:ext>
            </a:extLst>
          </p:cNvPr>
          <p:cNvSpPr/>
          <p:nvPr/>
        </p:nvSpPr>
        <p:spPr>
          <a:xfrm>
            <a:off x="3384170" y="4011981"/>
            <a:ext cx="76200" cy="68580"/>
          </a:xfrm>
          <a:prstGeom prst="ellipse">
            <a:avLst/>
          </a:prstGeom>
          <a:solidFill>
            <a:srgbClr val="00A8BB"/>
          </a:solidFill>
          <a:ln>
            <a:solidFill>
              <a:srgbClr val="00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highlight>
                <a:srgbClr val="00A8BB"/>
              </a:highlight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D3106A-A6A6-8011-A72B-C8D23D843EEF}"/>
              </a:ext>
            </a:extLst>
          </p:cNvPr>
          <p:cNvSpPr txBox="1"/>
          <p:nvPr/>
        </p:nvSpPr>
        <p:spPr>
          <a:xfrm>
            <a:off x="2963643" y="4063234"/>
            <a:ext cx="1928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A8BB"/>
                </a:solidFill>
              </a:rPr>
              <a:t>Ferme aquacole de </a:t>
            </a:r>
            <a:r>
              <a:rPr lang="fr-FR" sz="1200" dirty="0" err="1">
                <a:solidFill>
                  <a:srgbClr val="00A8BB"/>
                </a:solidFill>
              </a:rPr>
              <a:t>Neyran</a:t>
            </a:r>
            <a:endParaRPr lang="fr-FR" sz="1200" dirty="0">
              <a:solidFill>
                <a:srgbClr val="00A8BB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8DACDC7-84A8-F775-CED1-A843A6EE9733}"/>
              </a:ext>
            </a:extLst>
          </p:cNvPr>
          <p:cNvSpPr txBox="1"/>
          <p:nvPr/>
        </p:nvSpPr>
        <p:spPr>
          <a:xfrm>
            <a:off x="1231511" y="4247764"/>
            <a:ext cx="34145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Développement d’un système innovant en AMTI</a:t>
            </a: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DE85E601-0D9B-41FA-E318-BE2A9D6DBD5F}"/>
              </a:ext>
            </a:extLst>
          </p:cNvPr>
          <p:cNvSpPr/>
          <p:nvPr/>
        </p:nvSpPr>
        <p:spPr>
          <a:xfrm>
            <a:off x="6886322" y="5584749"/>
            <a:ext cx="76200" cy="68580"/>
          </a:xfrm>
          <a:prstGeom prst="ellipse">
            <a:avLst/>
          </a:prstGeom>
          <a:solidFill>
            <a:srgbClr val="00A8BB"/>
          </a:solidFill>
          <a:ln>
            <a:solidFill>
              <a:srgbClr val="00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highlight>
                <a:srgbClr val="00A8BB"/>
              </a:highlight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A1F63645-EAFD-11F9-17C7-766C1751D3E6}"/>
              </a:ext>
            </a:extLst>
          </p:cNvPr>
          <p:cNvSpPr txBox="1"/>
          <p:nvPr/>
        </p:nvSpPr>
        <p:spPr>
          <a:xfrm>
            <a:off x="6924422" y="5476039"/>
            <a:ext cx="2702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A8BB"/>
                </a:solidFill>
              </a:rPr>
              <a:t>Gloria Maris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DDB6B6C5-FC64-6537-6A10-F8143F170620}"/>
              </a:ext>
            </a:extLst>
          </p:cNvPr>
          <p:cNvSpPr/>
          <p:nvPr/>
        </p:nvSpPr>
        <p:spPr>
          <a:xfrm>
            <a:off x="4993514" y="5026965"/>
            <a:ext cx="76200" cy="68580"/>
          </a:xfrm>
          <a:prstGeom prst="ellipse">
            <a:avLst/>
          </a:prstGeom>
          <a:solidFill>
            <a:srgbClr val="00A8BB"/>
          </a:solidFill>
          <a:ln>
            <a:solidFill>
              <a:srgbClr val="00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highlight>
                <a:srgbClr val="00A8BB"/>
              </a:highlight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496FCC07-445D-8DAA-F678-DE5A8FA5AD60}"/>
              </a:ext>
            </a:extLst>
          </p:cNvPr>
          <p:cNvSpPr txBox="1"/>
          <p:nvPr/>
        </p:nvSpPr>
        <p:spPr>
          <a:xfrm>
            <a:off x="4183342" y="5088183"/>
            <a:ext cx="1202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A8BB"/>
                </a:solidFill>
              </a:rPr>
              <a:t>Ferme marine des </a:t>
            </a:r>
            <a:r>
              <a:rPr lang="fr-FR" sz="1200" dirty="0" err="1">
                <a:solidFill>
                  <a:srgbClr val="00A8BB"/>
                </a:solidFill>
              </a:rPr>
              <a:t>Aresquiers</a:t>
            </a:r>
            <a:endParaRPr lang="fr-FR" sz="1200" dirty="0">
              <a:solidFill>
                <a:srgbClr val="00A8BB"/>
              </a:solidFill>
            </a:endParaRP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5FACF3CC-595E-2A76-2D97-BFB8B9127156}"/>
              </a:ext>
            </a:extLst>
          </p:cNvPr>
          <p:cNvSpPr txBox="1"/>
          <p:nvPr/>
        </p:nvSpPr>
        <p:spPr>
          <a:xfrm>
            <a:off x="4032869" y="5590556"/>
            <a:ext cx="18560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Mise en place d’un AMTI</a:t>
            </a:r>
          </a:p>
        </p:txBody>
      </p:sp>
    </p:spTree>
    <p:extLst>
      <p:ext uri="{BB962C8B-B14F-4D97-AF65-F5344CB8AC3E}">
        <p14:creationId xmlns:p14="http://schemas.microsoft.com/office/powerpoint/2010/main" val="2405857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0848902-7A62-4FD3-B4EC-71FD7D0C325B}"/>
              </a:ext>
            </a:extLst>
          </p:cNvPr>
          <p:cNvSpPr/>
          <p:nvPr/>
        </p:nvSpPr>
        <p:spPr>
          <a:xfrm>
            <a:off x="0" y="0"/>
            <a:ext cx="9144000" cy="491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014F102-AE57-4A97-811A-84EA28D1AB76}"/>
              </a:ext>
            </a:extLst>
          </p:cNvPr>
          <p:cNvSpPr txBox="1"/>
          <p:nvPr/>
        </p:nvSpPr>
        <p:spPr>
          <a:xfrm>
            <a:off x="215275" y="10179"/>
            <a:ext cx="914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>
                <a:solidFill>
                  <a:schemeClr val="bg1"/>
                </a:solidFill>
              </a:rPr>
              <a:t>AQUADURA </a:t>
            </a:r>
            <a:r>
              <a:rPr lang="fr-FR" sz="1350" b="1">
                <a:solidFill>
                  <a:schemeClr val="bg1"/>
                </a:solidFill>
              </a:rPr>
              <a:t>(https://ingenieurs-ecologues.com/parcours-ge/aquadura/)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334741-0662-4F8B-AD6D-D29E329042AE}"/>
              </a:ext>
            </a:extLst>
          </p:cNvPr>
          <p:cNvSpPr txBox="1"/>
          <p:nvPr/>
        </p:nvSpPr>
        <p:spPr>
          <a:xfrm>
            <a:off x="215275" y="841248"/>
            <a:ext cx="9020165" cy="4732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Double diplomation avec l’IAE= Ecole Universitaire de Management de Montpellier</a:t>
            </a:r>
          </a:p>
          <a:p>
            <a:endParaRPr lang="fr-FR" sz="1400" b="1" dirty="0">
              <a:solidFill>
                <a:srgbClr val="FF0000"/>
              </a:solidFill>
            </a:endParaRPr>
          </a:p>
          <a:p>
            <a:endParaRPr lang="fr-FR" sz="1400" b="1" dirty="0">
              <a:solidFill>
                <a:srgbClr val="FF0000"/>
              </a:solidFill>
            </a:endParaRPr>
          </a:p>
          <a:p>
            <a:r>
              <a:rPr lang="fr-FR" sz="1400" b="1" dirty="0">
                <a:solidFill>
                  <a:srgbClr val="FF0000"/>
                </a:solidFill>
              </a:rPr>
              <a:t>Master MTS: </a:t>
            </a:r>
            <a:r>
              <a:rPr lang="fr-FR" sz="1400" dirty="0">
                <a:latin typeface="Calibri" panose="020F0502020204030204" pitchFamily="34" charset="0"/>
              </a:rPr>
              <a:t>Management des Technologies et des Sciences</a:t>
            </a:r>
            <a:endParaRPr lang="fr-FR" sz="1400" b="1" dirty="0">
              <a:solidFill>
                <a:srgbClr val="FF0000"/>
              </a:solidFill>
            </a:endParaRPr>
          </a:p>
          <a:p>
            <a:endParaRPr lang="fr-FR" sz="1400" dirty="0"/>
          </a:p>
          <a:p>
            <a:pPr algn="l"/>
            <a:r>
              <a:rPr lang="fr-FR" b="1" dirty="0">
                <a:solidFill>
                  <a:srgbClr val="FF0000"/>
                </a:solidFill>
              </a:rPr>
              <a:t>2 diplômes de master</a:t>
            </a:r>
            <a:r>
              <a:rPr lang="fr-FR" sz="1400" b="1" dirty="0">
                <a:solidFill>
                  <a:srgbClr val="FF0000"/>
                </a:solidFill>
              </a:rPr>
              <a:t>: </a:t>
            </a:r>
            <a:r>
              <a:rPr lang="fr-FR" sz="1400" b="1" dirty="0">
                <a:latin typeface="Calibri" panose="020F0502020204030204" pitchFamily="34" charset="0"/>
              </a:rPr>
              <a:t>Management des Technologies et des Sciences MASTER MTS </a:t>
            </a:r>
            <a:r>
              <a:rPr lang="fr-FR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&amp;</a:t>
            </a:r>
            <a:r>
              <a:rPr lang="fr-FR" sz="1400" b="1" dirty="0">
                <a:latin typeface="Calibri" panose="020F0502020204030204" pitchFamily="34" charset="0"/>
              </a:rPr>
              <a:t> Master </a:t>
            </a:r>
            <a:r>
              <a:rPr lang="fr-FR" sz="1400" b="1" dirty="0" err="1">
                <a:latin typeface="Calibri" panose="020F0502020204030204" pitchFamily="34" charset="0"/>
              </a:rPr>
              <a:t>Aquadura</a:t>
            </a:r>
            <a:endParaRPr lang="fr-FR" sz="1400" b="1" dirty="0">
              <a:latin typeface="Calibri" panose="020F0502020204030204" pitchFamily="34" charset="0"/>
            </a:endParaRPr>
          </a:p>
          <a:p>
            <a:pPr algn="l"/>
            <a:endParaRPr lang="fr-FR" sz="1400" b="1" dirty="0">
              <a:latin typeface="Calibri" panose="020F0502020204030204" pitchFamily="34" charset="0"/>
            </a:endParaRPr>
          </a:p>
          <a:p>
            <a:pPr algn="l"/>
            <a:r>
              <a:rPr lang="fr-FR" sz="1400" b="1" dirty="0">
                <a:latin typeface="Calibri" panose="020F0502020204030204" pitchFamily="34" charset="0"/>
              </a:rPr>
              <a:t>Conditions:</a:t>
            </a:r>
          </a:p>
          <a:p>
            <a:r>
              <a:rPr lang="fr-FR" sz="1400" dirty="0"/>
              <a:t>-</a:t>
            </a:r>
            <a:r>
              <a:rPr lang="fr-FR" sz="1400" b="1" dirty="0"/>
              <a:t>Suivre 1 UE de 5 ECTS de l’IAE/ semestre sur les 2 ans du MASTER GE</a:t>
            </a:r>
          </a:p>
          <a:p>
            <a:endParaRPr lang="fr-FR" sz="1400" dirty="0"/>
          </a:p>
          <a:p>
            <a:r>
              <a:rPr lang="fr-FR" sz="1400" dirty="0"/>
              <a:t>Au M1 S1: Management des organisations (RH, équipes)</a:t>
            </a:r>
          </a:p>
          <a:p>
            <a:r>
              <a:rPr lang="fr-FR" sz="1400" dirty="0"/>
              <a:t>Au M1 S2: Management de projet (gestion de projet et méthodologie de rapport)</a:t>
            </a:r>
          </a:p>
          <a:p>
            <a:endParaRPr lang="fr-FR" sz="1400" dirty="0"/>
          </a:p>
          <a:p>
            <a:r>
              <a:rPr lang="fr-FR" sz="1400" dirty="0"/>
              <a:t>Au M2 S3: Management de l'innovation et de la créativité</a:t>
            </a:r>
          </a:p>
          <a:p>
            <a:r>
              <a:rPr lang="fr-FR" sz="1400" dirty="0"/>
              <a:t>Au M2 S4: Jeux d'entreprise/ calcul des coûts</a:t>
            </a:r>
          </a:p>
          <a:p>
            <a:endParaRPr lang="fr-FR" sz="1400" dirty="0"/>
          </a:p>
          <a:p>
            <a:r>
              <a:rPr lang="fr-FR" sz="1400" dirty="0"/>
              <a:t>-</a:t>
            </a:r>
            <a:r>
              <a:rPr lang="fr-FR" sz="1400" b="1" dirty="0"/>
              <a:t>Avoir une déclinaison de son stage scientifique de M2 en lien avec le management</a:t>
            </a:r>
            <a:r>
              <a:rPr lang="fr-FR" sz="1400" dirty="0"/>
              <a:t>, la gestion de l’entreprise d’accueil: 2 mémoires différents et 2 soutenances de stage de M2 (1 IAE et 1 GE)</a:t>
            </a:r>
          </a:p>
          <a:p>
            <a:endParaRPr lang="fr-FR" sz="1400" dirty="0"/>
          </a:p>
          <a:p>
            <a:r>
              <a:rPr lang="fr-FR" sz="1400" dirty="0"/>
              <a:t>-Incompatibilité de calendrier avec l’apprentissage</a:t>
            </a:r>
          </a:p>
          <a:p>
            <a:pPr algn="l"/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568196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867A8E-A4E3-DB98-FCEB-25EBE0E03E45}"/>
              </a:ext>
            </a:extLst>
          </p:cNvPr>
          <p:cNvSpPr/>
          <p:nvPr/>
        </p:nvSpPr>
        <p:spPr>
          <a:xfrm>
            <a:off x="0" y="0"/>
            <a:ext cx="9144000" cy="475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2027453-D14E-E0E0-4724-ED1F831851CF}"/>
              </a:ext>
            </a:extLst>
          </p:cNvPr>
          <p:cNvSpPr txBox="1"/>
          <p:nvPr/>
        </p:nvSpPr>
        <p:spPr>
          <a:xfrm>
            <a:off x="215275" y="10179"/>
            <a:ext cx="914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AQUADURA- insertion des Diplômés</a:t>
            </a:r>
            <a:endParaRPr lang="fr-FR" sz="135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E0A52DA3-AF19-D121-EAC3-6BE798ED2A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3032161"/>
              </p:ext>
            </p:extLst>
          </p:nvPr>
        </p:nvGraphicFramePr>
        <p:xfrm>
          <a:off x="-335725" y="2218436"/>
          <a:ext cx="4365625" cy="271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F636A9A2-86EE-927C-1F53-51B6167EC4E8}"/>
              </a:ext>
            </a:extLst>
          </p:cNvPr>
          <p:cNvSpPr txBox="1"/>
          <p:nvPr/>
        </p:nvSpPr>
        <p:spPr>
          <a:xfrm>
            <a:off x="359219" y="1435503"/>
            <a:ext cx="4039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2021-2022</a:t>
            </a:r>
            <a:r>
              <a:rPr lang="fr-FR" dirty="0"/>
              <a:t>: 9 sur 12 sont insérés (</a:t>
            </a:r>
            <a:r>
              <a:rPr lang="fr-FR" b="1" dirty="0"/>
              <a:t>75%</a:t>
            </a:r>
            <a:r>
              <a:rPr lang="fr-FR" dirty="0"/>
              <a:t>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87C9283-5180-75DA-2517-FC3515D0FE31}"/>
              </a:ext>
            </a:extLst>
          </p:cNvPr>
          <p:cNvSpPr txBox="1"/>
          <p:nvPr/>
        </p:nvSpPr>
        <p:spPr>
          <a:xfrm>
            <a:off x="5104956" y="1435503"/>
            <a:ext cx="4039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2022-2023</a:t>
            </a:r>
            <a:r>
              <a:rPr lang="fr-FR" dirty="0"/>
              <a:t>: 6 sur 11 sont insérés (</a:t>
            </a:r>
            <a:r>
              <a:rPr lang="fr-FR" b="1" dirty="0"/>
              <a:t>54,5%</a:t>
            </a:r>
            <a:r>
              <a:rPr lang="fr-FR" dirty="0"/>
              <a:t>)</a:t>
            </a:r>
          </a:p>
        </p:txBody>
      </p:sp>
      <p:graphicFrame>
        <p:nvGraphicFramePr>
          <p:cNvPr id="8" name="Graphique 7">
            <a:extLst>
              <a:ext uri="{FF2B5EF4-FFF2-40B4-BE49-F238E27FC236}">
                <a16:creationId xmlns:a16="http://schemas.microsoft.com/office/drawing/2014/main" id="{5987BD25-BD00-4FB3-9834-583DE46186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0734458"/>
              </p:ext>
            </p:extLst>
          </p:nvPr>
        </p:nvGraphicFramePr>
        <p:xfrm>
          <a:off x="4489703" y="22184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74438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entaires xmlns="832cd09e-c83a-4a49-8ae9-83ad155e0c3c" xsi:nil="true"/>
    <lcf76f155ced4ddcb4097134ff3c332f xmlns="832cd09e-c83a-4a49-8ae9-83ad155e0c3c">
      <Terms xmlns="http://schemas.microsoft.com/office/infopath/2007/PartnerControls"/>
    </lcf76f155ced4ddcb4097134ff3c332f>
    <TaxCatchAll xmlns="aa5b73b0-9752-4c1d-b05c-61ae920fded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9F772CF08B00499BAA98C8908C8B5C" ma:contentTypeVersion="11" ma:contentTypeDescription="Crée un document." ma:contentTypeScope="" ma:versionID="9ac1b2c98ba9d9cfdad06f98643d3159">
  <xsd:schema xmlns:xsd="http://www.w3.org/2001/XMLSchema" xmlns:xs="http://www.w3.org/2001/XMLSchema" xmlns:p="http://schemas.microsoft.com/office/2006/metadata/properties" xmlns:ns2="832cd09e-c83a-4a49-8ae9-83ad155e0c3c" xmlns:ns3="aa5b73b0-9752-4c1d-b05c-61ae920fdede" targetNamespace="http://schemas.microsoft.com/office/2006/metadata/properties" ma:root="true" ma:fieldsID="53a7d165a315168da0041b863912f664" ns2:_="" ns3:_="">
    <xsd:import namespace="832cd09e-c83a-4a49-8ae9-83ad155e0c3c"/>
    <xsd:import namespace="aa5b73b0-9752-4c1d-b05c-61ae920fde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Commentair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2cd09e-c83a-4a49-8ae9-83ad155e0c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Commentaires" ma:index="10" nillable="true" ma:displayName="Commentaires" ma:description="Précisions contenant le fichier publié dans la colonne &quot;Nom&quot;" ma:format="Dropdown" ma:internalName="Commentaires">
      <xsd:simpleType>
        <xsd:restriction base="dms:Text">
          <xsd:maxLength value="255"/>
        </xsd:restriction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ad23a765-515f-47ec-afed-c1f86ac76a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5b73b0-9752-4c1d-b05c-61ae920fded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129d02b-4ac3-4d41-bead-25c83e90042d}" ma:internalName="TaxCatchAll" ma:showField="CatchAllData" ma:web="aa5b73b0-9752-4c1d-b05c-61ae920fde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44F8DD-255A-4988-81AD-24FE03ACA372}">
  <ds:schemaRefs>
    <ds:schemaRef ds:uri="832cd09e-c83a-4a49-8ae9-83ad155e0c3c"/>
    <ds:schemaRef ds:uri="aa5b73b0-9752-4c1d-b05c-61ae920fdede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C6E33F6-6464-4854-9162-CEF6A1499B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646483-2F76-4263-828A-7FAE766333CC}">
  <ds:schemaRefs>
    <ds:schemaRef ds:uri="832cd09e-c83a-4a49-8ae9-83ad155e0c3c"/>
    <ds:schemaRef ds:uri="aa5b73b0-9752-4c1d-b05c-61ae920fded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1023</Words>
  <Application>Microsoft Office PowerPoint</Application>
  <PresentationFormat>Affichage à l'écran (4:3)</PresentationFormat>
  <Paragraphs>161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hpfred</dc:creator>
  <cp:lastModifiedBy>Delphine Bonnet</cp:lastModifiedBy>
  <cp:revision>3</cp:revision>
  <dcterms:created xsi:type="dcterms:W3CDTF">2015-09-03T12:47:19Z</dcterms:created>
  <dcterms:modified xsi:type="dcterms:W3CDTF">2023-10-10T08:16:34Z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0x010100969F772CF08B00499BAA98C8908C8B5C</vt:lpwstr>
  </property>
  <property fmtid="{D5CDD505-2E9C-101B-9397-08002B2CF9AE}" pid="3" name="MediaServiceImageTags">
    <vt:lpwstr/>
  </property>
</Properties>
</file>