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5" r:id="rId2"/>
    <p:sldId id="287" r:id="rId3"/>
    <p:sldId id="288" r:id="rId4"/>
    <p:sldId id="289" r:id="rId5"/>
    <p:sldId id="291" r:id="rId6"/>
    <p:sldId id="257" r:id="rId7"/>
    <p:sldId id="258" r:id="rId8"/>
    <p:sldId id="290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808080"/>
    <a:srgbClr val="4A4640"/>
    <a:srgbClr val="37C6CF"/>
    <a:srgbClr val="2EE71C"/>
    <a:srgbClr val="29DB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85590-F0A6-4BC3-9706-616CEA57D5A5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2397DCD1-DA54-4D64-B6FD-48AE2A1584AD}">
      <dgm:prSet phldrT="[Texte]"/>
      <dgm:spPr/>
      <dgm:t>
        <a:bodyPr/>
        <a:lstStyle/>
        <a:p>
          <a:r>
            <a:rPr lang="fr-FR" dirty="0" err="1"/>
            <a:t>GIEBioTE</a:t>
          </a:r>
          <a:endParaRPr lang="fr-FR" dirty="0"/>
        </a:p>
      </dgm:t>
    </dgm:pt>
    <dgm:pt modelId="{B5498D37-CEEA-4955-A63F-046F2A7EE0DD}" type="parTrans" cxnId="{10AFED88-2BE2-4021-9064-3F1EF69B9B03}">
      <dgm:prSet/>
      <dgm:spPr/>
      <dgm:t>
        <a:bodyPr/>
        <a:lstStyle/>
        <a:p>
          <a:endParaRPr lang="fr-FR"/>
        </a:p>
      </dgm:t>
    </dgm:pt>
    <dgm:pt modelId="{72E962C1-4723-4424-A5C0-4D0D503445A9}" type="sibTrans" cxnId="{10AFED88-2BE2-4021-9064-3F1EF69B9B03}">
      <dgm:prSet/>
      <dgm:spPr/>
      <dgm:t>
        <a:bodyPr/>
        <a:lstStyle/>
        <a:p>
          <a:endParaRPr lang="fr-FR"/>
        </a:p>
      </dgm:t>
    </dgm:pt>
    <dgm:pt modelId="{EA10DB74-65E7-4F98-9340-2BC09D8CA56B}">
      <dgm:prSet phldrT="[Texte]"/>
      <dgm:spPr/>
      <dgm:t>
        <a:bodyPr/>
        <a:lstStyle/>
        <a:p>
          <a:r>
            <a:rPr lang="fr-FR" dirty="0" err="1"/>
            <a:t>Biodiv’in</a:t>
          </a:r>
          <a:endParaRPr lang="fr-FR" dirty="0"/>
        </a:p>
      </dgm:t>
    </dgm:pt>
    <dgm:pt modelId="{A546ABE1-F5F8-4CB8-9438-AC2DEC03583E}" type="parTrans" cxnId="{B7FC7E20-BF34-499E-A99E-C854E98A85C5}">
      <dgm:prSet/>
      <dgm:spPr/>
      <dgm:t>
        <a:bodyPr/>
        <a:lstStyle/>
        <a:p>
          <a:endParaRPr lang="fr-FR"/>
        </a:p>
      </dgm:t>
    </dgm:pt>
    <dgm:pt modelId="{4C46CA79-9786-4E56-A343-8A6C63BE0A29}" type="sibTrans" cxnId="{B7FC7E20-BF34-499E-A99E-C854E98A85C5}">
      <dgm:prSet/>
      <dgm:spPr/>
      <dgm:t>
        <a:bodyPr/>
        <a:lstStyle/>
        <a:p>
          <a:endParaRPr lang="fr-FR"/>
        </a:p>
      </dgm:t>
    </dgm:pt>
    <dgm:pt modelId="{6D186557-50BE-4F66-8482-916A058E00BE}">
      <dgm:prSet phldrT="[Texte]"/>
      <dgm:spPr/>
      <dgm:t>
        <a:bodyPr/>
        <a:lstStyle/>
        <a:p>
          <a:r>
            <a:rPr lang="fr-FR" dirty="0"/>
            <a:t>AQUADURA</a:t>
          </a:r>
        </a:p>
      </dgm:t>
    </dgm:pt>
    <dgm:pt modelId="{377BC033-7CDE-477E-B560-2DE40373DE81}" type="parTrans" cxnId="{24D5D322-338F-499E-985B-D917CA1DFB40}">
      <dgm:prSet/>
      <dgm:spPr/>
      <dgm:t>
        <a:bodyPr/>
        <a:lstStyle/>
        <a:p>
          <a:endParaRPr lang="fr-FR"/>
        </a:p>
      </dgm:t>
    </dgm:pt>
    <dgm:pt modelId="{EDE66112-952B-4F6F-A840-5627549DDF3F}" type="sibTrans" cxnId="{24D5D322-338F-499E-985B-D917CA1DFB40}">
      <dgm:prSet/>
      <dgm:spPr/>
      <dgm:t>
        <a:bodyPr/>
        <a:lstStyle/>
        <a:p>
          <a:endParaRPr lang="fr-FR"/>
        </a:p>
      </dgm:t>
    </dgm:pt>
    <dgm:pt modelId="{D305E8F7-EDEF-4049-A5E8-68B0F8407E1A}">
      <dgm:prSet phldrT="[Texte]"/>
      <dgm:spPr>
        <a:solidFill>
          <a:srgbClr val="2EE71C"/>
        </a:solidFill>
      </dgm:spPr>
      <dgm:t>
        <a:bodyPr/>
        <a:lstStyle/>
        <a:p>
          <a:r>
            <a:rPr lang="fr-FR" dirty="0"/>
            <a:t>RAINET</a:t>
          </a:r>
        </a:p>
      </dgm:t>
    </dgm:pt>
    <dgm:pt modelId="{ACD9AE22-0E8C-4044-969D-9E48FD3884E3}" type="parTrans" cxnId="{9483097B-4EDE-4AD0-89A2-19509A74173C}">
      <dgm:prSet/>
      <dgm:spPr/>
      <dgm:t>
        <a:bodyPr/>
        <a:lstStyle/>
        <a:p>
          <a:endParaRPr lang="fr-FR"/>
        </a:p>
      </dgm:t>
    </dgm:pt>
    <dgm:pt modelId="{613FB395-4EBE-440A-B72B-A3658CA81CB6}" type="sibTrans" cxnId="{9483097B-4EDE-4AD0-89A2-19509A74173C}">
      <dgm:prSet/>
      <dgm:spPr/>
      <dgm:t>
        <a:bodyPr/>
        <a:lstStyle/>
        <a:p>
          <a:endParaRPr lang="fr-FR"/>
        </a:p>
      </dgm:t>
    </dgm:pt>
    <dgm:pt modelId="{FC81B2D7-DE6F-466D-8453-0433E42B3773}">
      <dgm:prSet phldrT="[Texte]"/>
      <dgm:spPr>
        <a:solidFill>
          <a:srgbClr val="29DB80"/>
        </a:solidFill>
      </dgm:spPr>
      <dgm:t>
        <a:bodyPr/>
        <a:lstStyle/>
        <a:p>
          <a:r>
            <a:rPr lang="fr-FR" dirty="0"/>
            <a:t>BIODIVCOM</a:t>
          </a:r>
        </a:p>
      </dgm:t>
    </dgm:pt>
    <dgm:pt modelId="{1DCF6AC6-897A-448D-8179-9B97FABA8B62}" type="parTrans" cxnId="{1B9B0541-AE15-42EF-B855-04F0E7D77A7E}">
      <dgm:prSet/>
      <dgm:spPr/>
      <dgm:t>
        <a:bodyPr/>
        <a:lstStyle/>
        <a:p>
          <a:endParaRPr lang="fr-FR"/>
        </a:p>
      </dgm:t>
    </dgm:pt>
    <dgm:pt modelId="{B2D309DF-ABE4-4A5A-BC2E-86F5B47D3214}" type="sibTrans" cxnId="{1B9B0541-AE15-42EF-B855-04F0E7D77A7E}">
      <dgm:prSet/>
      <dgm:spPr/>
      <dgm:t>
        <a:bodyPr/>
        <a:lstStyle/>
        <a:p>
          <a:endParaRPr lang="fr-FR"/>
        </a:p>
      </dgm:t>
    </dgm:pt>
    <dgm:pt modelId="{4876995C-010E-48EC-B711-B4559C65A243}">
      <dgm:prSet phldrT="[Texte]"/>
      <dgm:spPr>
        <a:solidFill>
          <a:srgbClr val="37C6CF"/>
        </a:solidFill>
      </dgm:spPr>
      <dgm:t>
        <a:bodyPr/>
        <a:lstStyle/>
        <a:p>
          <a:r>
            <a:rPr lang="fr-FR" dirty="0"/>
            <a:t>IEGB</a:t>
          </a:r>
        </a:p>
      </dgm:t>
    </dgm:pt>
    <dgm:pt modelId="{8B7A96A0-2925-4CC8-9DA3-90DEC720DA06}" type="parTrans" cxnId="{8E9AE241-211C-4A9A-BD07-4B754E20AF03}">
      <dgm:prSet/>
      <dgm:spPr/>
      <dgm:t>
        <a:bodyPr/>
        <a:lstStyle/>
        <a:p>
          <a:endParaRPr lang="fr-FR"/>
        </a:p>
      </dgm:t>
    </dgm:pt>
    <dgm:pt modelId="{7BD73CEF-9FF6-4CFD-BD70-8C02EFA7D1E7}" type="sibTrans" cxnId="{8E9AE241-211C-4A9A-BD07-4B754E20AF03}">
      <dgm:prSet/>
      <dgm:spPr/>
      <dgm:t>
        <a:bodyPr/>
        <a:lstStyle/>
        <a:p>
          <a:endParaRPr lang="fr-FR"/>
        </a:p>
      </dgm:t>
    </dgm:pt>
    <dgm:pt modelId="{CDA14FBA-74F6-4CAB-8873-4FF6575BCF7A}" type="pres">
      <dgm:prSet presAssocID="{ED985590-F0A6-4BC3-9706-616CEA57D5A5}" presName="compositeShape" presStyleCnt="0">
        <dgm:presLayoutVars>
          <dgm:chMax val="7"/>
          <dgm:dir/>
          <dgm:resizeHandles val="exact"/>
        </dgm:presLayoutVars>
      </dgm:prSet>
      <dgm:spPr/>
    </dgm:pt>
    <dgm:pt modelId="{16A24833-8F98-41AC-9B0D-A0864215D406}" type="pres">
      <dgm:prSet presAssocID="{ED985590-F0A6-4BC3-9706-616CEA57D5A5}" presName="wedge1" presStyleLbl="node1" presStyleIdx="0" presStyleCnt="6" custLinFactNeighborX="-3219" custLinFactNeighborY="5409"/>
      <dgm:spPr/>
    </dgm:pt>
    <dgm:pt modelId="{8BBA4817-EEF2-46C2-865C-274FE069EE0F}" type="pres">
      <dgm:prSet presAssocID="{ED985590-F0A6-4BC3-9706-616CEA57D5A5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33CE34D-D5E4-4AE1-B57E-104C35C88200}" type="pres">
      <dgm:prSet presAssocID="{ED985590-F0A6-4BC3-9706-616CEA57D5A5}" presName="wedge2" presStyleLbl="node1" presStyleIdx="1" presStyleCnt="6" custLinFactNeighborY="386"/>
      <dgm:spPr/>
    </dgm:pt>
    <dgm:pt modelId="{6A11CF4E-F689-479C-946F-7CBE83EDF595}" type="pres">
      <dgm:prSet presAssocID="{ED985590-F0A6-4BC3-9706-616CEA57D5A5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126F1205-9B68-4758-B60D-7D170CE09A49}" type="pres">
      <dgm:prSet presAssocID="{ED985590-F0A6-4BC3-9706-616CEA57D5A5}" presName="wedge3" presStyleLbl="node1" presStyleIdx="2" presStyleCnt="6" custLinFactNeighborY="386"/>
      <dgm:spPr/>
    </dgm:pt>
    <dgm:pt modelId="{FEBEBECD-D308-4A43-BFA7-ECD3E5024E93}" type="pres">
      <dgm:prSet presAssocID="{ED985590-F0A6-4BC3-9706-616CEA57D5A5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46378872-3595-42E1-A7CD-45CF40C504BA}" type="pres">
      <dgm:prSet presAssocID="{ED985590-F0A6-4BC3-9706-616CEA57D5A5}" presName="wedge4" presStyleLbl="node1" presStyleIdx="3" presStyleCnt="6" custLinFactNeighborY="386"/>
      <dgm:spPr/>
    </dgm:pt>
    <dgm:pt modelId="{BFE0B109-D3AF-482A-B1BC-3AAF706BEEA1}" type="pres">
      <dgm:prSet presAssocID="{ED985590-F0A6-4BC3-9706-616CEA57D5A5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56D88A1-EC39-46B3-B8FB-5C22E909E7F6}" type="pres">
      <dgm:prSet presAssocID="{ED985590-F0A6-4BC3-9706-616CEA57D5A5}" presName="wedge5" presStyleLbl="node1" presStyleIdx="4" presStyleCnt="6" custLinFactNeighborY="386"/>
      <dgm:spPr/>
    </dgm:pt>
    <dgm:pt modelId="{6E42753F-E951-44F6-955A-C531E8386F47}" type="pres">
      <dgm:prSet presAssocID="{ED985590-F0A6-4BC3-9706-616CEA57D5A5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40599550-4A4E-4E46-9A46-DCE6E7DBB972}" type="pres">
      <dgm:prSet presAssocID="{ED985590-F0A6-4BC3-9706-616CEA57D5A5}" presName="wedge6" presStyleLbl="node1" presStyleIdx="5" presStyleCnt="6"/>
      <dgm:spPr/>
    </dgm:pt>
    <dgm:pt modelId="{5DED0D53-310F-4FCC-8556-91C8314604B0}" type="pres">
      <dgm:prSet presAssocID="{ED985590-F0A6-4BC3-9706-616CEA57D5A5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5D1A706-3CDB-449C-94F4-59FDAF9FDD13}" type="presOf" srcId="{4876995C-010E-48EC-B711-B4559C65A243}" destId="{556D88A1-EC39-46B3-B8FB-5C22E909E7F6}" srcOrd="0" destOrd="0" presId="urn:microsoft.com/office/officeart/2005/8/layout/chart3"/>
    <dgm:cxn modelId="{F8D8AE1E-D417-44AE-B65E-9B45912464E7}" type="presOf" srcId="{EA10DB74-65E7-4F98-9340-2BC09D8CA56B}" destId="{6A11CF4E-F689-479C-946F-7CBE83EDF595}" srcOrd="1" destOrd="0" presId="urn:microsoft.com/office/officeart/2005/8/layout/chart3"/>
    <dgm:cxn modelId="{B7FC7E20-BF34-499E-A99E-C854E98A85C5}" srcId="{ED985590-F0A6-4BC3-9706-616CEA57D5A5}" destId="{EA10DB74-65E7-4F98-9340-2BC09D8CA56B}" srcOrd="1" destOrd="0" parTransId="{A546ABE1-F5F8-4CB8-9438-AC2DEC03583E}" sibTransId="{4C46CA79-9786-4E56-A343-8A6C63BE0A29}"/>
    <dgm:cxn modelId="{24D5D322-338F-499E-985B-D917CA1DFB40}" srcId="{ED985590-F0A6-4BC3-9706-616CEA57D5A5}" destId="{6D186557-50BE-4F66-8482-916A058E00BE}" srcOrd="5" destOrd="0" parTransId="{377BC033-7CDE-477E-B560-2DE40373DE81}" sibTransId="{EDE66112-952B-4F6F-A840-5627549DDF3F}"/>
    <dgm:cxn modelId="{14A79A5B-0C86-427F-86E3-CC360944E87F}" type="presOf" srcId="{ED985590-F0A6-4BC3-9706-616CEA57D5A5}" destId="{CDA14FBA-74F6-4CAB-8873-4FF6575BCF7A}" srcOrd="0" destOrd="0" presId="urn:microsoft.com/office/officeart/2005/8/layout/chart3"/>
    <dgm:cxn modelId="{1B9B0541-AE15-42EF-B855-04F0E7D77A7E}" srcId="{ED985590-F0A6-4BC3-9706-616CEA57D5A5}" destId="{FC81B2D7-DE6F-466D-8453-0433E42B3773}" srcOrd="3" destOrd="0" parTransId="{1DCF6AC6-897A-448D-8179-9B97FABA8B62}" sibTransId="{B2D309DF-ABE4-4A5A-BC2E-86F5B47D3214}"/>
    <dgm:cxn modelId="{8E9AE241-211C-4A9A-BD07-4B754E20AF03}" srcId="{ED985590-F0A6-4BC3-9706-616CEA57D5A5}" destId="{4876995C-010E-48EC-B711-B4559C65A243}" srcOrd="4" destOrd="0" parTransId="{8B7A96A0-2925-4CC8-9DA3-90DEC720DA06}" sibTransId="{7BD73CEF-9FF6-4CFD-BD70-8C02EFA7D1E7}"/>
    <dgm:cxn modelId="{DBE74F44-3029-41DF-BB77-2F73050BF9A1}" type="presOf" srcId="{6D186557-50BE-4F66-8482-916A058E00BE}" destId="{40599550-4A4E-4E46-9A46-DCE6E7DBB972}" srcOrd="0" destOrd="0" presId="urn:microsoft.com/office/officeart/2005/8/layout/chart3"/>
    <dgm:cxn modelId="{D961386B-26C3-4888-BADF-0745CF47DFF7}" type="presOf" srcId="{4876995C-010E-48EC-B711-B4559C65A243}" destId="{6E42753F-E951-44F6-955A-C531E8386F47}" srcOrd="1" destOrd="0" presId="urn:microsoft.com/office/officeart/2005/8/layout/chart3"/>
    <dgm:cxn modelId="{9483097B-4EDE-4AD0-89A2-19509A74173C}" srcId="{ED985590-F0A6-4BC3-9706-616CEA57D5A5}" destId="{D305E8F7-EDEF-4049-A5E8-68B0F8407E1A}" srcOrd="2" destOrd="0" parTransId="{ACD9AE22-0E8C-4044-969D-9E48FD3884E3}" sibTransId="{613FB395-4EBE-440A-B72B-A3658CA81CB6}"/>
    <dgm:cxn modelId="{10AFED88-2BE2-4021-9064-3F1EF69B9B03}" srcId="{ED985590-F0A6-4BC3-9706-616CEA57D5A5}" destId="{2397DCD1-DA54-4D64-B6FD-48AE2A1584AD}" srcOrd="0" destOrd="0" parTransId="{B5498D37-CEEA-4955-A63F-046F2A7EE0DD}" sibTransId="{72E962C1-4723-4424-A5C0-4D0D503445A9}"/>
    <dgm:cxn modelId="{B603B68F-C625-4E56-8E81-1261459038D4}" type="presOf" srcId="{EA10DB74-65E7-4F98-9340-2BC09D8CA56B}" destId="{533CE34D-D5E4-4AE1-B57E-104C35C88200}" srcOrd="0" destOrd="0" presId="urn:microsoft.com/office/officeart/2005/8/layout/chart3"/>
    <dgm:cxn modelId="{7DEB6CB3-300B-4DC3-8B98-EEF973CC6558}" type="presOf" srcId="{2397DCD1-DA54-4D64-B6FD-48AE2A1584AD}" destId="{8BBA4817-EEF2-46C2-865C-274FE069EE0F}" srcOrd="1" destOrd="0" presId="urn:microsoft.com/office/officeart/2005/8/layout/chart3"/>
    <dgm:cxn modelId="{E55F6EB6-0AA4-4342-88BA-5E82677D4022}" type="presOf" srcId="{6D186557-50BE-4F66-8482-916A058E00BE}" destId="{5DED0D53-310F-4FCC-8556-91C8314604B0}" srcOrd="1" destOrd="0" presId="urn:microsoft.com/office/officeart/2005/8/layout/chart3"/>
    <dgm:cxn modelId="{7C7663B8-0D18-44A2-A902-32FF81762732}" type="presOf" srcId="{2397DCD1-DA54-4D64-B6FD-48AE2A1584AD}" destId="{16A24833-8F98-41AC-9B0D-A0864215D406}" srcOrd="0" destOrd="0" presId="urn:microsoft.com/office/officeart/2005/8/layout/chart3"/>
    <dgm:cxn modelId="{E15012D0-BA9D-4481-9B8B-887A3098B27E}" type="presOf" srcId="{D305E8F7-EDEF-4049-A5E8-68B0F8407E1A}" destId="{126F1205-9B68-4758-B60D-7D170CE09A49}" srcOrd="0" destOrd="0" presId="urn:microsoft.com/office/officeart/2005/8/layout/chart3"/>
    <dgm:cxn modelId="{AF6E44DC-168A-4A34-A338-56C10A541D65}" type="presOf" srcId="{FC81B2D7-DE6F-466D-8453-0433E42B3773}" destId="{BFE0B109-D3AF-482A-B1BC-3AAF706BEEA1}" srcOrd="1" destOrd="0" presId="urn:microsoft.com/office/officeart/2005/8/layout/chart3"/>
    <dgm:cxn modelId="{019661F0-F517-445F-BF61-79D90B21D30F}" type="presOf" srcId="{FC81B2D7-DE6F-466D-8453-0433E42B3773}" destId="{46378872-3595-42E1-A7CD-45CF40C504BA}" srcOrd="0" destOrd="0" presId="urn:microsoft.com/office/officeart/2005/8/layout/chart3"/>
    <dgm:cxn modelId="{4F1D62F0-B10F-436A-8DA4-9A1E557A78DE}" type="presOf" srcId="{D305E8F7-EDEF-4049-A5E8-68B0F8407E1A}" destId="{FEBEBECD-D308-4A43-BFA7-ECD3E5024E93}" srcOrd="1" destOrd="0" presId="urn:microsoft.com/office/officeart/2005/8/layout/chart3"/>
    <dgm:cxn modelId="{EFEECB69-75A2-44C2-9048-2280F1E61FF7}" type="presParOf" srcId="{CDA14FBA-74F6-4CAB-8873-4FF6575BCF7A}" destId="{16A24833-8F98-41AC-9B0D-A0864215D406}" srcOrd="0" destOrd="0" presId="urn:microsoft.com/office/officeart/2005/8/layout/chart3"/>
    <dgm:cxn modelId="{20F4971B-874A-453E-B27B-E363D85BF573}" type="presParOf" srcId="{CDA14FBA-74F6-4CAB-8873-4FF6575BCF7A}" destId="{8BBA4817-EEF2-46C2-865C-274FE069EE0F}" srcOrd="1" destOrd="0" presId="urn:microsoft.com/office/officeart/2005/8/layout/chart3"/>
    <dgm:cxn modelId="{D9808EE6-D79D-4F17-B402-F449B1A7D1E5}" type="presParOf" srcId="{CDA14FBA-74F6-4CAB-8873-4FF6575BCF7A}" destId="{533CE34D-D5E4-4AE1-B57E-104C35C88200}" srcOrd="2" destOrd="0" presId="urn:microsoft.com/office/officeart/2005/8/layout/chart3"/>
    <dgm:cxn modelId="{AE1374A9-7E8A-44A0-AD02-CB9EE7F0C3DE}" type="presParOf" srcId="{CDA14FBA-74F6-4CAB-8873-4FF6575BCF7A}" destId="{6A11CF4E-F689-479C-946F-7CBE83EDF595}" srcOrd="3" destOrd="0" presId="urn:microsoft.com/office/officeart/2005/8/layout/chart3"/>
    <dgm:cxn modelId="{201C0D15-2C47-4810-BB4B-C6088C60ABDB}" type="presParOf" srcId="{CDA14FBA-74F6-4CAB-8873-4FF6575BCF7A}" destId="{126F1205-9B68-4758-B60D-7D170CE09A49}" srcOrd="4" destOrd="0" presId="urn:microsoft.com/office/officeart/2005/8/layout/chart3"/>
    <dgm:cxn modelId="{3782AAE4-38F7-4045-8625-4D8E7C90628E}" type="presParOf" srcId="{CDA14FBA-74F6-4CAB-8873-4FF6575BCF7A}" destId="{FEBEBECD-D308-4A43-BFA7-ECD3E5024E93}" srcOrd="5" destOrd="0" presId="urn:microsoft.com/office/officeart/2005/8/layout/chart3"/>
    <dgm:cxn modelId="{887210DA-AEC4-4EE2-9D47-344C634FD8E3}" type="presParOf" srcId="{CDA14FBA-74F6-4CAB-8873-4FF6575BCF7A}" destId="{46378872-3595-42E1-A7CD-45CF40C504BA}" srcOrd="6" destOrd="0" presId="urn:microsoft.com/office/officeart/2005/8/layout/chart3"/>
    <dgm:cxn modelId="{D0DD14D6-2587-41C5-AAFE-315A29CF1FBF}" type="presParOf" srcId="{CDA14FBA-74F6-4CAB-8873-4FF6575BCF7A}" destId="{BFE0B109-D3AF-482A-B1BC-3AAF706BEEA1}" srcOrd="7" destOrd="0" presId="urn:microsoft.com/office/officeart/2005/8/layout/chart3"/>
    <dgm:cxn modelId="{76C21991-8CAA-46CC-9C4D-6F93B28ED85D}" type="presParOf" srcId="{CDA14FBA-74F6-4CAB-8873-4FF6575BCF7A}" destId="{556D88A1-EC39-46B3-B8FB-5C22E909E7F6}" srcOrd="8" destOrd="0" presId="urn:microsoft.com/office/officeart/2005/8/layout/chart3"/>
    <dgm:cxn modelId="{CF4591F4-9EDD-4572-9AF0-21C2F383BC62}" type="presParOf" srcId="{CDA14FBA-74F6-4CAB-8873-4FF6575BCF7A}" destId="{6E42753F-E951-44F6-955A-C531E8386F47}" srcOrd="9" destOrd="0" presId="urn:microsoft.com/office/officeart/2005/8/layout/chart3"/>
    <dgm:cxn modelId="{5B2B51E2-084A-411C-BF4B-3870EDB61754}" type="presParOf" srcId="{CDA14FBA-74F6-4CAB-8873-4FF6575BCF7A}" destId="{40599550-4A4E-4E46-9A46-DCE6E7DBB972}" srcOrd="10" destOrd="0" presId="urn:microsoft.com/office/officeart/2005/8/layout/chart3"/>
    <dgm:cxn modelId="{2A0693A2-7382-41C8-8FD9-BFE8073A527B}" type="presParOf" srcId="{CDA14FBA-74F6-4CAB-8873-4FF6575BCF7A}" destId="{5DED0D53-310F-4FCC-8556-91C8314604B0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A24833-8F98-41AC-9B0D-A0864215D406}">
      <dsp:nvSpPr>
        <dsp:cNvPr id="0" name=""/>
        <dsp:cNvSpPr/>
      </dsp:nvSpPr>
      <dsp:spPr>
        <a:xfrm>
          <a:off x="1203844" y="400909"/>
          <a:ext cx="3244805" cy="3244805"/>
        </a:xfrm>
        <a:prstGeom prst="pie">
          <a:avLst>
            <a:gd name="adj1" fmla="val 16200000"/>
            <a:gd name="adj2" fmla="val 19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 err="1"/>
            <a:t>GIEBioTE</a:t>
          </a:r>
          <a:endParaRPr lang="fr-FR" sz="1400" kern="1200" dirty="0"/>
        </a:p>
      </dsp:txBody>
      <dsp:txXfrm>
        <a:off x="2861012" y="748567"/>
        <a:ext cx="946401" cy="695315"/>
      </dsp:txXfrm>
    </dsp:sp>
    <dsp:sp modelId="{533CE34D-D5E4-4AE1-B57E-104C35C88200}">
      <dsp:nvSpPr>
        <dsp:cNvPr id="0" name=""/>
        <dsp:cNvSpPr/>
      </dsp:nvSpPr>
      <dsp:spPr>
        <a:xfrm>
          <a:off x="1211722" y="405185"/>
          <a:ext cx="3244805" cy="3244805"/>
        </a:xfrm>
        <a:prstGeom prst="pie">
          <a:avLst>
            <a:gd name="adj1" fmla="val 19800000"/>
            <a:gd name="adj2" fmla="val 180000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 err="1"/>
            <a:t>Biodiv’in</a:t>
          </a:r>
          <a:endParaRPr lang="fr-FR" sz="1400" kern="1200" dirty="0"/>
        </a:p>
      </dsp:txBody>
      <dsp:txXfrm>
        <a:off x="3432869" y="1699244"/>
        <a:ext cx="981167" cy="656686"/>
      </dsp:txXfrm>
    </dsp:sp>
    <dsp:sp modelId="{126F1205-9B68-4758-B60D-7D170CE09A49}">
      <dsp:nvSpPr>
        <dsp:cNvPr id="0" name=""/>
        <dsp:cNvSpPr/>
      </dsp:nvSpPr>
      <dsp:spPr>
        <a:xfrm>
          <a:off x="1211722" y="405185"/>
          <a:ext cx="3244805" cy="3244805"/>
        </a:xfrm>
        <a:prstGeom prst="pie">
          <a:avLst>
            <a:gd name="adj1" fmla="val 1800000"/>
            <a:gd name="adj2" fmla="val 5400000"/>
          </a:avLst>
        </a:prstGeom>
        <a:solidFill>
          <a:srgbClr val="2EE71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RAINET</a:t>
          </a:r>
        </a:p>
      </dsp:txBody>
      <dsp:txXfrm>
        <a:off x="2868891" y="2607017"/>
        <a:ext cx="946401" cy="695315"/>
      </dsp:txXfrm>
    </dsp:sp>
    <dsp:sp modelId="{46378872-3595-42E1-A7CD-45CF40C504BA}">
      <dsp:nvSpPr>
        <dsp:cNvPr id="0" name=""/>
        <dsp:cNvSpPr/>
      </dsp:nvSpPr>
      <dsp:spPr>
        <a:xfrm>
          <a:off x="1211722" y="405185"/>
          <a:ext cx="3244805" cy="3244805"/>
        </a:xfrm>
        <a:prstGeom prst="pie">
          <a:avLst>
            <a:gd name="adj1" fmla="val 5400000"/>
            <a:gd name="adj2" fmla="val 9000000"/>
          </a:avLst>
        </a:prstGeom>
        <a:solidFill>
          <a:srgbClr val="29DB8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BIODIVCOM</a:t>
          </a:r>
        </a:p>
      </dsp:txBody>
      <dsp:txXfrm>
        <a:off x="1852958" y="2607017"/>
        <a:ext cx="946401" cy="695315"/>
      </dsp:txXfrm>
    </dsp:sp>
    <dsp:sp modelId="{556D88A1-EC39-46B3-B8FB-5C22E909E7F6}">
      <dsp:nvSpPr>
        <dsp:cNvPr id="0" name=""/>
        <dsp:cNvSpPr/>
      </dsp:nvSpPr>
      <dsp:spPr>
        <a:xfrm>
          <a:off x="1211722" y="405185"/>
          <a:ext cx="3244805" cy="3244805"/>
        </a:xfrm>
        <a:prstGeom prst="pie">
          <a:avLst>
            <a:gd name="adj1" fmla="val 9000000"/>
            <a:gd name="adj2" fmla="val 12600000"/>
          </a:avLst>
        </a:prstGeom>
        <a:solidFill>
          <a:srgbClr val="37C6C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IEGB</a:t>
          </a:r>
        </a:p>
      </dsp:txBody>
      <dsp:txXfrm>
        <a:off x="1261940" y="1699244"/>
        <a:ext cx="981167" cy="656686"/>
      </dsp:txXfrm>
    </dsp:sp>
    <dsp:sp modelId="{40599550-4A4E-4E46-9A46-DCE6E7DBB972}">
      <dsp:nvSpPr>
        <dsp:cNvPr id="0" name=""/>
        <dsp:cNvSpPr/>
      </dsp:nvSpPr>
      <dsp:spPr>
        <a:xfrm>
          <a:off x="1211722" y="392660"/>
          <a:ext cx="3244805" cy="3244805"/>
        </a:xfrm>
        <a:prstGeom prst="pie">
          <a:avLst>
            <a:gd name="adj1" fmla="val 12600000"/>
            <a:gd name="adj2" fmla="val 1620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AQUADURA</a:t>
          </a:r>
        </a:p>
      </dsp:txBody>
      <dsp:txXfrm>
        <a:off x="1852958" y="740317"/>
        <a:ext cx="946401" cy="695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C6D8F-C128-4943-95B9-C7EFB7E00CEE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BED8A-D88B-484F-9568-3113CECD88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99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00DAA7-DE47-4AD3-A9D1-CD575E41A6D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Ingénieurs en écologie et environnement : </a:t>
            </a:r>
          </a:p>
          <a:p>
            <a:r>
              <a:rPr lang="fr-FR" dirty="0"/>
              <a:t>Expertise naturaliste ou profil généraliste </a:t>
            </a:r>
          </a:p>
          <a:p>
            <a:pPr marL="171450" indent="-171450">
              <a:buFontTx/>
              <a:buChar char="-"/>
            </a:pPr>
            <a:r>
              <a:rPr lang="fr-FR" dirty="0"/>
              <a:t>Chef de projet biodiversité </a:t>
            </a:r>
          </a:p>
          <a:p>
            <a:pPr marL="171450" indent="-171450">
              <a:buFontTx/>
              <a:buChar char="-"/>
            </a:pPr>
            <a:r>
              <a:rPr lang="fr-FR" dirty="0"/>
              <a:t>Chargé d’études naturalistes / écologiques </a:t>
            </a:r>
          </a:p>
          <a:p>
            <a:pPr marL="171450" indent="-171450">
              <a:buFontTx/>
              <a:buChar char="-"/>
            </a:pPr>
            <a:r>
              <a:rPr lang="fr-FR" dirty="0"/>
              <a:t>Conducteur d’opération </a:t>
            </a:r>
          </a:p>
          <a:p>
            <a:pPr marL="0" indent="0">
              <a:buFontTx/>
              <a:buNone/>
            </a:pPr>
            <a:r>
              <a:rPr lang="fr-FR" dirty="0"/>
              <a:t>Et : </a:t>
            </a:r>
          </a:p>
          <a:p>
            <a:pPr marL="171450" indent="-171450">
              <a:buFontTx/>
              <a:buChar char="-"/>
            </a:pPr>
            <a:r>
              <a:rPr lang="fr-FR" dirty="0"/>
              <a:t>Chargé d’études environnement (composante eau faible)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dirty="0"/>
              <a:t>Ingénieur écologue  (composante eau modérée)</a:t>
            </a:r>
          </a:p>
          <a:p>
            <a:pPr marL="171450" indent="-171450">
              <a:buFontTx/>
              <a:buChar char="-"/>
            </a:pPr>
            <a:r>
              <a:rPr lang="fr-FR" dirty="0"/>
              <a:t>Chargé de mission GEMAPI (composante eau marquée)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AC5D-D640-446D-80F8-639CF50F9E6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095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En </a:t>
            </a:r>
            <a:r>
              <a:rPr lang="fr-FR" dirty="0" err="1"/>
              <a:t>girs</a:t>
            </a:r>
            <a:r>
              <a:rPr lang="fr-FR" dirty="0"/>
              <a:t>-bleuté les UE </a:t>
            </a:r>
            <a:r>
              <a:rPr lang="fr-FR" dirty="0" err="1"/>
              <a:t>opt</a:t>
            </a:r>
            <a:r>
              <a:rPr lang="fr-FR" dirty="0"/>
              <a:t>, les noires sont </a:t>
            </a:r>
            <a:r>
              <a:rPr lang="fr-FR" dirty="0" err="1"/>
              <a:t>obl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AC5D-D640-446D-80F8-639CF50F9E6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647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En </a:t>
            </a:r>
            <a:r>
              <a:rPr lang="fr-FR" dirty="0" err="1"/>
              <a:t>girs</a:t>
            </a:r>
            <a:r>
              <a:rPr lang="fr-FR" dirty="0"/>
              <a:t>-bleuté les UE </a:t>
            </a:r>
            <a:r>
              <a:rPr lang="fr-FR" dirty="0" err="1"/>
              <a:t>opt</a:t>
            </a:r>
            <a:r>
              <a:rPr lang="fr-FR" dirty="0"/>
              <a:t>, les noires sont </a:t>
            </a:r>
            <a:r>
              <a:rPr lang="fr-FR" dirty="0" err="1"/>
              <a:t>obl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AC5D-D640-446D-80F8-639CF50F9E6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30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57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8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73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18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5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92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9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65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91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5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30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B866A-BBEC-4925-BCA0-3E8C01DEB6D2}" type="datetimeFigureOut">
              <a:rPr lang="fr-FR" smtClean="0"/>
              <a:t>11/10/2023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69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png"/><Relationship Id="rId10" Type="http://schemas.openxmlformats.org/officeDocument/2006/relationships/image" Target="../media/image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e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mailto:olivier.duriez@umontpellier.fr" TargetMode="External"/><Relationship Id="rId7" Type="http://schemas.microsoft.com/office/2007/relationships/hdphoto" Target="../media/hdphoto1.wdp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CB3F4FAF-140C-40F9-953F-C968098C93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0963193"/>
              </p:ext>
            </p:extLst>
          </p:nvPr>
        </p:nvGraphicFramePr>
        <p:xfrm>
          <a:off x="1814714" y="1210696"/>
          <a:ext cx="5764823" cy="3862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7F614EB-A289-4EAE-9980-747D5AFD7A2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404" y="2708415"/>
            <a:ext cx="1822697" cy="128244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73918E4-7BC2-46DA-AB72-DEC15F2A35E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316" y="4450092"/>
            <a:ext cx="1770821" cy="13007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86050F4-474A-4A93-AEE2-D5A99A5E147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832" y="946654"/>
            <a:ext cx="1760372" cy="12191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0E5605E-9522-44FC-A7F4-90790F943CC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156" y="944045"/>
            <a:ext cx="1665775" cy="121910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B8582DE-B15A-438B-B99A-169225CEC024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485" y="2626324"/>
            <a:ext cx="1822697" cy="127614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3886241-4B71-423D-9359-0E858BA0D932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121" y="4446848"/>
            <a:ext cx="1887415" cy="136607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CF91417-5B14-4AB6-8703-51725D3218B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43414" y="2926486"/>
            <a:ext cx="1507421" cy="593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897EDF2-5AC1-4259-B9CB-D68EC5629DCF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278" y="1312425"/>
            <a:ext cx="981402" cy="32545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A2E04A6-CEAE-4834-8BC0-1747E56E4346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5106" y="3030503"/>
            <a:ext cx="470387" cy="4409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C2554A4-6215-4118-B809-5E94EB176BED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551" y="4869434"/>
            <a:ext cx="470387" cy="44098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2B5F4F6-DD03-459F-ACDE-46C086B7353C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883" y="5344208"/>
            <a:ext cx="609533" cy="4409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362A1F3-702F-4F6B-85CE-EB244F438119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967" y="3516085"/>
            <a:ext cx="609533" cy="44098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1D570D7-92A6-4A5B-A92F-0F9F8FE1F4EB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600" y="1722158"/>
            <a:ext cx="609533" cy="44098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830808F-6D7E-48ED-8100-25C0C3ED9C27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712" y="4839148"/>
            <a:ext cx="470387" cy="44098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09204B5E-53D8-4A39-9883-065632C82F98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044" y="5313922"/>
            <a:ext cx="609533" cy="440988"/>
          </a:xfrm>
          <a:prstGeom prst="rect">
            <a:avLst/>
          </a:prstGeom>
        </p:spPr>
      </p:pic>
      <p:pic>
        <p:nvPicPr>
          <p:cNvPr id="9216" name="Image 9215">
            <a:extLst>
              <a:ext uri="{FF2B5EF4-FFF2-40B4-BE49-F238E27FC236}">
                <a16:creationId xmlns:a16="http://schemas.microsoft.com/office/drawing/2014/main" id="{75EC3EAB-D05E-4509-851B-291C30204D40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27" y="2986711"/>
            <a:ext cx="470387" cy="440988"/>
          </a:xfrm>
          <a:prstGeom prst="rect">
            <a:avLst/>
          </a:prstGeom>
        </p:spPr>
      </p:pic>
      <p:pic>
        <p:nvPicPr>
          <p:cNvPr id="9217" name="Image 9216">
            <a:extLst>
              <a:ext uri="{FF2B5EF4-FFF2-40B4-BE49-F238E27FC236}">
                <a16:creationId xmlns:a16="http://schemas.microsoft.com/office/drawing/2014/main" id="{9C4A41BB-FE98-493D-86EC-3A698CFA7740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59" y="3461485"/>
            <a:ext cx="609533" cy="440988"/>
          </a:xfrm>
          <a:prstGeom prst="rect">
            <a:avLst/>
          </a:prstGeom>
        </p:spPr>
      </p:pic>
      <p:pic>
        <p:nvPicPr>
          <p:cNvPr id="9231" name="Image 9230">
            <a:extLst>
              <a:ext uri="{FF2B5EF4-FFF2-40B4-BE49-F238E27FC236}">
                <a16:creationId xmlns:a16="http://schemas.microsoft.com/office/drawing/2014/main" id="{266B8C52-CE41-41DC-8A77-694CFA908657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786" y="1291978"/>
            <a:ext cx="470387" cy="440988"/>
          </a:xfrm>
          <a:prstGeom prst="rect">
            <a:avLst/>
          </a:prstGeom>
        </p:spPr>
      </p:pic>
      <p:pic>
        <p:nvPicPr>
          <p:cNvPr id="9232" name="Image 9231">
            <a:extLst>
              <a:ext uri="{FF2B5EF4-FFF2-40B4-BE49-F238E27FC236}">
                <a16:creationId xmlns:a16="http://schemas.microsoft.com/office/drawing/2014/main" id="{1A6404E6-F8E7-4B93-A829-9FA019EE7068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4118" y="1766752"/>
            <a:ext cx="609533" cy="440988"/>
          </a:xfrm>
          <a:prstGeom prst="rect">
            <a:avLst/>
          </a:prstGeom>
        </p:spPr>
      </p:pic>
      <p:sp>
        <p:nvSpPr>
          <p:cNvPr id="80" name="ZoneTexte 79">
            <a:extLst>
              <a:ext uri="{FF2B5EF4-FFF2-40B4-BE49-F238E27FC236}">
                <a16:creationId xmlns:a16="http://schemas.microsoft.com/office/drawing/2014/main" id="{70B57D64-80DA-4A30-A3FB-9DB7CEA03115}"/>
              </a:ext>
            </a:extLst>
          </p:cNvPr>
          <p:cNvSpPr txBox="1"/>
          <p:nvPr/>
        </p:nvSpPr>
        <p:spPr>
          <a:xfrm>
            <a:off x="0" y="2207"/>
            <a:ext cx="9144000" cy="707886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Mention de Master Gestion de l’Environnement (et de la Biodiversité)</a:t>
            </a:r>
            <a:br>
              <a:rPr lang="fr-FR" dirty="0"/>
            </a:br>
            <a:r>
              <a:rPr lang="fr-FR" dirty="0"/>
              <a:t>6 parcours : </a:t>
            </a:r>
            <a:r>
              <a:rPr lang="fr-FR" dirty="0" err="1"/>
              <a:t>Rainet</a:t>
            </a:r>
            <a:r>
              <a:rPr lang="fr-FR" dirty="0"/>
              <a:t>, </a:t>
            </a:r>
            <a:r>
              <a:rPr lang="fr-FR" dirty="0" err="1"/>
              <a:t>Aquadura</a:t>
            </a:r>
            <a:r>
              <a:rPr lang="fr-FR" dirty="0"/>
              <a:t>, IEGB, </a:t>
            </a:r>
            <a:r>
              <a:rPr lang="fr-FR" dirty="0" err="1"/>
              <a:t>Biodiv’Com</a:t>
            </a:r>
            <a:r>
              <a:rPr lang="fr-FR" dirty="0"/>
              <a:t>, </a:t>
            </a:r>
            <a:r>
              <a:rPr lang="fr-FR" dirty="0" err="1"/>
              <a:t>GIEBioTE</a:t>
            </a:r>
            <a:r>
              <a:rPr lang="fr-FR" dirty="0"/>
              <a:t> et </a:t>
            </a:r>
            <a:r>
              <a:rPr lang="fr-FR" dirty="0" err="1"/>
              <a:t>Biodiv’In</a:t>
            </a:r>
            <a:endParaRPr lang="fr-FR" dirty="0"/>
          </a:p>
        </p:txBody>
      </p:sp>
      <p:sp>
        <p:nvSpPr>
          <p:cNvPr id="9236" name="ZoneTexte 9235">
            <a:extLst>
              <a:ext uri="{FF2B5EF4-FFF2-40B4-BE49-F238E27FC236}">
                <a16:creationId xmlns:a16="http://schemas.microsoft.com/office/drawing/2014/main" id="{08403F06-E87C-4D5D-A444-3C5BE36C560A}"/>
              </a:ext>
            </a:extLst>
          </p:cNvPr>
          <p:cNvSpPr txBox="1"/>
          <p:nvPr/>
        </p:nvSpPr>
        <p:spPr>
          <a:xfrm>
            <a:off x="-11899" y="6435340"/>
            <a:ext cx="914400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www.ingenieurs-ecologues.com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9237" name="ZoneTexte 9236">
            <a:extLst>
              <a:ext uri="{FF2B5EF4-FFF2-40B4-BE49-F238E27FC236}">
                <a16:creationId xmlns:a16="http://schemas.microsoft.com/office/drawing/2014/main" id="{3EA8E746-68BB-4C94-BA3C-822FC1938FF8}"/>
              </a:ext>
            </a:extLst>
          </p:cNvPr>
          <p:cNvSpPr txBox="1"/>
          <p:nvPr/>
        </p:nvSpPr>
        <p:spPr>
          <a:xfrm>
            <a:off x="1891189" y="5990852"/>
            <a:ext cx="628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6 Parcours accessibles dès le Master 1 (sauf </a:t>
            </a:r>
            <a:r>
              <a:rPr lang="fr-FR" sz="1600" dirty="0" err="1"/>
              <a:t>Biodiv’In</a:t>
            </a:r>
            <a:r>
              <a:rPr lang="fr-FR" sz="1600" dirty="0"/>
              <a:t> uniquement en M2)</a:t>
            </a:r>
          </a:p>
        </p:txBody>
      </p:sp>
    </p:spTree>
    <p:extLst>
      <p:ext uri="{BB962C8B-B14F-4D97-AF65-F5344CB8AC3E}">
        <p14:creationId xmlns:p14="http://schemas.microsoft.com/office/powerpoint/2010/main" val="277371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58749" y="3695461"/>
            <a:ext cx="7042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Responsable : Arnaud Martin </a:t>
            </a:r>
            <a:r>
              <a:rPr lang="fr-FR" sz="2000" b="1" dirty="0">
                <a:hlinkClick r:id="rId3"/>
              </a:rPr>
              <a:t>arnaud.martin@umontpellier.fr</a:t>
            </a:r>
            <a:r>
              <a:rPr lang="fr-FR" sz="2000" b="1" dirty="0"/>
              <a:t> </a:t>
            </a:r>
            <a:endParaRPr lang="en-US" sz="20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2719" y="5568286"/>
            <a:ext cx="82585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Parcours professionnalisant avec deux objectifs: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fr-FR" sz="2000" b="1" dirty="0"/>
              <a:t>Ingénieurs en écologie et environnement </a:t>
            </a:r>
            <a:r>
              <a:rPr lang="fr-FR" sz="1400" b="1" dirty="0"/>
              <a:t>(expertise naturaliste ou profil généraliste)</a:t>
            </a:r>
            <a:endParaRPr lang="fr-FR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fr-FR" sz="2000" b="1" dirty="0"/>
              <a:t>Gestionnaires de la biodiversité et de l’environnement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0" y="0"/>
            <a:ext cx="9122032" cy="3672162"/>
            <a:chOff x="0" y="0"/>
            <a:chExt cx="9122032" cy="3672162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22032" cy="367216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8749" y="856622"/>
              <a:ext cx="7759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</a:rPr>
                <a:t>Master Ingénierie en Écologie et Gestion de la Biodiversité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174763" y="132611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solidFill>
                  <a:schemeClr val="bg1">
                    <a:lumMod val="75000"/>
                  </a:schemeClr>
                </a:solidFill>
              </a:rPr>
              <a:t>https://ingenieurs-ecologues.com/parcours-ge/iegb/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BE682FE-FA94-4E92-A0E7-CEE9B0D7D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6939" y="6059088"/>
            <a:ext cx="832624" cy="602391"/>
          </a:xfrm>
          <a:prstGeom prst="rect">
            <a:avLst/>
          </a:prstGeom>
        </p:spPr>
      </p:pic>
      <p:grpSp>
        <p:nvGrpSpPr>
          <p:cNvPr id="30" name="Groupe 29"/>
          <p:cNvGrpSpPr/>
          <p:nvPr/>
        </p:nvGrpSpPr>
        <p:grpSpPr>
          <a:xfrm>
            <a:off x="3191260" y="4129644"/>
            <a:ext cx="1508939" cy="1373835"/>
            <a:chOff x="2746227" y="4073502"/>
            <a:chExt cx="1508939" cy="1373835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B7D39E6D-6AF3-47F4-BFD5-F8075A6BF4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4363" b="-2720"/>
            <a:stretch/>
          </p:blipFill>
          <p:spPr>
            <a:xfrm>
              <a:off x="2870178" y="4073502"/>
              <a:ext cx="1261036" cy="1069436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2746227" y="5078005"/>
              <a:ext cx="1508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Valérie </a:t>
              </a:r>
              <a:r>
                <a:rPr lang="fr-FR" dirty="0" err="1"/>
                <a:t>Borrell</a:t>
              </a:r>
              <a:endParaRPr lang="fr-FR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7639806" y="4096276"/>
            <a:ext cx="1181221" cy="1373835"/>
            <a:chOff x="7639806" y="4073502"/>
            <a:chExt cx="1181221" cy="1373835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AF27BAA9-62B9-4EFF-A81D-954992CBA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7884" y="4073502"/>
              <a:ext cx="1045065" cy="1045065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7639806" y="5078005"/>
              <a:ext cx="1181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Julie </a:t>
              </a:r>
              <a:r>
                <a:rPr lang="fr-FR" dirty="0" err="1"/>
                <a:t>Deter</a:t>
              </a:r>
              <a:endParaRPr lang="fr-FR" dirty="0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-2364" y="4055752"/>
            <a:ext cx="1619354" cy="1395720"/>
            <a:chOff x="4597800" y="4051617"/>
            <a:chExt cx="1619354" cy="1395720"/>
          </a:xfrm>
        </p:grpSpPr>
        <p:sp>
          <p:nvSpPr>
            <p:cNvPr id="12" name="ZoneTexte 11"/>
            <p:cNvSpPr txBox="1"/>
            <p:nvPr/>
          </p:nvSpPr>
          <p:spPr>
            <a:xfrm>
              <a:off x="4597800" y="5078005"/>
              <a:ext cx="1619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Arnaud Martin </a:t>
              </a:r>
            </a:p>
          </p:txBody>
        </p:sp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8523" y="4051617"/>
              <a:ext cx="897908" cy="1064021"/>
            </a:xfrm>
            <a:prstGeom prst="rect">
              <a:avLst/>
            </a:prstGeom>
          </p:spPr>
        </p:pic>
      </p:grpSp>
      <p:grpSp>
        <p:nvGrpSpPr>
          <p:cNvPr id="17" name="Groupe 16"/>
          <p:cNvGrpSpPr/>
          <p:nvPr/>
        </p:nvGrpSpPr>
        <p:grpSpPr>
          <a:xfrm>
            <a:off x="4657230" y="4138677"/>
            <a:ext cx="1450397" cy="1373835"/>
            <a:chOff x="474197" y="4073502"/>
            <a:chExt cx="1450397" cy="1373835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4046" y="4073502"/>
              <a:ext cx="1130699" cy="1086183"/>
            </a:xfrm>
            <a:prstGeom prst="rect">
              <a:avLst/>
            </a:prstGeom>
          </p:spPr>
        </p:pic>
        <p:sp>
          <p:nvSpPr>
            <p:cNvPr id="24" name="ZoneTexte 23"/>
            <p:cNvSpPr txBox="1"/>
            <p:nvPr/>
          </p:nvSpPr>
          <p:spPr>
            <a:xfrm>
              <a:off x="474197" y="5078005"/>
              <a:ext cx="1450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Olivier Duriez</a:t>
              </a: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107627" y="4064785"/>
            <a:ext cx="1441420" cy="1436737"/>
            <a:chOff x="6100338" y="4033374"/>
            <a:chExt cx="1441420" cy="1436737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32554" y="4033374"/>
              <a:ext cx="776989" cy="1002781"/>
            </a:xfrm>
            <a:prstGeom prst="rect">
              <a:avLst/>
            </a:prstGeom>
          </p:spPr>
        </p:pic>
        <p:sp>
          <p:nvSpPr>
            <p:cNvPr id="26" name="ZoneTexte 25"/>
            <p:cNvSpPr txBox="1"/>
            <p:nvPr/>
          </p:nvSpPr>
          <p:spPr>
            <a:xfrm>
              <a:off x="6100338" y="5100779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Olivier Thaler</a:t>
              </a: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6FA4470B-63ED-4F36-88A8-C4AFFBBE455A}"/>
              </a:ext>
            </a:extLst>
          </p:cNvPr>
          <p:cNvSpPr txBox="1"/>
          <p:nvPr/>
        </p:nvSpPr>
        <p:spPr>
          <a:xfrm>
            <a:off x="1592381" y="5117490"/>
            <a:ext cx="149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Jennifer Carré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20FC3F-829D-4644-BFBF-EC1E550AB5F7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6448" r="12990" b="11056"/>
          <a:stretch/>
        </p:blipFill>
        <p:spPr>
          <a:xfrm>
            <a:off x="1735808" y="4089023"/>
            <a:ext cx="986430" cy="105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7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675" y="5254510"/>
            <a:ext cx="4600576" cy="13542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/>
              <a:t>Associations et ONG (~30%)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Protection</a:t>
            </a:r>
            <a:r>
              <a:rPr lang="fr-FR" sz="1600" dirty="0"/>
              <a:t> de la nature (LPO…)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Développement</a:t>
            </a:r>
            <a:r>
              <a:rPr lang="fr-FR" sz="1600" dirty="0"/>
              <a:t> local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 dans les domaines de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l’éducation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à l’environnement (OPIE…), </a:t>
            </a:r>
          </a:p>
        </p:txBody>
      </p:sp>
      <p:sp>
        <p:nvSpPr>
          <p:cNvPr id="5" name="Rectangle 4"/>
          <p:cNvSpPr/>
          <p:nvPr/>
        </p:nvSpPr>
        <p:spPr>
          <a:xfrm>
            <a:off x="66675" y="1888942"/>
            <a:ext cx="4600575" cy="28315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/>
              <a:t>Entreprises</a:t>
            </a:r>
            <a:r>
              <a:rPr lang="fr-FR" dirty="0"/>
              <a:t> </a:t>
            </a:r>
            <a:r>
              <a:rPr lang="fr-FR" b="1" dirty="0"/>
              <a:t>(~40%)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Bureaux d’étude </a:t>
            </a:r>
            <a:r>
              <a:rPr lang="fr-FR" sz="1600" dirty="0"/>
              <a:t>en charge d’étudier l’impact des activités humaines sur l’environnement naturel (Biotope, </a:t>
            </a:r>
            <a:r>
              <a:rPr lang="fr-FR" sz="1600" dirty="0" err="1"/>
              <a:t>Ecosphere</a:t>
            </a:r>
            <a:r>
              <a:rPr lang="fr-FR" sz="1600" dirty="0"/>
              <a:t>, Andromède…),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Entreprises</a:t>
            </a:r>
            <a:r>
              <a:rPr lang="fr-FR" sz="1600" b="1" dirty="0"/>
              <a:t> du domaine de l’environnement </a:t>
            </a:r>
            <a:r>
              <a:rPr lang="fr-FR" sz="1600" dirty="0"/>
              <a:t>(Veolia, CNR, EGIS…)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Entreprises qui </a:t>
            </a:r>
            <a:r>
              <a:rPr lang="fr-FR" sz="1600" b="1" dirty="0"/>
              <a:t>intègrent l’environnement dans leurs activité</a:t>
            </a:r>
            <a:r>
              <a:rPr lang="fr-FR" sz="1600" dirty="0"/>
              <a:t> (Total, EDF…)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Entreprises de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formation/sensibilisation à l’environnement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au développement durable, entreprises du domaine des loisirs (éco-tourisme) </a:t>
            </a:r>
          </a:p>
        </p:txBody>
      </p:sp>
      <p:sp>
        <p:nvSpPr>
          <p:cNvPr id="6" name="Rectangle 5"/>
          <p:cNvSpPr/>
          <p:nvPr/>
        </p:nvSpPr>
        <p:spPr>
          <a:xfrm>
            <a:off x="4838699" y="5254510"/>
            <a:ext cx="4238625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Recherche appliquée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5%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Débouchés en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thèse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puis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Carrières académiques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(enseignement supérieur / recherche) ou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Recherche &amp; Innovation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890464" y="1119500"/>
            <a:ext cx="4135094" cy="36009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/>
              <a:t>Collectivités territoriales et aires protégées (~25%)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Etablissements publics en charge des </a:t>
            </a:r>
            <a:r>
              <a:rPr lang="fr-FR" sz="1600" b="1" dirty="0"/>
              <a:t>aires protégées et des programmes de conservation</a:t>
            </a:r>
            <a:r>
              <a:rPr lang="fr-FR" sz="1600" dirty="0"/>
              <a:t> (les parcs naturels régionaux ou nationaux, DREAL, OFB, etc.)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Services en charge de </a:t>
            </a:r>
            <a:r>
              <a:rPr lang="fr-FR" sz="1600" b="1" dirty="0"/>
              <a:t>l’environnement dans les collectivités territoriales </a:t>
            </a:r>
            <a:r>
              <a:rPr lang="fr-FR" sz="1600" dirty="0"/>
              <a:t>(mairie </a:t>
            </a:r>
            <a:r>
              <a:rPr lang="fr-FR" sz="1600" dirty="0">
                <a:sym typeface="Wingdings" panose="05000000000000000000" pitchFamily="2" charset="2"/>
              </a:rPr>
              <a:t> </a:t>
            </a:r>
            <a:r>
              <a:rPr lang="fr-FR" sz="1600" dirty="0"/>
              <a:t>région </a:t>
            </a:r>
            <a:r>
              <a:rPr lang="fr-FR" sz="1600" dirty="0">
                <a:sym typeface="Wingdings" panose="05000000000000000000" pitchFamily="2" charset="2"/>
              </a:rPr>
              <a:t> ministère</a:t>
            </a:r>
            <a:r>
              <a:rPr lang="fr-FR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Groupements d’intérêt public </a:t>
            </a:r>
            <a:r>
              <a:rPr lang="fr-FR" sz="1600" dirty="0"/>
              <a:t>(agglomérations, communautés, syndicats mixtes etc.), </a:t>
            </a:r>
            <a:r>
              <a:rPr lang="fr-FR" sz="1600" b="1" dirty="0"/>
              <a:t>services décentralisés de l’état </a:t>
            </a:r>
            <a:r>
              <a:rPr lang="fr-FR" sz="1600" dirty="0"/>
              <a:t>(les directions départementales ou régionales de ministères)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00025" y="1021528"/>
            <a:ext cx="440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Proportions approximatives sur la période 2005-2019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0" y="-9525"/>
            <a:ext cx="9122032" cy="914400"/>
            <a:chOff x="0" y="666750"/>
            <a:chExt cx="9122032" cy="914400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666750"/>
              <a:ext cx="9122032" cy="9144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8749" y="856622"/>
              <a:ext cx="7759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</a:rPr>
                <a:t>Master IEGB</a:t>
              </a:r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5788784" y="155287"/>
            <a:ext cx="2286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DEBOUCHES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174763" y="53554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solidFill>
                  <a:schemeClr val="bg1">
                    <a:lumMod val="75000"/>
                  </a:schemeClr>
                </a:solidFill>
              </a:rPr>
              <a:t>https://ingenieurs-ecologues.com/parcours-ge/iegb/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060288" y="4761353"/>
            <a:ext cx="3285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Réseau actif de 500 diplômés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5D4CACF-17CD-437A-A011-3A5103B1D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828" y="99963"/>
            <a:ext cx="1141271" cy="44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151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41779" y="971046"/>
            <a:ext cx="578045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0" u="none" strike="noStrike" baseline="0" dirty="0">
                <a:solidFill>
                  <a:schemeClr val="accent6"/>
                </a:solidFill>
                <a:latin typeface="Calibri" panose="020F0502020204030204" pitchFamily="34" charset="0"/>
              </a:rPr>
              <a:t>M1 </a:t>
            </a:r>
            <a:endParaRPr lang="fr-FR" sz="800" b="1" i="0" u="none" strike="noStrike" baseline="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none" strike="noStrike" baseline="0" dirty="0">
                <a:latin typeface="Devant"/>
              </a:rPr>
              <a:t>Projet de la Biodiversité / plan d’échantillonnage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u="none" strike="noStrike" baseline="0" dirty="0">
                <a:latin typeface="Devant"/>
              </a:rPr>
              <a:t>Gestion et Exploitation des ressources vivantes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Ecosystèmes aquatiques et terrestres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Études de la variabilité (stats)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u="none" strike="noStrike" baseline="0" dirty="0">
                <a:latin typeface="Devant"/>
              </a:rPr>
              <a:t>Socio-économie et droit de l’environnement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Bases de la communication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b="1" u="none" strike="noStrike" baseline="0" dirty="0" err="1">
                <a:latin typeface="Devant"/>
              </a:rPr>
              <a:t>Ecology</a:t>
            </a:r>
            <a:r>
              <a:rPr lang="fr-FR" sz="1600" b="1" u="none" strike="noStrike" baseline="0" dirty="0">
                <a:latin typeface="Devant"/>
              </a:rPr>
              <a:t> </a:t>
            </a:r>
            <a:r>
              <a:rPr lang="fr-FR" sz="1600" b="1" dirty="0">
                <a:latin typeface="Devant"/>
              </a:rPr>
              <a:t>Keys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i="1" u="none" strike="noStrike" baseline="0" dirty="0">
                <a:latin typeface="Devant"/>
              </a:rPr>
              <a:t>SIG, Traitement des données, Description Inférence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i="1" dirty="0">
                <a:latin typeface="Devant"/>
              </a:rPr>
              <a:t>Ecologie de la Conservation, 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fr-FR" sz="1600" i="1" dirty="0">
                <a:latin typeface="Devant"/>
              </a:rPr>
              <a:t>Outils de communication, Exploration multidimensionnelle, Restauration écologique, Ecologie et Société, Dynamique des populations, Gestion intégrée des zones côtières</a:t>
            </a:r>
            <a:r>
              <a:rPr lang="fr-FR" sz="1600" i="1" u="none" strike="noStrike" baseline="0" dirty="0">
                <a:latin typeface="Devant"/>
              </a:rPr>
              <a:t> </a:t>
            </a:r>
          </a:p>
          <a:p>
            <a:r>
              <a:rPr lang="fr-FR" sz="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07413" y="5716452"/>
            <a:ext cx="323118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STAGE M1 : 5,5 mois </a:t>
            </a:r>
          </a:p>
          <a:p>
            <a:pPr algn="ctr"/>
            <a:r>
              <a:rPr lang="fr-FR" sz="1600" b="1" dirty="0"/>
              <a:t>STAGE M2 : 6 mois</a:t>
            </a:r>
          </a:p>
          <a:p>
            <a:r>
              <a:rPr lang="fr-FR" sz="1600" dirty="0"/>
              <a:t>Chez les employeurs en fonction du projet professionnel de l’étudiant</a:t>
            </a:r>
            <a:endParaRPr lang="en-US" sz="16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0" y="-9525"/>
            <a:ext cx="9122032" cy="914400"/>
            <a:chOff x="0" y="666750"/>
            <a:chExt cx="9122032" cy="91440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666750"/>
              <a:ext cx="9122032" cy="9144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58749" y="856622"/>
              <a:ext cx="7759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</a:rPr>
                <a:t>Master IEGB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274434" y="155287"/>
            <a:ext cx="2648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UE spécifiques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174763" y="53554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solidFill>
                  <a:schemeClr val="bg1">
                    <a:lumMod val="75000"/>
                  </a:schemeClr>
                </a:solidFill>
              </a:rPr>
              <a:t>https://ingenieurs-ecologues.com/parcours-ge/iegb/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536" y="1016406"/>
            <a:ext cx="2699277" cy="2505134"/>
          </a:xfrm>
          <a:prstGeom prst="round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040" y="1432477"/>
            <a:ext cx="1718787" cy="147735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9CFD3C1-7E2F-4EC4-ABC4-6C625715894B}"/>
              </a:ext>
            </a:extLst>
          </p:cNvPr>
          <p:cNvSpPr txBox="1"/>
          <p:nvPr/>
        </p:nvSpPr>
        <p:spPr>
          <a:xfrm>
            <a:off x="4243401" y="5701063"/>
            <a:ext cx="4093186" cy="11079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dirty="0"/>
              <a:t>Gestion de </a:t>
            </a:r>
            <a:r>
              <a:rPr lang="fr-FR" sz="1600" b="1" dirty="0"/>
              <a:t>projet</a:t>
            </a:r>
            <a:r>
              <a:rPr lang="fr-FR" sz="1600" dirty="0"/>
              <a:t> et travail de </a:t>
            </a:r>
            <a:r>
              <a:rPr lang="fr-FR" sz="1600" b="1" dirty="0"/>
              <a:t>groupe</a:t>
            </a:r>
          </a:p>
          <a:p>
            <a:r>
              <a:rPr lang="fr-FR" sz="1600" b="1" dirty="0"/>
              <a:t>Accompagnement</a:t>
            </a:r>
            <a:r>
              <a:rPr lang="fr-FR" sz="1600" dirty="0"/>
              <a:t> et </a:t>
            </a:r>
            <a:r>
              <a:rPr lang="fr-FR" sz="1600" b="1" dirty="0"/>
              <a:t>tutorat</a:t>
            </a:r>
            <a:r>
              <a:rPr lang="fr-FR" sz="1600" dirty="0"/>
              <a:t> pour la recherche de stages</a:t>
            </a:r>
          </a:p>
          <a:p>
            <a:r>
              <a:rPr lang="fr-FR" sz="1600" b="1" dirty="0"/>
              <a:t>Apprentissage</a:t>
            </a:r>
            <a:r>
              <a:rPr lang="fr-FR" sz="1600" dirty="0"/>
              <a:t> (la moitié des étudiants en M2)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ACEB5A0-6E33-4435-9C95-919235395C9A}"/>
              </a:ext>
            </a:extLst>
          </p:cNvPr>
          <p:cNvSpPr/>
          <p:nvPr/>
        </p:nvSpPr>
        <p:spPr>
          <a:xfrm>
            <a:off x="6224536" y="3633071"/>
            <a:ext cx="2714088" cy="2003791"/>
          </a:xfrm>
          <a:prstGeom prst="roundRect">
            <a:avLst>
              <a:gd name="adj" fmla="val 7223"/>
            </a:avLst>
          </a:prstGeom>
          <a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A15C24A-CAD9-4885-9EAB-E4BDF567BD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5049" y="98682"/>
            <a:ext cx="1141271" cy="44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0700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807413" y="5716452"/>
            <a:ext cx="323118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STAGE M1 : 5,5 mois </a:t>
            </a:r>
          </a:p>
          <a:p>
            <a:pPr algn="ctr"/>
            <a:r>
              <a:rPr lang="fr-FR" sz="1600" b="1" dirty="0"/>
              <a:t>STAGE M2 : 6 mois</a:t>
            </a:r>
          </a:p>
          <a:p>
            <a:r>
              <a:rPr lang="fr-FR" sz="1600" dirty="0"/>
              <a:t>Chez les employeurs en fonction du projet professionnel de l’étudiant</a:t>
            </a:r>
            <a:endParaRPr lang="en-US" sz="16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0" y="-9525"/>
            <a:ext cx="9122032" cy="914400"/>
            <a:chOff x="0" y="666750"/>
            <a:chExt cx="9122032" cy="91440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666750"/>
              <a:ext cx="9122032" cy="9144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58749" y="856622"/>
              <a:ext cx="7759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</a:rPr>
                <a:t>Master IEGB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274434" y="155287"/>
            <a:ext cx="2648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UE spécifiques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174763" y="53554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>
                <a:solidFill>
                  <a:schemeClr val="bg1">
                    <a:lumMod val="75000"/>
                  </a:schemeClr>
                </a:solidFill>
              </a:rPr>
              <a:t>https://ingenieurs-ecologues.com/parcours-ge/iegb/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536" y="1016406"/>
            <a:ext cx="2699277" cy="2505134"/>
          </a:xfrm>
          <a:prstGeom prst="roundRect">
            <a:avLst/>
          </a:prstGeom>
          <a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9CFD3C1-7E2F-4EC4-ABC4-6C625715894B}"/>
              </a:ext>
            </a:extLst>
          </p:cNvPr>
          <p:cNvSpPr txBox="1"/>
          <p:nvPr/>
        </p:nvSpPr>
        <p:spPr>
          <a:xfrm>
            <a:off x="4243401" y="5701063"/>
            <a:ext cx="4093186" cy="11079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dirty="0"/>
              <a:t>Gestion de </a:t>
            </a:r>
            <a:r>
              <a:rPr lang="fr-FR" sz="1600" b="1" dirty="0"/>
              <a:t>projet</a:t>
            </a:r>
            <a:r>
              <a:rPr lang="fr-FR" sz="1600" dirty="0"/>
              <a:t> et travail de </a:t>
            </a:r>
            <a:r>
              <a:rPr lang="fr-FR" sz="1600" b="1" dirty="0"/>
              <a:t>groupe</a:t>
            </a:r>
          </a:p>
          <a:p>
            <a:r>
              <a:rPr lang="fr-FR" sz="1600" b="1" dirty="0"/>
              <a:t>Accompagnement</a:t>
            </a:r>
            <a:r>
              <a:rPr lang="fr-FR" sz="1600" dirty="0"/>
              <a:t> et </a:t>
            </a:r>
            <a:r>
              <a:rPr lang="fr-FR" sz="1600" b="1" dirty="0"/>
              <a:t>tutorat</a:t>
            </a:r>
            <a:r>
              <a:rPr lang="fr-FR" sz="1600" dirty="0"/>
              <a:t> pour la recherche de stages</a:t>
            </a:r>
          </a:p>
          <a:p>
            <a:r>
              <a:rPr lang="fr-FR" sz="1600" b="1" dirty="0"/>
              <a:t>Apprentissage</a:t>
            </a:r>
            <a:r>
              <a:rPr lang="fr-FR" sz="1600" dirty="0"/>
              <a:t> (la moitié des étudiants en M2)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ACEB5A0-6E33-4435-9C95-919235395C9A}"/>
              </a:ext>
            </a:extLst>
          </p:cNvPr>
          <p:cNvSpPr/>
          <p:nvPr/>
        </p:nvSpPr>
        <p:spPr>
          <a:xfrm>
            <a:off x="6224536" y="3633071"/>
            <a:ext cx="2714088" cy="2003791"/>
          </a:xfrm>
          <a:prstGeom prst="roundRect">
            <a:avLst>
              <a:gd name="adj" fmla="val 7223"/>
            </a:avLst>
          </a:prstGeom>
          <a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A15C24A-CAD9-4885-9EAB-E4BDF567BD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5049" y="98682"/>
            <a:ext cx="1141271" cy="44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74763" y="1111626"/>
            <a:ext cx="540425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srgbClr val="70AD47"/>
                </a:solidFill>
                <a:latin typeface="Calibri" panose="020F0502020204030204" pitchFamily="34" charset="0"/>
              </a:rPr>
              <a:t>M2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Salon de l’Ecologie </a:t>
            </a:r>
            <a:r>
              <a:rPr lang="fr-FR" sz="16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AdNatura</a:t>
            </a:r>
            <a:endParaRPr lang="fr-FR"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Nouvelles Technologies pour l’étude de la Biodiversité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Outils de la concertation Territoriale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Devant"/>
              </a:rPr>
              <a:t>Projets d’entreprise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>
                <a:latin typeface="Devant"/>
              </a:rPr>
              <a:t>Cogithon</a:t>
            </a:r>
            <a:endParaRPr lang="fr-FR" sz="1600" b="1" dirty="0">
              <a:latin typeface="Devan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Devant"/>
              </a:rPr>
              <a:t>Et TOUTES les U de spécialité !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Génie écologique et Restauration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GEMAPI et Modélisation des cours d’eau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Impacts des changements globaux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</a:rPr>
              <a:t>SIG avancé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</a:rPr>
              <a:t>Séminaire Société, Ecologie, Environnement Anthropologie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</a:rPr>
              <a:t>Ecologie urbaine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</a:rPr>
              <a:t>Pollution et </a:t>
            </a:r>
            <a:r>
              <a:rPr lang="fr-FR" sz="1600" dirty="0" err="1">
                <a:latin typeface="Calibri" panose="020F0502020204030204" pitchFamily="34" charset="0"/>
              </a:rPr>
              <a:t>biorémédiation</a:t>
            </a:r>
            <a:r>
              <a:rPr lang="fr-FR" sz="1600" dirty="0">
                <a:latin typeface="Calibri" panose="020F0502020204030204" pitchFamily="34" charset="0"/>
              </a:rPr>
              <a:t> des écosystèmes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</a:rPr>
              <a:t>Agroécologie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</a:rPr>
              <a:t>Forêt, Chasse, Pêche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4F32E74-00F5-4DAC-BEC0-1D57F7D379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96279" y="1198464"/>
            <a:ext cx="1587489" cy="80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4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Résultat de recherche d'images pour &quot;CFA ensup LR logo&quot;"/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9A80486-731B-403B-A6E4-6A5C3253766E}"/>
              </a:ext>
            </a:extLst>
          </p:cNvPr>
          <p:cNvSpPr txBox="1"/>
          <p:nvPr/>
        </p:nvSpPr>
        <p:spPr>
          <a:xfrm>
            <a:off x="-11899" y="6435340"/>
            <a:ext cx="914400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www.ingenieurs-ecologues.com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5A05A90-74BE-4417-83AE-CC1FF9061CB0}"/>
              </a:ext>
            </a:extLst>
          </p:cNvPr>
          <p:cNvSpPr txBox="1"/>
          <p:nvPr/>
        </p:nvSpPr>
        <p:spPr>
          <a:xfrm>
            <a:off x="152851" y="828207"/>
            <a:ext cx="436998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tx2"/>
                </a:solidFill>
              </a:rPr>
              <a:t>Apprentissage</a:t>
            </a:r>
          </a:p>
          <a:p>
            <a:r>
              <a:rPr lang="fr-FR" sz="1600" dirty="0">
                <a:solidFill>
                  <a:schemeClr val="tx2"/>
                </a:solidFill>
              </a:rPr>
              <a:t>Une </a:t>
            </a:r>
            <a:r>
              <a:rPr lang="fr-FR" sz="1600" b="1" dirty="0">
                <a:solidFill>
                  <a:schemeClr val="tx2"/>
                </a:solidFill>
              </a:rPr>
              <a:t>alternance M1 et/ou M2 composée de 2 grandes périodes /an d’alternance entre 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Université</a:t>
            </a:r>
            <a:r>
              <a:rPr lang="fr-FR" sz="1600" b="1" dirty="0">
                <a:solidFill>
                  <a:schemeClr val="tx2"/>
                </a:solidFill>
              </a:rPr>
              <a:t> et </a:t>
            </a:r>
            <a:r>
              <a:rPr lang="fr-FR" sz="1600" b="1" dirty="0">
                <a:solidFill>
                  <a:schemeClr val="accent2">
                    <a:lumMod val="75000"/>
                  </a:schemeClr>
                </a:solidFill>
              </a:rPr>
              <a:t>Entreprise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2"/>
                </a:solidFill>
              </a:rPr>
              <a:t>&gt; 50% employeurs hors Occitanie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2"/>
                </a:solidFill>
              </a:rPr>
              <a:t>Un marché d’employeurs à l’échelle nationale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2"/>
                </a:solidFill>
              </a:rPr>
              <a:t>Une longue période continue de terrain écologique entre mars et juillet en M1 et M2</a:t>
            </a:r>
          </a:p>
          <a:p>
            <a:endParaRPr lang="fr-FR" sz="1600" dirty="0">
              <a:solidFill>
                <a:schemeClr val="tx2"/>
              </a:solidFill>
            </a:endParaRPr>
          </a:p>
          <a:p>
            <a:r>
              <a:rPr lang="fr-FR" sz="1600" dirty="0">
                <a:solidFill>
                  <a:schemeClr val="tx2"/>
                </a:solidFill>
              </a:rPr>
              <a:t>21 semaines de </a:t>
            </a:r>
            <a:r>
              <a:rPr lang="fr-FR" sz="1600" dirty="0">
                <a:solidFill>
                  <a:schemeClr val="accent1">
                    <a:lumMod val="75000"/>
                  </a:schemeClr>
                </a:solidFill>
              </a:rPr>
              <a:t>formation</a:t>
            </a:r>
            <a:r>
              <a:rPr lang="fr-FR" sz="1600" dirty="0">
                <a:solidFill>
                  <a:schemeClr val="tx2"/>
                </a:solidFill>
              </a:rPr>
              <a:t> en M1, 17 en M2 </a:t>
            </a:r>
          </a:p>
          <a:p>
            <a:r>
              <a:rPr lang="fr-FR" sz="1600" dirty="0">
                <a:solidFill>
                  <a:schemeClr val="tx2"/>
                </a:solidFill>
              </a:rPr>
              <a:t>+ 31 semaines en </a:t>
            </a:r>
            <a:r>
              <a:rPr lang="fr-FR" sz="1600" dirty="0">
                <a:solidFill>
                  <a:schemeClr val="accent2">
                    <a:lumMod val="75000"/>
                  </a:schemeClr>
                </a:solidFill>
              </a:rPr>
              <a:t>entreprise</a:t>
            </a:r>
            <a:r>
              <a:rPr lang="fr-FR" sz="1600" dirty="0">
                <a:solidFill>
                  <a:schemeClr val="tx2"/>
                </a:solidFill>
              </a:rPr>
              <a:t> en M1 et 35 en M2 </a:t>
            </a:r>
          </a:p>
          <a:p>
            <a:endParaRPr lang="fr-FR" sz="1600" dirty="0">
              <a:solidFill>
                <a:schemeClr val="tx2"/>
              </a:solidFill>
            </a:endParaRPr>
          </a:p>
          <a:p>
            <a:r>
              <a:rPr lang="fr-FR" sz="1600" dirty="0">
                <a:solidFill>
                  <a:schemeClr val="tx2"/>
                </a:solidFill>
              </a:rPr>
              <a:t>un </a:t>
            </a:r>
            <a:r>
              <a:rPr lang="fr-FR" sz="1600" b="1" dirty="0">
                <a:solidFill>
                  <a:schemeClr val="tx2"/>
                </a:solidFill>
              </a:rPr>
              <a:t>statut de salarié </a:t>
            </a:r>
            <a:r>
              <a:rPr lang="fr-FR" sz="1600" dirty="0">
                <a:solidFill>
                  <a:schemeClr val="tx2"/>
                </a:solidFill>
              </a:rPr>
              <a:t>(avec les mêmes droits et la même couverture sociale), une rémunération (pourcentage du Smic et exonération fiscale) y compris pendant la période de formation théorique à l’Université. </a:t>
            </a:r>
          </a:p>
          <a:p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b="1" dirty="0">
                <a:solidFill>
                  <a:schemeClr val="tx2"/>
                </a:solidFill>
              </a:rPr>
              <a:t>un diplôme professionnel, identique à celui préparé sous le statut d'étudiant</a:t>
            </a:r>
            <a:r>
              <a:rPr lang="fr-FR" sz="160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0D7B44C3-C6B7-4BD4-A2F9-74CB26C9A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864" y="1046732"/>
            <a:ext cx="557127" cy="48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0B57D64-80DA-4A30-A3FB-9DB7CEA03115}"/>
              </a:ext>
            </a:extLst>
          </p:cNvPr>
          <p:cNvSpPr txBox="1"/>
          <p:nvPr/>
        </p:nvSpPr>
        <p:spPr>
          <a:xfrm>
            <a:off x="0" y="2207"/>
            <a:ext cx="9144000" cy="707886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Mention de Master Gestion de l’Environnement (et de la Biodiversité)</a:t>
            </a:r>
            <a:br>
              <a:rPr lang="fr-FR" dirty="0"/>
            </a:br>
            <a:r>
              <a:rPr lang="fr-FR" dirty="0"/>
              <a:t>6 parcours : </a:t>
            </a:r>
            <a:r>
              <a:rPr lang="fr-FR" dirty="0" err="1"/>
              <a:t>Rainet</a:t>
            </a:r>
            <a:r>
              <a:rPr lang="fr-FR" dirty="0"/>
              <a:t>, </a:t>
            </a:r>
            <a:r>
              <a:rPr lang="fr-FR" dirty="0" err="1"/>
              <a:t>Aquadura</a:t>
            </a:r>
            <a:r>
              <a:rPr lang="fr-FR" dirty="0"/>
              <a:t>, IEGB, </a:t>
            </a:r>
            <a:r>
              <a:rPr lang="fr-FR" dirty="0" err="1"/>
              <a:t>Biodiv’Com</a:t>
            </a:r>
            <a:r>
              <a:rPr lang="fr-FR" dirty="0"/>
              <a:t>, </a:t>
            </a:r>
            <a:r>
              <a:rPr lang="fr-FR" dirty="0" err="1"/>
              <a:t>GIEBioTE</a:t>
            </a:r>
            <a:r>
              <a:rPr lang="fr-FR" dirty="0"/>
              <a:t> et </a:t>
            </a:r>
            <a:r>
              <a:rPr lang="fr-FR" dirty="0" err="1"/>
              <a:t>Biodiv’In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A99FE92-C457-4AD0-9BD1-70C9FB7F20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523"/>
          <a:stretch/>
        </p:blipFill>
        <p:spPr>
          <a:xfrm>
            <a:off x="4651877" y="1778213"/>
            <a:ext cx="4492123" cy="43204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5387EB8-996F-4F51-B6B3-4600CAA569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72" t="89467" r="90"/>
          <a:stretch/>
        </p:blipFill>
        <p:spPr>
          <a:xfrm>
            <a:off x="6322819" y="1012549"/>
            <a:ext cx="2809282" cy="95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77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33445" y="830703"/>
            <a:ext cx="3962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>
                <a:solidFill>
                  <a:schemeClr val="tx2"/>
                </a:solidFill>
              </a:rPr>
              <a:t>Césure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29768" y="1564823"/>
            <a:ext cx="8503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Possibilité d’améliorer ses compétences professionnelles et conforter son projet professionnel (et son épanouissement personnel) en effectuant 1 an hors de l’université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2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Projet de césure Intégré à la candidature et l’admission en master IEGB = report d’admission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L’étudiant admis peut choisir: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Entre L3 et M1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Entre M1 et M2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2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En pratique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Convention avec l’université = statut d’étudiant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En stage 6 mois maximum (en France)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Sinon CDD, Service civique, freelance… tout est possible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Possibilité d’intégrer des formations et enseignements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2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2"/>
                </a:solidFill>
              </a:rPr>
              <a:t>Projet </a:t>
            </a:r>
            <a:r>
              <a:rPr lang="fr-FR" sz="1600" dirty="0" err="1">
                <a:solidFill>
                  <a:schemeClr val="tx2"/>
                </a:solidFill>
              </a:rPr>
              <a:t>co</a:t>
            </a:r>
            <a:r>
              <a:rPr lang="fr-FR" sz="1600" dirty="0">
                <a:solidFill>
                  <a:schemeClr val="tx2"/>
                </a:solidFill>
              </a:rPr>
              <a:t>-construit et validé par la formation, et accompagnement pédagogique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3362712-A02E-4604-94F8-FBB4A53276E8}"/>
              </a:ext>
            </a:extLst>
          </p:cNvPr>
          <p:cNvSpPr txBox="1"/>
          <p:nvPr/>
        </p:nvSpPr>
        <p:spPr>
          <a:xfrm>
            <a:off x="-11899" y="6435340"/>
            <a:ext cx="914400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www.ingenieurs-ecologues.com</a:t>
            </a:r>
            <a:endParaRPr lang="fr-FR" sz="1400" dirty="0">
              <a:solidFill>
                <a:schemeClr val="bg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4A1962C-1C49-4C75-9F57-43921A77CF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7981" y="5741233"/>
            <a:ext cx="593759" cy="59375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0B57D64-80DA-4A30-A3FB-9DB7CEA03115}"/>
              </a:ext>
            </a:extLst>
          </p:cNvPr>
          <p:cNvSpPr txBox="1"/>
          <p:nvPr/>
        </p:nvSpPr>
        <p:spPr>
          <a:xfrm>
            <a:off x="0" y="2207"/>
            <a:ext cx="9144000" cy="40011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Mention de Master Gestion de l’Environnement (et de la Biodiversité)</a:t>
            </a:r>
          </a:p>
        </p:txBody>
      </p:sp>
    </p:spTree>
    <p:extLst>
      <p:ext uri="{BB962C8B-B14F-4D97-AF65-F5344CB8AC3E}">
        <p14:creationId xmlns:p14="http://schemas.microsoft.com/office/powerpoint/2010/main" val="634066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0" y="-9525"/>
            <a:ext cx="9122032" cy="914400"/>
            <a:chOff x="0" y="666750"/>
            <a:chExt cx="9122032" cy="91440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666750"/>
              <a:ext cx="9122032" cy="9144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58749" y="856622"/>
              <a:ext cx="77597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</a:rPr>
                <a:t>Master IEGB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274434" y="155287"/>
            <a:ext cx="2312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recrutement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-4968" y="581018"/>
            <a:ext cx="5443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u="sng" dirty="0">
                <a:solidFill>
                  <a:schemeClr val="bg1"/>
                </a:solidFill>
              </a:rPr>
              <a:t>https://ingenieurs-ecologues.com/candidater-master-1-iegb/</a:t>
            </a:r>
          </a:p>
        </p:txBody>
      </p:sp>
      <p:sp>
        <p:nvSpPr>
          <p:cNvPr id="14" name="CustomShape 4"/>
          <p:cNvSpPr/>
          <p:nvPr/>
        </p:nvSpPr>
        <p:spPr>
          <a:xfrm>
            <a:off x="0" y="1116557"/>
            <a:ext cx="7321176" cy="301464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fr-FR" sz="2000" b="1" strike="noStrike" spc="-1" dirty="0">
                <a:latin typeface="Arial"/>
              </a:rPr>
              <a:t>Recrutement M1</a:t>
            </a:r>
            <a:endParaRPr lang="en-GB" sz="2000" b="0" strike="noStrike" spc="-1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20 places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500 candidats de toute la France </a:t>
            </a:r>
            <a:r>
              <a:rPr lang="fr-FR" dirty="0">
                <a:sym typeface="Wingdings" panose="05000000000000000000" pitchFamily="2" charset="2"/>
              </a:rPr>
              <a:t> sélection drastique</a:t>
            </a:r>
            <a:endParaRPr lang="fr-F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Licence de bio-écologie (+ </a:t>
            </a:r>
            <a:r>
              <a:rPr lang="fr-FR" dirty="0" err="1"/>
              <a:t>qq</a:t>
            </a:r>
            <a:r>
              <a:rPr lang="fr-FR" dirty="0"/>
              <a:t> licences pro de type naturaliste)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Niveau scolaire: L3 moyenne &gt;12/20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Expérience en écologie (stages, services civiques, bénévolat)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Motivation personnelle et projet professionnel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Dépôt candidatures TMM: mars-avril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Examen dossiers fin mai</a:t>
            </a:r>
          </a:p>
        </p:txBody>
      </p:sp>
      <p:sp>
        <p:nvSpPr>
          <p:cNvPr id="15" name="CustomShape 5"/>
          <p:cNvSpPr/>
          <p:nvPr/>
        </p:nvSpPr>
        <p:spPr>
          <a:xfrm>
            <a:off x="0" y="4439128"/>
            <a:ext cx="7386918" cy="18614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fr-FR" sz="2000" b="1" strike="noStrike" spc="-1" dirty="0">
                <a:latin typeface="Arial"/>
              </a:rPr>
              <a:t>Recrutement M2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pc="-1" dirty="0">
                <a:latin typeface="Arial"/>
              </a:rPr>
              <a:t>Promotion 30 étudiants </a:t>
            </a:r>
            <a:r>
              <a:rPr lang="fr-FR" spc="-1" dirty="0">
                <a:latin typeface="Arial"/>
                <a:sym typeface="Wingdings" panose="05000000000000000000" pitchFamily="2" charset="2"/>
              </a:rPr>
              <a:t> 10 nouveaux entrants</a:t>
            </a:r>
            <a:endParaRPr lang="fr-FR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b="1" spc="-1" dirty="0">
                <a:latin typeface="Arial"/>
              </a:rPr>
              <a:t>Candidats par la voie de l’apprentissage sont prioritaires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Dépôt candidatures e-candidat: du 15/03 au 15/05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Examen dossiers fin mai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Auditions candidats fin mai</a:t>
            </a:r>
          </a:p>
          <a:p>
            <a:pPr>
              <a:buClr>
                <a:srgbClr val="000000"/>
              </a:buClr>
              <a:buSzPct val="45000"/>
            </a:pPr>
            <a:endParaRPr lang="fr-FR" b="1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latin typeface="Arial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352921-678C-4809-89CB-BFB36E09BB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712" y="934268"/>
            <a:ext cx="1618488" cy="80924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3F8CE3E-FF2A-4A7E-B80E-690EA89AC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3712" y="1804818"/>
            <a:ext cx="1621080" cy="128016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FCB2287-0E5E-46CE-BB65-F64709FF519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0681" y="3146284"/>
            <a:ext cx="1618488" cy="11520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91F220A-3A43-4624-B3CE-914146D1A5B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3712" y="4359628"/>
            <a:ext cx="1618488" cy="115203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93C432C-3C35-4E6F-B15F-25E63059F7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0681" y="5572971"/>
            <a:ext cx="1625764" cy="121303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226BC9A-02E9-49CE-8B1D-6333B2463F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7069" y="106532"/>
            <a:ext cx="1141271" cy="44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277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1134</TotalTime>
  <Words>1021</Words>
  <Application>Microsoft Office PowerPoint</Application>
  <PresentationFormat>Affichage à l'écran (4:3)</PresentationFormat>
  <Paragraphs>153</Paragraphs>
  <Slides>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Devant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hpfred</dc:creator>
  <cp:lastModifiedBy>Olivier DURIEZ</cp:lastModifiedBy>
  <cp:revision>58</cp:revision>
  <dcterms:created xsi:type="dcterms:W3CDTF">2015-09-03T12:47:19Z</dcterms:created>
  <dcterms:modified xsi:type="dcterms:W3CDTF">2023-10-11T06:53:47Z</dcterms:modified>
</cp:coreProperties>
</file>