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73"/>
  </p:notesMasterIdLst>
  <p:sldIdLst>
    <p:sldId id="256" r:id="rId5"/>
    <p:sldId id="262" r:id="rId6"/>
    <p:sldId id="571" r:id="rId7"/>
    <p:sldId id="572" r:id="rId8"/>
    <p:sldId id="536" r:id="rId9"/>
    <p:sldId id="263" r:id="rId10"/>
    <p:sldId id="268" r:id="rId11"/>
    <p:sldId id="270" r:id="rId12"/>
    <p:sldId id="267" r:id="rId13"/>
    <p:sldId id="522" r:id="rId14"/>
    <p:sldId id="523" r:id="rId15"/>
    <p:sldId id="524" r:id="rId16"/>
    <p:sldId id="520" r:id="rId17"/>
    <p:sldId id="526" r:id="rId18"/>
    <p:sldId id="575" r:id="rId19"/>
    <p:sldId id="527" r:id="rId20"/>
    <p:sldId id="525" r:id="rId21"/>
    <p:sldId id="582" r:id="rId22"/>
    <p:sldId id="579" r:id="rId23"/>
    <p:sldId id="580" r:id="rId24"/>
    <p:sldId id="578" r:id="rId25"/>
    <p:sldId id="528" r:id="rId26"/>
    <p:sldId id="258" r:id="rId27"/>
    <p:sldId id="565" r:id="rId28"/>
    <p:sldId id="529" r:id="rId29"/>
    <p:sldId id="566" r:id="rId30"/>
    <p:sldId id="530" r:id="rId31"/>
    <p:sldId id="464" r:id="rId32"/>
    <p:sldId id="320" r:id="rId33"/>
    <p:sldId id="328" r:id="rId34"/>
    <p:sldId id="531" r:id="rId35"/>
    <p:sldId id="558" r:id="rId36"/>
    <p:sldId id="559" r:id="rId37"/>
    <p:sldId id="535" r:id="rId38"/>
    <p:sldId id="330" r:id="rId39"/>
    <p:sldId id="431" r:id="rId40"/>
    <p:sldId id="534" r:id="rId41"/>
    <p:sldId id="567" r:id="rId42"/>
    <p:sldId id="532" r:id="rId43"/>
    <p:sldId id="533" r:id="rId44"/>
    <p:sldId id="538" r:id="rId45"/>
    <p:sldId id="574" r:id="rId46"/>
    <p:sldId id="560" r:id="rId47"/>
    <p:sldId id="564" r:id="rId48"/>
    <p:sldId id="563" r:id="rId49"/>
    <p:sldId id="562" r:id="rId50"/>
    <p:sldId id="561" r:id="rId51"/>
    <p:sldId id="569" r:id="rId52"/>
    <p:sldId id="264" r:id="rId53"/>
    <p:sldId id="265" r:id="rId54"/>
    <p:sldId id="545" r:id="rId55"/>
    <p:sldId id="544" r:id="rId56"/>
    <p:sldId id="543" r:id="rId57"/>
    <p:sldId id="546" r:id="rId58"/>
    <p:sldId id="548" r:id="rId59"/>
    <p:sldId id="553" r:id="rId60"/>
    <p:sldId id="550" r:id="rId61"/>
    <p:sldId id="573" r:id="rId62"/>
    <p:sldId id="552" r:id="rId63"/>
    <p:sldId id="540" r:id="rId64"/>
    <p:sldId id="557" r:id="rId65"/>
    <p:sldId id="551" r:id="rId66"/>
    <p:sldId id="539" r:id="rId67"/>
    <p:sldId id="554" r:id="rId68"/>
    <p:sldId id="555" r:id="rId69"/>
    <p:sldId id="556" r:id="rId70"/>
    <p:sldId id="261" r:id="rId71"/>
    <p:sldId id="570" r:id="rId7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B1A3A"/>
    <a:srgbClr val="0171B9"/>
    <a:srgbClr val="E4847F"/>
    <a:srgbClr val="00BCFD"/>
    <a:srgbClr val="60D0C5"/>
    <a:srgbClr val="0F7B6F"/>
    <a:srgbClr val="000000"/>
    <a:srgbClr val="16BAA6"/>
    <a:srgbClr val="E8324B"/>
    <a:srgbClr val="7C7C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91241" autoAdjust="0"/>
  </p:normalViewPr>
  <p:slideViewPr>
    <p:cSldViewPr snapToGrid="0">
      <p:cViewPr varScale="1">
        <p:scale>
          <a:sx n="67" d="100"/>
          <a:sy n="67" d="100"/>
        </p:scale>
        <p:origin x="64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C67928-92A2-4BAC-BFCD-6F12AF05FDBA}" type="doc">
      <dgm:prSet loTypeId="urn:microsoft.com/office/officeart/2005/8/layout/cycle5" loCatId="cycle" qsTypeId="urn:microsoft.com/office/officeart/2005/8/quickstyle/simple1" qsCatId="simple" csTypeId="urn:microsoft.com/office/officeart/2005/8/colors/accent2_3" csCatId="accent2" phldr="1"/>
      <dgm:spPr/>
      <dgm:t>
        <a:bodyPr/>
        <a:lstStyle/>
        <a:p>
          <a:endParaRPr lang="fr-FR"/>
        </a:p>
      </dgm:t>
    </dgm:pt>
    <dgm:pt modelId="{86A142A8-A093-4E36-9673-64A9778F4E7A}">
      <dgm:prSet phldrT="[Texte]" custT="1"/>
      <dgm:spPr/>
      <dgm:t>
        <a:bodyPr/>
        <a:lstStyle/>
        <a:p>
          <a:r>
            <a:rPr lang="fr-FR" sz="1600" b="1" dirty="0"/>
            <a:t>↗ Pression sous-glottique </a:t>
          </a:r>
          <a:r>
            <a:rPr lang="fr-FR" sz="1400" dirty="0"/>
            <a:t>(compression) via action muscles expiratoires</a:t>
          </a:r>
        </a:p>
      </dgm:t>
    </dgm:pt>
    <dgm:pt modelId="{1A7CCDD1-D9D2-4A1D-ACA3-A54075D9F15A}" type="parTrans" cxnId="{46F86673-F295-446E-94EB-F460F2474F6F}">
      <dgm:prSet/>
      <dgm:spPr/>
      <dgm:t>
        <a:bodyPr/>
        <a:lstStyle/>
        <a:p>
          <a:endParaRPr lang="fr-FR" sz="3600"/>
        </a:p>
      </dgm:t>
    </dgm:pt>
    <dgm:pt modelId="{F5283CDD-0B97-4BFE-8A03-6E4687EEA040}" type="sibTrans" cxnId="{46F86673-F295-446E-94EB-F460F2474F6F}">
      <dgm:prSet/>
      <dgm:spPr/>
      <dgm:t>
        <a:bodyPr/>
        <a:lstStyle/>
        <a:p>
          <a:endParaRPr lang="fr-FR" sz="3600"/>
        </a:p>
      </dgm:t>
    </dgm:pt>
    <dgm:pt modelId="{DAE28C27-C9F0-4DF7-BDC4-E03ABDB24CA5}">
      <dgm:prSet phldrT="[Texte]" custT="1"/>
      <dgm:spPr/>
      <dgm:t>
        <a:bodyPr/>
        <a:lstStyle/>
        <a:p>
          <a:r>
            <a:rPr lang="fr-FR" sz="1600" b="1" dirty="0"/>
            <a:t>Ouverture des CV </a:t>
          </a:r>
          <a:r>
            <a:rPr lang="fr-FR" sz="1400" dirty="0"/>
            <a:t>:pression sous les cordes vocales &gt; seuil de résistance CV</a:t>
          </a:r>
        </a:p>
      </dgm:t>
    </dgm:pt>
    <dgm:pt modelId="{7458F66E-0094-4E01-9045-3D0593CC3532}" type="parTrans" cxnId="{E8EDB74D-BFB7-4961-A90F-DC2A7724665F}">
      <dgm:prSet/>
      <dgm:spPr/>
      <dgm:t>
        <a:bodyPr/>
        <a:lstStyle/>
        <a:p>
          <a:endParaRPr lang="fr-FR" sz="3600"/>
        </a:p>
      </dgm:t>
    </dgm:pt>
    <dgm:pt modelId="{F3B3452A-A2B1-4CFE-BC54-1AAD163DC9FC}" type="sibTrans" cxnId="{E8EDB74D-BFB7-4961-A90F-DC2A7724665F}">
      <dgm:prSet/>
      <dgm:spPr/>
      <dgm:t>
        <a:bodyPr/>
        <a:lstStyle/>
        <a:p>
          <a:endParaRPr lang="fr-FR" sz="3600"/>
        </a:p>
      </dgm:t>
    </dgm:pt>
    <dgm:pt modelId="{6AB8CC38-C7BD-4E0A-A67F-1997B265DC80}">
      <dgm:prSet phldrT="[Texte]" custT="1"/>
      <dgm:spPr/>
      <dgm:t>
        <a:bodyPr/>
        <a:lstStyle/>
        <a:p>
          <a:r>
            <a:rPr lang="fr-FR" sz="1600" b="1" dirty="0"/>
            <a:t>L’air s’échappe à travers les CV</a:t>
          </a:r>
          <a:r>
            <a:rPr lang="fr-FR" sz="1400" dirty="0"/>
            <a:t>: ↘ pression sous-glottique. </a:t>
          </a:r>
        </a:p>
      </dgm:t>
    </dgm:pt>
    <dgm:pt modelId="{805BBB73-3E43-4FC4-9BD7-3AE2F1C54D1B}" type="parTrans" cxnId="{BBBF8D9D-1A8D-4600-AADF-74550348A495}">
      <dgm:prSet/>
      <dgm:spPr/>
      <dgm:t>
        <a:bodyPr/>
        <a:lstStyle/>
        <a:p>
          <a:endParaRPr lang="fr-FR" sz="3600"/>
        </a:p>
      </dgm:t>
    </dgm:pt>
    <dgm:pt modelId="{60329C5E-8952-494B-B421-5445E6E86AB5}" type="sibTrans" cxnId="{BBBF8D9D-1A8D-4600-AADF-74550348A495}">
      <dgm:prSet/>
      <dgm:spPr/>
      <dgm:t>
        <a:bodyPr/>
        <a:lstStyle/>
        <a:p>
          <a:endParaRPr lang="fr-FR" sz="3600"/>
        </a:p>
      </dgm:t>
    </dgm:pt>
    <dgm:pt modelId="{24E8550B-D162-4C83-AB56-7F342A961715}">
      <dgm:prSet phldrT="[Texte]" custT="1"/>
      <dgm:spPr/>
      <dgm:t>
        <a:bodyPr/>
        <a:lstStyle/>
        <a:p>
          <a:r>
            <a:rPr lang="fr-FR" sz="1600" b="1" dirty="0"/>
            <a:t>Fermeture CV </a:t>
          </a:r>
          <a:r>
            <a:rPr lang="fr-FR" sz="1400" dirty="0"/>
            <a:t>(élasticité propre + effet </a:t>
          </a:r>
          <a:r>
            <a:rPr lang="fr-FR" sz="1400" dirty="0" err="1"/>
            <a:t>Bernouilli</a:t>
          </a:r>
          <a:r>
            <a:rPr lang="fr-FR" sz="1400" dirty="0"/>
            <a:t>)</a:t>
          </a:r>
        </a:p>
      </dgm:t>
    </dgm:pt>
    <dgm:pt modelId="{E6FF4F70-C7A9-4BBC-A22B-062C031D699B}" type="parTrans" cxnId="{C8184BF7-2E9B-4917-98FD-6B9FF58C2959}">
      <dgm:prSet/>
      <dgm:spPr/>
      <dgm:t>
        <a:bodyPr/>
        <a:lstStyle/>
        <a:p>
          <a:endParaRPr lang="fr-FR" sz="3600"/>
        </a:p>
      </dgm:t>
    </dgm:pt>
    <dgm:pt modelId="{A03DC62D-95B7-4A1B-9BD3-4C2994464F3A}" type="sibTrans" cxnId="{C8184BF7-2E9B-4917-98FD-6B9FF58C2959}">
      <dgm:prSet/>
      <dgm:spPr/>
      <dgm:t>
        <a:bodyPr/>
        <a:lstStyle/>
        <a:p>
          <a:endParaRPr lang="fr-FR" sz="3600"/>
        </a:p>
      </dgm:t>
    </dgm:pt>
    <dgm:pt modelId="{DE31D34D-03E0-499B-932B-D098664F77AC}">
      <dgm:prSet custT="1"/>
      <dgm:spPr/>
      <dgm:t>
        <a:bodyPr/>
        <a:lstStyle/>
        <a:p>
          <a:r>
            <a:rPr lang="fr-FR" sz="1600" b="1" dirty="0"/>
            <a:t>Position fermée </a:t>
          </a:r>
          <a:r>
            <a:rPr lang="fr-FR" sz="1400" dirty="0"/>
            <a:t>pré-phonatoire</a:t>
          </a:r>
        </a:p>
      </dgm:t>
    </dgm:pt>
    <dgm:pt modelId="{EB1F7A87-0CD6-41B3-9256-40F6D301F7E1}" type="parTrans" cxnId="{C8C6E333-5301-48EF-B809-BD063D75F994}">
      <dgm:prSet/>
      <dgm:spPr/>
      <dgm:t>
        <a:bodyPr/>
        <a:lstStyle/>
        <a:p>
          <a:endParaRPr lang="fr-FR" sz="2400"/>
        </a:p>
      </dgm:t>
    </dgm:pt>
    <dgm:pt modelId="{1E9BFC81-AE25-472F-8205-9EF59823A996}" type="sibTrans" cxnId="{C8C6E333-5301-48EF-B809-BD063D75F994}">
      <dgm:prSet/>
      <dgm:spPr/>
      <dgm:t>
        <a:bodyPr/>
        <a:lstStyle/>
        <a:p>
          <a:endParaRPr lang="fr-FR" sz="2400"/>
        </a:p>
      </dgm:t>
    </dgm:pt>
    <dgm:pt modelId="{A0E9A637-B579-4740-A7A8-16EE69151C6C}" type="pres">
      <dgm:prSet presAssocID="{D9C67928-92A2-4BAC-BFCD-6F12AF05FDBA}" presName="cycle" presStyleCnt="0">
        <dgm:presLayoutVars>
          <dgm:dir/>
          <dgm:resizeHandles val="exact"/>
        </dgm:presLayoutVars>
      </dgm:prSet>
      <dgm:spPr/>
    </dgm:pt>
    <dgm:pt modelId="{5BDE7C3D-8568-4C46-A795-4F0FB407B557}" type="pres">
      <dgm:prSet presAssocID="{DE31D34D-03E0-499B-932B-D098664F77AC}" presName="node" presStyleLbl="node1" presStyleIdx="0" presStyleCnt="5">
        <dgm:presLayoutVars>
          <dgm:bulletEnabled val="1"/>
        </dgm:presLayoutVars>
      </dgm:prSet>
      <dgm:spPr/>
    </dgm:pt>
    <dgm:pt modelId="{574E7559-FCF9-4E45-A2CA-8B6C1F4ACEAB}" type="pres">
      <dgm:prSet presAssocID="{DE31D34D-03E0-499B-932B-D098664F77AC}" presName="spNode" presStyleCnt="0"/>
      <dgm:spPr/>
    </dgm:pt>
    <dgm:pt modelId="{B7D06BC9-E414-4380-9930-7475BC33F5B4}" type="pres">
      <dgm:prSet presAssocID="{1E9BFC81-AE25-472F-8205-9EF59823A996}" presName="sibTrans" presStyleLbl="sibTrans1D1" presStyleIdx="0" presStyleCnt="5"/>
      <dgm:spPr/>
    </dgm:pt>
    <dgm:pt modelId="{F94E676C-4C73-4C83-BB10-39D921FE7C4A}" type="pres">
      <dgm:prSet presAssocID="{86A142A8-A093-4E36-9673-64A9778F4E7A}" presName="node" presStyleLbl="node1" presStyleIdx="1" presStyleCnt="5">
        <dgm:presLayoutVars>
          <dgm:bulletEnabled val="1"/>
        </dgm:presLayoutVars>
      </dgm:prSet>
      <dgm:spPr/>
    </dgm:pt>
    <dgm:pt modelId="{269BD980-17C7-417D-9FCE-C4F122F26D0C}" type="pres">
      <dgm:prSet presAssocID="{86A142A8-A093-4E36-9673-64A9778F4E7A}" presName="spNode" presStyleCnt="0"/>
      <dgm:spPr/>
    </dgm:pt>
    <dgm:pt modelId="{0717B7E9-424E-4A09-A906-995EC2BFEF54}" type="pres">
      <dgm:prSet presAssocID="{F5283CDD-0B97-4BFE-8A03-6E4687EEA040}" presName="sibTrans" presStyleLbl="sibTrans1D1" presStyleIdx="1" presStyleCnt="5"/>
      <dgm:spPr/>
    </dgm:pt>
    <dgm:pt modelId="{B05AA7DE-9376-4ABD-AB10-1175242832FF}" type="pres">
      <dgm:prSet presAssocID="{DAE28C27-C9F0-4DF7-BDC4-E03ABDB24CA5}" presName="node" presStyleLbl="node1" presStyleIdx="2" presStyleCnt="5">
        <dgm:presLayoutVars>
          <dgm:bulletEnabled val="1"/>
        </dgm:presLayoutVars>
      </dgm:prSet>
      <dgm:spPr/>
    </dgm:pt>
    <dgm:pt modelId="{C23FE385-336E-4329-AE27-BFC4AA48C893}" type="pres">
      <dgm:prSet presAssocID="{DAE28C27-C9F0-4DF7-BDC4-E03ABDB24CA5}" presName="spNode" presStyleCnt="0"/>
      <dgm:spPr/>
    </dgm:pt>
    <dgm:pt modelId="{3446DE8D-13DC-4FA8-B1E6-BFF12CF88726}" type="pres">
      <dgm:prSet presAssocID="{F3B3452A-A2B1-4CFE-BC54-1AAD163DC9FC}" presName="sibTrans" presStyleLbl="sibTrans1D1" presStyleIdx="2" presStyleCnt="5"/>
      <dgm:spPr/>
    </dgm:pt>
    <dgm:pt modelId="{A05638EE-AF2F-4505-89C3-372F118BEBB2}" type="pres">
      <dgm:prSet presAssocID="{6AB8CC38-C7BD-4E0A-A67F-1997B265DC80}" presName="node" presStyleLbl="node1" presStyleIdx="3" presStyleCnt="5">
        <dgm:presLayoutVars>
          <dgm:bulletEnabled val="1"/>
        </dgm:presLayoutVars>
      </dgm:prSet>
      <dgm:spPr/>
    </dgm:pt>
    <dgm:pt modelId="{0C8E0C88-615E-4CFE-B18F-8FD7CE13771C}" type="pres">
      <dgm:prSet presAssocID="{6AB8CC38-C7BD-4E0A-A67F-1997B265DC80}" presName="spNode" presStyleCnt="0"/>
      <dgm:spPr/>
    </dgm:pt>
    <dgm:pt modelId="{9467F2DA-8047-4680-8526-3C4B70D71057}" type="pres">
      <dgm:prSet presAssocID="{60329C5E-8952-494B-B421-5445E6E86AB5}" presName="sibTrans" presStyleLbl="sibTrans1D1" presStyleIdx="3" presStyleCnt="5"/>
      <dgm:spPr/>
    </dgm:pt>
    <dgm:pt modelId="{6C837B68-12A2-4E06-B4FF-171AC31A3DD1}" type="pres">
      <dgm:prSet presAssocID="{24E8550B-D162-4C83-AB56-7F342A961715}" presName="node" presStyleLbl="node1" presStyleIdx="4" presStyleCnt="5">
        <dgm:presLayoutVars>
          <dgm:bulletEnabled val="1"/>
        </dgm:presLayoutVars>
      </dgm:prSet>
      <dgm:spPr/>
    </dgm:pt>
    <dgm:pt modelId="{A0DAE895-0ABB-48BD-B5D3-F17AD44A5D73}" type="pres">
      <dgm:prSet presAssocID="{24E8550B-D162-4C83-AB56-7F342A961715}" presName="spNode" presStyleCnt="0"/>
      <dgm:spPr/>
    </dgm:pt>
    <dgm:pt modelId="{18AACF87-8AA4-49C1-BBD9-0428A57786C4}" type="pres">
      <dgm:prSet presAssocID="{A03DC62D-95B7-4A1B-9BD3-4C2994464F3A}" presName="sibTrans" presStyleLbl="sibTrans1D1" presStyleIdx="4" presStyleCnt="5"/>
      <dgm:spPr/>
    </dgm:pt>
  </dgm:ptLst>
  <dgm:cxnLst>
    <dgm:cxn modelId="{D702F102-965C-4B35-8006-C486BEB05239}" type="presOf" srcId="{60329C5E-8952-494B-B421-5445E6E86AB5}" destId="{9467F2DA-8047-4680-8526-3C4B70D71057}" srcOrd="0" destOrd="0" presId="urn:microsoft.com/office/officeart/2005/8/layout/cycle5"/>
    <dgm:cxn modelId="{C8C6E333-5301-48EF-B809-BD063D75F994}" srcId="{D9C67928-92A2-4BAC-BFCD-6F12AF05FDBA}" destId="{DE31D34D-03E0-499B-932B-D098664F77AC}" srcOrd="0" destOrd="0" parTransId="{EB1F7A87-0CD6-41B3-9256-40F6D301F7E1}" sibTransId="{1E9BFC81-AE25-472F-8205-9EF59823A996}"/>
    <dgm:cxn modelId="{5556C138-5BEA-49E1-8598-8EB75A4584AC}" type="presOf" srcId="{1E9BFC81-AE25-472F-8205-9EF59823A996}" destId="{B7D06BC9-E414-4380-9930-7475BC33F5B4}" srcOrd="0" destOrd="0" presId="urn:microsoft.com/office/officeart/2005/8/layout/cycle5"/>
    <dgm:cxn modelId="{26ACCD3F-0510-4ADA-8EF4-6DB10DAA64B1}" type="presOf" srcId="{F5283CDD-0B97-4BFE-8A03-6E4687EEA040}" destId="{0717B7E9-424E-4A09-A906-995EC2BFEF54}" srcOrd="0" destOrd="0" presId="urn:microsoft.com/office/officeart/2005/8/layout/cycle5"/>
    <dgm:cxn modelId="{E8EDB74D-BFB7-4961-A90F-DC2A7724665F}" srcId="{D9C67928-92A2-4BAC-BFCD-6F12AF05FDBA}" destId="{DAE28C27-C9F0-4DF7-BDC4-E03ABDB24CA5}" srcOrd="2" destOrd="0" parTransId="{7458F66E-0094-4E01-9045-3D0593CC3532}" sibTransId="{F3B3452A-A2B1-4CFE-BC54-1AAD163DC9FC}"/>
    <dgm:cxn modelId="{DF905D70-C2B5-4722-8FF1-8A4C89FD2198}" type="presOf" srcId="{A03DC62D-95B7-4A1B-9BD3-4C2994464F3A}" destId="{18AACF87-8AA4-49C1-BBD9-0428A57786C4}" srcOrd="0" destOrd="0" presId="urn:microsoft.com/office/officeart/2005/8/layout/cycle5"/>
    <dgm:cxn modelId="{46F86673-F295-446E-94EB-F460F2474F6F}" srcId="{D9C67928-92A2-4BAC-BFCD-6F12AF05FDBA}" destId="{86A142A8-A093-4E36-9673-64A9778F4E7A}" srcOrd="1" destOrd="0" parTransId="{1A7CCDD1-D9D2-4A1D-ACA3-A54075D9F15A}" sibTransId="{F5283CDD-0B97-4BFE-8A03-6E4687EEA040}"/>
    <dgm:cxn modelId="{BD70F079-5F72-4676-8CD2-52D9B7288DB4}" type="presOf" srcId="{DAE28C27-C9F0-4DF7-BDC4-E03ABDB24CA5}" destId="{B05AA7DE-9376-4ABD-AB10-1175242832FF}" srcOrd="0" destOrd="0" presId="urn:microsoft.com/office/officeart/2005/8/layout/cycle5"/>
    <dgm:cxn modelId="{CE21159B-3988-46CA-8290-5FDC6DAAC6FA}" type="presOf" srcId="{6AB8CC38-C7BD-4E0A-A67F-1997B265DC80}" destId="{A05638EE-AF2F-4505-89C3-372F118BEBB2}" srcOrd="0" destOrd="0" presId="urn:microsoft.com/office/officeart/2005/8/layout/cycle5"/>
    <dgm:cxn modelId="{BBBF8D9D-1A8D-4600-AADF-74550348A495}" srcId="{D9C67928-92A2-4BAC-BFCD-6F12AF05FDBA}" destId="{6AB8CC38-C7BD-4E0A-A67F-1997B265DC80}" srcOrd="3" destOrd="0" parTransId="{805BBB73-3E43-4FC4-9BD7-3AE2F1C54D1B}" sibTransId="{60329C5E-8952-494B-B421-5445E6E86AB5}"/>
    <dgm:cxn modelId="{C18C64A8-A4B5-42BF-B5EB-94F53175FE30}" type="presOf" srcId="{D9C67928-92A2-4BAC-BFCD-6F12AF05FDBA}" destId="{A0E9A637-B579-4740-A7A8-16EE69151C6C}" srcOrd="0" destOrd="0" presId="urn:microsoft.com/office/officeart/2005/8/layout/cycle5"/>
    <dgm:cxn modelId="{027CF2B8-3B7D-48BA-BA0B-E10F9223ABAF}" type="presOf" srcId="{86A142A8-A093-4E36-9673-64A9778F4E7A}" destId="{F94E676C-4C73-4C83-BB10-39D921FE7C4A}" srcOrd="0" destOrd="0" presId="urn:microsoft.com/office/officeart/2005/8/layout/cycle5"/>
    <dgm:cxn modelId="{87BA93C3-27FE-43C5-AA08-C770BA94414B}" type="presOf" srcId="{F3B3452A-A2B1-4CFE-BC54-1AAD163DC9FC}" destId="{3446DE8D-13DC-4FA8-B1E6-BFF12CF88726}" srcOrd="0" destOrd="0" presId="urn:microsoft.com/office/officeart/2005/8/layout/cycle5"/>
    <dgm:cxn modelId="{798093C5-4488-45DD-BE5A-B15AA542747B}" type="presOf" srcId="{DE31D34D-03E0-499B-932B-D098664F77AC}" destId="{5BDE7C3D-8568-4C46-A795-4F0FB407B557}" srcOrd="0" destOrd="0" presId="urn:microsoft.com/office/officeart/2005/8/layout/cycle5"/>
    <dgm:cxn modelId="{8C3287C7-5395-4755-9A2A-48341FD32A92}" type="presOf" srcId="{24E8550B-D162-4C83-AB56-7F342A961715}" destId="{6C837B68-12A2-4E06-B4FF-171AC31A3DD1}" srcOrd="0" destOrd="0" presId="urn:microsoft.com/office/officeart/2005/8/layout/cycle5"/>
    <dgm:cxn modelId="{C8184BF7-2E9B-4917-98FD-6B9FF58C2959}" srcId="{D9C67928-92A2-4BAC-BFCD-6F12AF05FDBA}" destId="{24E8550B-D162-4C83-AB56-7F342A961715}" srcOrd="4" destOrd="0" parTransId="{E6FF4F70-C7A9-4BBC-A22B-062C031D699B}" sibTransId="{A03DC62D-95B7-4A1B-9BD3-4C2994464F3A}"/>
    <dgm:cxn modelId="{05150FCA-8A38-40DA-AB3D-F223DC0AFEB0}" type="presParOf" srcId="{A0E9A637-B579-4740-A7A8-16EE69151C6C}" destId="{5BDE7C3D-8568-4C46-A795-4F0FB407B557}" srcOrd="0" destOrd="0" presId="urn:microsoft.com/office/officeart/2005/8/layout/cycle5"/>
    <dgm:cxn modelId="{F9C5041B-436F-4692-ABAA-E66022304EC6}" type="presParOf" srcId="{A0E9A637-B579-4740-A7A8-16EE69151C6C}" destId="{574E7559-FCF9-4E45-A2CA-8B6C1F4ACEAB}" srcOrd="1" destOrd="0" presId="urn:microsoft.com/office/officeart/2005/8/layout/cycle5"/>
    <dgm:cxn modelId="{A66EE702-04B5-4A22-96DD-177DB614F6E0}" type="presParOf" srcId="{A0E9A637-B579-4740-A7A8-16EE69151C6C}" destId="{B7D06BC9-E414-4380-9930-7475BC33F5B4}" srcOrd="2" destOrd="0" presId="urn:microsoft.com/office/officeart/2005/8/layout/cycle5"/>
    <dgm:cxn modelId="{012E9D31-0FE9-4775-9BBA-91938C067898}" type="presParOf" srcId="{A0E9A637-B579-4740-A7A8-16EE69151C6C}" destId="{F94E676C-4C73-4C83-BB10-39D921FE7C4A}" srcOrd="3" destOrd="0" presId="urn:microsoft.com/office/officeart/2005/8/layout/cycle5"/>
    <dgm:cxn modelId="{D37BA290-8569-45C6-A7B1-F4A452CA22D3}" type="presParOf" srcId="{A0E9A637-B579-4740-A7A8-16EE69151C6C}" destId="{269BD980-17C7-417D-9FCE-C4F122F26D0C}" srcOrd="4" destOrd="0" presId="urn:microsoft.com/office/officeart/2005/8/layout/cycle5"/>
    <dgm:cxn modelId="{63E4EBFC-96B5-4F9D-A50A-AF0026243D24}" type="presParOf" srcId="{A0E9A637-B579-4740-A7A8-16EE69151C6C}" destId="{0717B7E9-424E-4A09-A906-995EC2BFEF54}" srcOrd="5" destOrd="0" presId="urn:microsoft.com/office/officeart/2005/8/layout/cycle5"/>
    <dgm:cxn modelId="{3997737C-204C-44CD-AA3A-733E4DBC2DB8}" type="presParOf" srcId="{A0E9A637-B579-4740-A7A8-16EE69151C6C}" destId="{B05AA7DE-9376-4ABD-AB10-1175242832FF}" srcOrd="6" destOrd="0" presId="urn:microsoft.com/office/officeart/2005/8/layout/cycle5"/>
    <dgm:cxn modelId="{7BFCF42E-8777-42D1-9531-B3DC0028ED50}" type="presParOf" srcId="{A0E9A637-B579-4740-A7A8-16EE69151C6C}" destId="{C23FE385-336E-4329-AE27-BFC4AA48C893}" srcOrd="7" destOrd="0" presId="urn:microsoft.com/office/officeart/2005/8/layout/cycle5"/>
    <dgm:cxn modelId="{12AAB340-6268-40AF-9745-5FF008573A1D}" type="presParOf" srcId="{A0E9A637-B579-4740-A7A8-16EE69151C6C}" destId="{3446DE8D-13DC-4FA8-B1E6-BFF12CF88726}" srcOrd="8" destOrd="0" presId="urn:microsoft.com/office/officeart/2005/8/layout/cycle5"/>
    <dgm:cxn modelId="{D2115859-6E1C-4824-8511-F9026EDCBAB3}" type="presParOf" srcId="{A0E9A637-B579-4740-A7A8-16EE69151C6C}" destId="{A05638EE-AF2F-4505-89C3-372F118BEBB2}" srcOrd="9" destOrd="0" presId="urn:microsoft.com/office/officeart/2005/8/layout/cycle5"/>
    <dgm:cxn modelId="{C3C86334-FF1C-4651-A477-1D28184BA78F}" type="presParOf" srcId="{A0E9A637-B579-4740-A7A8-16EE69151C6C}" destId="{0C8E0C88-615E-4CFE-B18F-8FD7CE13771C}" srcOrd="10" destOrd="0" presId="urn:microsoft.com/office/officeart/2005/8/layout/cycle5"/>
    <dgm:cxn modelId="{C98B5152-A2F8-474A-A949-86F533B795D8}" type="presParOf" srcId="{A0E9A637-B579-4740-A7A8-16EE69151C6C}" destId="{9467F2DA-8047-4680-8526-3C4B70D71057}" srcOrd="11" destOrd="0" presId="urn:microsoft.com/office/officeart/2005/8/layout/cycle5"/>
    <dgm:cxn modelId="{6E4EEE8B-18C2-4137-829D-1116EC329829}" type="presParOf" srcId="{A0E9A637-B579-4740-A7A8-16EE69151C6C}" destId="{6C837B68-12A2-4E06-B4FF-171AC31A3DD1}" srcOrd="12" destOrd="0" presId="urn:microsoft.com/office/officeart/2005/8/layout/cycle5"/>
    <dgm:cxn modelId="{694D8286-E3F5-4590-82E3-73F6F0A86890}" type="presParOf" srcId="{A0E9A637-B579-4740-A7A8-16EE69151C6C}" destId="{A0DAE895-0ABB-48BD-B5D3-F17AD44A5D73}" srcOrd="13" destOrd="0" presId="urn:microsoft.com/office/officeart/2005/8/layout/cycle5"/>
    <dgm:cxn modelId="{79DC4AE1-06AD-47D8-B544-AC39BC94F317}" type="presParOf" srcId="{A0E9A637-B579-4740-A7A8-16EE69151C6C}" destId="{18AACF87-8AA4-49C1-BBD9-0428A57786C4}" srcOrd="14"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DE7C3D-8568-4C46-A795-4F0FB407B557}">
      <dsp:nvSpPr>
        <dsp:cNvPr id="0" name=""/>
        <dsp:cNvSpPr/>
      </dsp:nvSpPr>
      <dsp:spPr>
        <a:xfrm>
          <a:off x="3125766" y="590"/>
          <a:ext cx="1790640" cy="1163916"/>
        </a:xfrm>
        <a:prstGeom prst="round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1" kern="1200" dirty="0"/>
            <a:t>Position fermée </a:t>
          </a:r>
          <a:r>
            <a:rPr lang="fr-FR" sz="1400" kern="1200" dirty="0"/>
            <a:t>pré-phonatoire</a:t>
          </a:r>
        </a:p>
      </dsp:txBody>
      <dsp:txXfrm>
        <a:off x="3182584" y="57408"/>
        <a:ext cx="1677004" cy="1050280"/>
      </dsp:txXfrm>
    </dsp:sp>
    <dsp:sp modelId="{B7D06BC9-E414-4380-9930-7475BC33F5B4}">
      <dsp:nvSpPr>
        <dsp:cNvPr id="0" name=""/>
        <dsp:cNvSpPr/>
      </dsp:nvSpPr>
      <dsp:spPr>
        <a:xfrm>
          <a:off x="1693908" y="582548"/>
          <a:ext cx="4654356" cy="4654356"/>
        </a:xfrm>
        <a:custGeom>
          <a:avLst/>
          <a:gdLst/>
          <a:ahLst/>
          <a:cxnLst/>
          <a:rect l="0" t="0" r="0" b="0"/>
          <a:pathLst>
            <a:path>
              <a:moveTo>
                <a:pt x="3462822" y="295905"/>
              </a:moveTo>
              <a:arcTo wR="2327178" hR="2327178" stAng="17952522" swAng="1212988"/>
            </a:path>
          </a:pathLst>
        </a:custGeom>
        <a:noFill/>
        <a:ln w="9525" cap="flat" cmpd="sng" algn="ctr">
          <a:solidFill>
            <a:schemeClr val="accent2">
              <a:shade val="90000"/>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F94E676C-4C73-4C83-BB10-39D921FE7C4A}">
      <dsp:nvSpPr>
        <dsp:cNvPr id="0" name=""/>
        <dsp:cNvSpPr/>
      </dsp:nvSpPr>
      <dsp:spPr>
        <a:xfrm>
          <a:off x="5339044" y="1608630"/>
          <a:ext cx="1790640" cy="1163916"/>
        </a:xfrm>
        <a:prstGeom prst="roundRect">
          <a:avLst/>
        </a:prstGeom>
        <a:solidFill>
          <a:schemeClr val="accent2">
            <a:shade val="80000"/>
            <a:hueOff val="-8968"/>
            <a:satOff val="-1006"/>
            <a:lumOff val="642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1" kern="1200" dirty="0"/>
            <a:t>↗ Pression sous-glottique </a:t>
          </a:r>
          <a:r>
            <a:rPr lang="fr-FR" sz="1400" kern="1200" dirty="0"/>
            <a:t>(compression) via action muscles expiratoires</a:t>
          </a:r>
        </a:p>
      </dsp:txBody>
      <dsp:txXfrm>
        <a:off x="5395862" y="1665448"/>
        <a:ext cx="1677004" cy="1050280"/>
      </dsp:txXfrm>
    </dsp:sp>
    <dsp:sp modelId="{0717B7E9-424E-4A09-A906-995EC2BFEF54}">
      <dsp:nvSpPr>
        <dsp:cNvPr id="0" name=""/>
        <dsp:cNvSpPr/>
      </dsp:nvSpPr>
      <dsp:spPr>
        <a:xfrm>
          <a:off x="1693908" y="582548"/>
          <a:ext cx="4654356" cy="4654356"/>
        </a:xfrm>
        <a:custGeom>
          <a:avLst/>
          <a:gdLst/>
          <a:ahLst/>
          <a:cxnLst/>
          <a:rect l="0" t="0" r="0" b="0"/>
          <a:pathLst>
            <a:path>
              <a:moveTo>
                <a:pt x="4648795" y="2487950"/>
              </a:moveTo>
              <a:arcTo wR="2327178" hR="2327178" stAng="21837685" swAng="1360848"/>
            </a:path>
          </a:pathLst>
        </a:custGeom>
        <a:noFill/>
        <a:ln w="9525" cap="flat" cmpd="sng" algn="ctr">
          <a:solidFill>
            <a:schemeClr val="accent2">
              <a:shade val="90000"/>
              <a:hueOff val="-8963"/>
              <a:satOff val="-1052"/>
              <a:lumOff val="5753"/>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B05AA7DE-9376-4ABD-AB10-1175242832FF}">
      <dsp:nvSpPr>
        <dsp:cNvPr id="0" name=""/>
        <dsp:cNvSpPr/>
      </dsp:nvSpPr>
      <dsp:spPr>
        <a:xfrm>
          <a:off x="4493647" y="4210494"/>
          <a:ext cx="1790640" cy="1163916"/>
        </a:xfrm>
        <a:prstGeom prst="roundRect">
          <a:avLst/>
        </a:prstGeom>
        <a:solidFill>
          <a:schemeClr val="accent2">
            <a:shade val="80000"/>
            <a:hueOff val="-17936"/>
            <a:satOff val="-2012"/>
            <a:lumOff val="1284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1" kern="1200" dirty="0"/>
            <a:t>Ouverture des CV </a:t>
          </a:r>
          <a:r>
            <a:rPr lang="fr-FR" sz="1400" kern="1200" dirty="0"/>
            <a:t>:pression sous les cordes vocales &gt; seuil de résistance CV</a:t>
          </a:r>
        </a:p>
      </dsp:txBody>
      <dsp:txXfrm>
        <a:off x="4550465" y="4267312"/>
        <a:ext cx="1677004" cy="1050280"/>
      </dsp:txXfrm>
    </dsp:sp>
    <dsp:sp modelId="{3446DE8D-13DC-4FA8-B1E6-BFF12CF88726}">
      <dsp:nvSpPr>
        <dsp:cNvPr id="0" name=""/>
        <dsp:cNvSpPr/>
      </dsp:nvSpPr>
      <dsp:spPr>
        <a:xfrm>
          <a:off x="1693908" y="582548"/>
          <a:ext cx="4654356" cy="4654356"/>
        </a:xfrm>
        <a:custGeom>
          <a:avLst/>
          <a:gdLst/>
          <a:ahLst/>
          <a:cxnLst/>
          <a:rect l="0" t="0" r="0" b="0"/>
          <a:pathLst>
            <a:path>
              <a:moveTo>
                <a:pt x="2613298" y="4636700"/>
              </a:moveTo>
              <a:arcTo wR="2327178" hR="2327178" stAng="4976266" swAng="847467"/>
            </a:path>
          </a:pathLst>
        </a:custGeom>
        <a:noFill/>
        <a:ln w="9525" cap="flat" cmpd="sng" algn="ctr">
          <a:solidFill>
            <a:schemeClr val="accent2">
              <a:shade val="90000"/>
              <a:hueOff val="-17925"/>
              <a:satOff val="-2104"/>
              <a:lumOff val="11505"/>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A05638EE-AF2F-4505-89C3-372F118BEBB2}">
      <dsp:nvSpPr>
        <dsp:cNvPr id="0" name=""/>
        <dsp:cNvSpPr/>
      </dsp:nvSpPr>
      <dsp:spPr>
        <a:xfrm>
          <a:off x="1757885" y="4210494"/>
          <a:ext cx="1790640" cy="1163916"/>
        </a:xfrm>
        <a:prstGeom prst="roundRect">
          <a:avLst/>
        </a:prstGeom>
        <a:solidFill>
          <a:schemeClr val="accent2">
            <a:shade val="80000"/>
            <a:hueOff val="-26904"/>
            <a:satOff val="-3018"/>
            <a:lumOff val="1926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1" kern="1200" dirty="0"/>
            <a:t>L’air s’échappe à travers les CV</a:t>
          </a:r>
          <a:r>
            <a:rPr lang="fr-FR" sz="1400" kern="1200" dirty="0"/>
            <a:t>: ↘ pression sous-glottique. </a:t>
          </a:r>
        </a:p>
      </dsp:txBody>
      <dsp:txXfrm>
        <a:off x="1814703" y="4267312"/>
        <a:ext cx="1677004" cy="1050280"/>
      </dsp:txXfrm>
    </dsp:sp>
    <dsp:sp modelId="{9467F2DA-8047-4680-8526-3C4B70D71057}">
      <dsp:nvSpPr>
        <dsp:cNvPr id="0" name=""/>
        <dsp:cNvSpPr/>
      </dsp:nvSpPr>
      <dsp:spPr>
        <a:xfrm>
          <a:off x="1693908" y="582548"/>
          <a:ext cx="4654356" cy="4654356"/>
        </a:xfrm>
        <a:custGeom>
          <a:avLst/>
          <a:gdLst/>
          <a:ahLst/>
          <a:cxnLst/>
          <a:rect l="0" t="0" r="0" b="0"/>
          <a:pathLst>
            <a:path>
              <a:moveTo>
                <a:pt x="247090" y="3370725"/>
              </a:moveTo>
              <a:arcTo wR="2327178" hR="2327178" stAng="9201467" swAng="1360848"/>
            </a:path>
          </a:pathLst>
        </a:custGeom>
        <a:noFill/>
        <a:ln w="9525" cap="flat" cmpd="sng" algn="ctr">
          <a:solidFill>
            <a:schemeClr val="accent2">
              <a:shade val="90000"/>
              <a:hueOff val="-26888"/>
              <a:satOff val="-3155"/>
              <a:lumOff val="17258"/>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6C837B68-12A2-4E06-B4FF-171AC31A3DD1}">
      <dsp:nvSpPr>
        <dsp:cNvPr id="0" name=""/>
        <dsp:cNvSpPr/>
      </dsp:nvSpPr>
      <dsp:spPr>
        <a:xfrm>
          <a:off x="912488" y="1608630"/>
          <a:ext cx="1790640" cy="1163916"/>
        </a:xfrm>
        <a:prstGeom prst="roundRect">
          <a:avLst/>
        </a:prstGeom>
        <a:solidFill>
          <a:schemeClr val="accent2">
            <a:shade val="80000"/>
            <a:hueOff val="-35872"/>
            <a:satOff val="-4024"/>
            <a:lumOff val="2568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1" kern="1200" dirty="0"/>
            <a:t>Fermeture CV </a:t>
          </a:r>
          <a:r>
            <a:rPr lang="fr-FR" sz="1400" kern="1200" dirty="0"/>
            <a:t>(élasticité propre + effet </a:t>
          </a:r>
          <a:r>
            <a:rPr lang="fr-FR" sz="1400" kern="1200" dirty="0" err="1"/>
            <a:t>Bernouilli</a:t>
          </a:r>
          <a:r>
            <a:rPr lang="fr-FR" sz="1400" kern="1200" dirty="0"/>
            <a:t>)</a:t>
          </a:r>
        </a:p>
      </dsp:txBody>
      <dsp:txXfrm>
        <a:off x="969306" y="1665448"/>
        <a:ext cx="1677004" cy="1050280"/>
      </dsp:txXfrm>
    </dsp:sp>
    <dsp:sp modelId="{18AACF87-8AA4-49C1-BBD9-0428A57786C4}">
      <dsp:nvSpPr>
        <dsp:cNvPr id="0" name=""/>
        <dsp:cNvSpPr/>
      </dsp:nvSpPr>
      <dsp:spPr>
        <a:xfrm>
          <a:off x="1693908" y="582548"/>
          <a:ext cx="4654356" cy="4654356"/>
        </a:xfrm>
        <a:custGeom>
          <a:avLst/>
          <a:gdLst/>
          <a:ahLst/>
          <a:cxnLst/>
          <a:rect l="0" t="0" r="0" b="0"/>
          <a:pathLst>
            <a:path>
              <a:moveTo>
                <a:pt x="559553" y="813487"/>
              </a:moveTo>
              <a:arcTo wR="2327178" hR="2327178" stAng="13234489" swAng="1212988"/>
            </a:path>
          </a:pathLst>
        </a:custGeom>
        <a:noFill/>
        <a:ln w="9525" cap="flat" cmpd="sng" algn="ctr">
          <a:solidFill>
            <a:schemeClr val="accent2">
              <a:shade val="90000"/>
              <a:hueOff val="-35851"/>
              <a:satOff val="-4207"/>
              <a:lumOff val="23011"/>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EAC36E-365F-42FB-AF89-726A13E1772D}" type="datetimeFigureOut">
              <a:rPr lang="fr-FR" smtClean="0"/>
              <a:t>30/07/2024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D73485-BD71-4988-8D1D-3905E2AD3E04}" type="slidenum">
              <a:rPr lang="fr-FR" smtClean="0"/>
              <a:t>‹N°›</a:t>
            </a:fld>
            <a:endParaRPr lang="fr-FR"/>
          </a:p>
        </p:txBody>
      </p:sp>
    </p:spTree>
    <p:extLst>
      <p:ext uri="{BB962C8B-B14F-4D97-AF65-F5344CB8AC3E}">
        <p14:creationId xmlns:p14="http://schemas.microsoft.com/office/powerpoint/2010/main" val="1556378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b="0" i="0" u="none" strike="noStrike" baseline="0" dirty="0">
                <a:solidFill>
                  <a:srgbClr val="000000"/>
                </a:solidFill>
                <a:latin typeface="GOMKD G+ Stone Serif"/>
              </a:rPr>
              <a:t>différence de longueur entre les deux nerfs laryngés inférieurs pourrait expliquer la plus grande fragilité du nerf laryngé gauche et en particulier les traumatismes du nerf en cas de tumeurs </a:t>
            </a:r>
            <a:r>
              <a:rPr lang="fr-FR" sz="1800" b="0" i="0" u="none" strike="noStrike" baseline="0" dirty="0" err="1">
                <a:solidFill>
                  <a:srgbClr val="000000"/>
                </a:solidFill>
                <a:latin typeface="GOMKD G+ Stone Serif"/>
              </a:rPr>
              <a:t>pul-momaires</a:t>
            </a:r>
            <a:r>
              <a:rPr lang="fr-FR" sz="1800" b="0" i="0" u="none" strike="noStrike" baseline="0" dirty="0">
                <a:solidFill>
                  <a:srgbClr val="000000"/>
                </a:solidFill>
                <a:latin typeface="GOMKD G+ Stone Serif"/>
              </a:rPr>
              <a:t> ou en cas de chirurgie de l’</a:t>
            </a:r>
            <a:r>
              <a:rPr lang="fr-FR" sz="1800" b="0" i="0" u="none" strike="noStrike" baseline="0" dirty="0" err="1">
                <a:solidFill>
                  <a:srgbClr val="000000"/>
                </a:solidFill>
                <a:latin typeface="GOMKD G+ Stone Serif"/>
              </a:rPr>
              <a:t>hémi-thorax</a:t>
            </a:r>
            <a:r>
              <a:rPr lang="fr-FR" sz="1800" b="0" i="0" u="none" strike="noStrike" baseline="0" dirty="0">
                <a:solidFill>
                  <a:srgbClr val="000000"/>
                </a:solidFill>
                <a:latin typeface="GOMKD G+ Stone Serif"/>
              </a:rPr>
              <a:t> gauche. </a:t>
            </a:r>
            <a:endParaRPr lang="fr-FR" dirty="0"/>
          </a:p>
        </p:txBody>
      </p:sp>
      <p:sp>
        <p:nvSpPr>
          <p:cNvPr id="4" name="Espace réservé du numéro de diapositive 3"/>
          <p:cNvSpPr>
            <a:spLocks noGrp="1"/>
          </p:cNvSpPr>
          <p:nvPr>
            <p:ph type="sldNum" sz="quarter" idx="5"/>
          </p:nvPr>
        </p:nvSpPr>
        <p:spPr/>
        <p:txBody>
          <a:bodyPr/>
          <a:lstStyle/>
          <a:p>
            <a:fld id="{6BD73485-BD71-4988-8D1D-3905E2AD3E04}" type="slidenum">
              <a:rPr lang="fr-FR" smtClean="0"/>
              <a:t>14</a:t>
            </a:fld>
            <a:endParaRPr lang="fr-FR"/>
          </a:p>
        </p:txBody>
      </p:sp>
    </p:spTree>
    <p:extLst>
      <p:ext uri="{BB962C8B-B14F-4D97-AF65-F5344CB8AC3E}">
        <p14:creationId xmlns:p14="http://schemas.microsoft.com/office/powerpoint/2010/main" val="183683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000000"/>
                </a:solidFill>
                <a:latin typeface="Open Sans Condensed"/>
              </a:rPr>
              <a:t>S</a:t>
            </a:r>
            <a:r>
              <a:rPr lang="fr-FR" sz="1200" b="0" i="0" u="none" strike="noStrike" baseline="0" dirty="0">
                <a:solidFill>
                  <a:srgbClr val="000000"/>
                </a:solidFill>
                <a:latin typeface="Open Sans Condensed"/>
              </a:rPr>
              <a:t>timulation de ces zones</a:t>
            </a:r>
            <a:r>
              <a:rPr lang="fr-FR" sz="1200" dirty="0">
                <a:solidFill>
                  <a:srgbClr val="000000"/>
                </a:solidFill>
                <a:latin typeface="Open Sans Condensed"/>
              </a:rPr>
              <a:t> -&gt;</a:t>
            </a:r>
            <a:r>
              <a:rPr lang="fr-FR" sz="1200" b="0" i="0" u="none" strike="noStrike" baseline="0" dirty="0">
                <a:solidFill>
                  <a:srgbClr val="000000"/>
                </a:solidFill>
                <a:latin typeface="Open Sans Condensed"/>
              </a:rPr>
              <a:t>réponse laryngée globale : vocalisation, inhibition du muscle cricoaryténoïdien postérieur, et activation muscles adducteurs de façon bilatérale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i="0" u="none" strike="noStrike" baseline="0" dirty="0">
                <a:solidFill>
                  <a:srgbClr val="000000"/>
                </a:solidFill>
                <a:latin typeface="GOMKD G+ Stone Serif"/>
              </a:rPr>
              <a:t>La voix est sous le contrôle des centres auditifs comme le montre la voix perturbée et non modulée des sourds profonds </a:t>
            </a:r>
            <a:endParaRPr lang="fr-FR" sz="1200" dirty="0"/>
          </a:p>
          <a:p>
            <a:endParaRPr lang="fr-FR" dirty="0"/>
          </a:p>
        </p:txBody>
      </p:sp>
      <p:sp>
        <p:nvSpPr>
          <p:cNvPr id="4" name="Espace réservé du numéro de diapositive 3"/>
          <p:cNvSpPr>
            <a:spLocks noGrp="1"/>
          </p:cNvSpPr>
          <p:nvPr>
            <p:ph type="sldNum" sz="quarter" idx="5"/>
          </p:nvPr>
        </p:nvSpPr>
        <p:spPr/>
        <p:txBody>
          <a:bodyPr/>
          <a:lstStyle/>
          <a:p>
            <a:fld id="{6BD73485-BD71-4988-8D1D-3905E2AD3E04}" type="slidenum">
              <a:rPr lang="fr-FR" smtClean="0"/>
              <a:t>47</a:t>
            </a:fld>
            <a:endParaRPr lang="fr-FR"/>
          </a:p>
        </p:txBody>
      </p:sp>
    </p:spTree>
    <p:extLst>
      <p:ext uri="{BB962C8B-B14F-4D97-AF65-F5344CB8AC3E}">
        <p14:creationId xmlns:p14="http://schemas.microsoft.com/office/powerpoint/2010/main" val="4187359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50000"/>
              </a:lnSpc>
            </a:pPr>
            <a:r>
              <a:rPr lang="fr-FR" sz="1800" dirty="0">
                <a:effectLst/>
                <a:latin typeface="Times New Roman" panose="02020603050405020304" pitchFamily="18" charset="0"/>
                <a:ea typeface="Times New Roman" panose="02020603050405020304" pitchFamily="18" charset="0"/>
              </a:rPr>
              <a:t>le neurone préganglionnaire du système parasympathique est relié dans le plexus entérique à un neurone postganglionnaire excitateur (</a:t>
            </a:r>
            <a:r>
              <a:rPr lang="fr-FR" sz="1800" dirty="0" err="1">
                <a:effectLst/>
                <a:latin typeface="Times New Roman" panose="02020603050405020304" pitchFamily="18" charset="0"/>
                <a:ea typeface="Times New Roman" panose="02020603050405020304" pitchFamily="18" charset="0"/>
              </a:rPr>
              <a:t>Ach</a:t>
            </a:r>
            <a:r>
              <a:rPr lang="fr-FR" sz="1800" dirty="0">
                <a:effectLst/>
                <a:latin typeface="Times New Roman" panose="02020603050405020304" pitchFamily="18" charset="0"/>
                <a:ea typeface="Times New Roman" panose="02020603050405020304" pitchFamily="18" charset="0"/>
              </a:rPr>
              <a:t>) ou inhibiteur (monoxyde d’azote ou NO) selon le neuromédiateur qu’il produit. Le neurone préganglionnaire du système nerveux sympathique fait relais au niveau d’un ganglion paravertébral ou prévertébral avec un neurone post ganglionnaire noradrénergique qui a une action inhibitrice sur le muscle lisse.</a:t>
            </a:r>
          </a:p>
        </p:txBody>
      </p:sp>
      <p:sp>
        <p:nvSpPr>
          <p:cNvPr id="4" name="Espace réservé du numéro de diapositive 3"/>
          <p:cNvSpPr>
            <a:spLocks noGrp="1"/>
          </p:cNvSpPr>
          <p:nvPr>
            <p:ph type="sldNum" sz="quarter" idx="5"/>
          </p:nvPr>
        </p:nvSpPr>
        <p:spPr/>
        <p:txBody>
          <a:bodyPr/>
          <a:lstStyle/>
          <a:p>
            <a:fld id="{6BD73485-BD71-4988-8D1D-3905E2AD3E04}" type="slidenum">
              <a:rPr lang="fr-FR" smtClean="0"/>
              <a:t>52</a:t>
            </a:fld>
            <a:endParaRPr lang="fr-FR"/>
          </a:p>
        </p:txBody>
      </p:sp>
    </p:spTree>
    <p:extLst>
      <p:ext uri="{BB962C8B-B14F-4D97-AF65-F5344CB8AC3E}">
        <p14:creationId xmlns:p14="http://schemas.microsoft.com/office/powerpoint/2010/main" val="3834039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FR" sz="1800" b="0" i="0" u="none" strike="noStrike" baseline="0" dirty="0">
                <a:latin typeface="Meridien-Roman"/>
              </a:rPr>
              <a:t>Récepteurs situés dans l’oropharynx et dans la langue (en particulier les récepteurs proprioceptifs) sont stimulés et envoient des informations au tronc cérébral et</a:t>
            </a:r>
          </a:p>
          <a:p>
            <a:pPr algn="l"/>
            <a:r>
              <a:rPr lang="fr-FR" sz="1800" b="0" i="0" u="none" strike="noStrike" baseline="0" dirty="0">
                <a:latin typeface="Meridien-Roman"/>
              </a:rPr>
              <a:t>au cortex. Ces informations sensitives sont traitées au niveau du tronc cérébral pour déclencher une réponse motrice correspondant à la déglutition pharyngée</a:t>
            </a:r>
            <a:endParaRPr lang="fr-FR" dirty="0"/>
          </a:p>
        </p:txBody>
      </p:sp>
      <p:sp>
        <p:nvSpPr>
          <p:cNvPr id="4" name="Espace réservé du numéro de diapositive 3"/>
          <p:cNvSpPr>
            <a:spLocks noGrp="1"/>
          </p:cNvSpPr>
          <p:nvPr>
            <p:ph type="sldNum" sz="quarter" idx="5"/>
          </p:nvPr>
        </p:nvSpPr>
        <p:spPr/>
        <p:txBody>
          <a:bodyPr/>
          <a:lstStyle/>
          <a:p>
            <a:fld id="{6BD73485-BD71-4988-8D1D-3905E2AD3E04}" type="slidenum">
              <a:rPr lang="fr-FR" smtClean="0"/>
              <a:t>55</a:t>
            </a:fld>
            <a:endParaRPr lang="fr-FR"/>
          </a:p>
        </p:txBody>
      </p:sp>
    </p:spTree>
    <p:extLst>
      <p:ext uri="{BB962C8B-B14F-4D97-AF65-F5344CB8AC3E}">
        <p14:creationId xmlns:p14="http://schemas.microsoft.com/office/powerpoint/2010/main" val="536836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dirty="0">
                <a:latin typeface="Open Sans Condensed" panose="020B0806030504020204"/>
              </a:rPr>
              <a:t>La jonction </a:t>
            </a:r>
            <a:r>
              <a:rPr lang="fr-FR" sz="1200" dirty="0" err="1">
                <a:latin typeface="Open Sans Condensed" panose="020B0806030504020204"/>
              </a:rPr>
              <a:t>oeso</a:t>
            </a:r>
            <a:r>
              <a:rPr lang="fr-FR" sz="1200" dirty="0">
                <a:latin typeface="Open Sans Condensed" panose="020B0806030504020204"/>
              </a:rPr>
              <a:t>-gastrique (cardia) traverse le hiatus </a:t>
            </a:r>
            <a:r>
              <a:rPr lang="fr-FR" sz="1200" dirty="0" err="1">
                <a:latin typeface="Open Sans Condensed" panose="020B0806030504020204"/>
              </a:rPr>
              <a:t>oesophagien</a:t>
            </a:r>
            <a:r>
              <a:rPr lang="fr-FR" sz="1200" dirty="0">
                <a:latin typeface="Open Sans Condensed" panose="020B0806030504020204"/>
              </a:rPr>
              <a:t> du diaphragme. </a:t>
            </a:r>
          </a:p>
          <a:p>
            <a:r>
              <a:rPr lang="fr-FR" sz="1200" dirty="0">
                <a:latin typeface="Open Sans Condensed" panose="020B0806030504020204"/>
              </a:rPr>
              <a:t>Ouvert lors des périodes de déglutition / Fermé en dehors (évite reflux du contenu gastrique dans l’œsophage)</a:t>
            </a:r>
          </a:p>
          <a:p>
            <a:r>
              <a:rPr lang="fr-FR" sz="1200" dirty="0">
                <a:latin typeface="Open Sans Condensed" panose="020B0806030504020204"/>
              </a:rPr>
              <a:t>Ouvert parfois physiologiquement (éructation)</a:t>
            </a:r>
          </a:p>
          <a:p>
            <a:endParaRPr lang="fr-FR" dirty="0"/>
          </a:p>
        </p:txBody>
      </p:sp>
      <p:sp>
        <p:nvSpPr>
          <p:cNvPr id="4" name="Espace réservé du numéro de diapositive 3"/>
          <p:cNvSpPr>
            <a:spLocks noGrp="1"/>
          </p:cNvSpPr>
          <p:nvPr>
            <p:ph type="sldNum" sz="quarter" idx="5"/>
          </p:nvPr>
        </p:nvSpPr>
        <p:spPr/>
        <p:txBody>
          <a:bodyPr/>
          <a:lstStyle/>
          <a:p>
            <a:fld id="{6BD73485-BD71-4988-8D1D-3905E2AD3E04}" type="slidenum">
              <a:rPr lang="fr-FR" smtClean="0"/>
              <a:t>62</a:t>
            </a:fld>
            <a:endParaRPr lang="fr-FR"/>
          </a:p>
        </p:txBody>
      </p:sp>
    </p:spTree>
    <p:extLst>
      <p:ext uri="{BB962C8B-B14F-4D97-AF65-F5344CB8AC3E}">
        <p14:creationId xmlns:p14="http://schemas.microsoft.com/office/powerpoint/2010/main" val="633814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215233-B085-208A-E58F-EDD4BCAC6332}"/>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43C5768A-57D6-7B72-1455-5C50E2C5DC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C6C90695-9410-6C9A-72AB-1C3BFAF7256E}"/>
              </a:ext>
            </a:extLst>
          </p:cNvPr>
          <p:cNvSpPr>
            <a:spLocks noGrp="1"/>
          </p:cNvSpPr>
          <p:nvPr>
            <p:ph type="dt" sz="half" idx="10"/>
          </p:nvPr>
        </p:nvSpPr>
        <p:spPr/>
        <p:txBody>
          <a:bodyPr/>
          <a:lstStyle/>
          <a:p>
            <a:fld id="{40083AAD-B243-46D9-B657-7A040FA429F1}" type="datetimeFigureOut">
              <a:rPr lang="fr-FR" smtClean="0"/>
              <a:t>30/07/2024</a:t>
            </a:fld>
            <a:endParaRPr lang="fr-FR"/>
          </a:p>
        </p:txBody>
      </p:sp>
      <p:sp>
        <p:nvSpPr>
          <p:cNvPr id="5" name="Espace réservé du pied de page 4">
            <a:extLst>
              <a:ext uri="{FF2B5EF4-FFF2-40B4-BE49-F238E27FC236}">
                <a16:creationId xmlns:a16="http://schemas.microsoft.com/office/drawing/2014/main" id="{8DE9F4B9-58CF-7BC0-523B-27FE57806C3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CC61605-9FC8-8463-F934-E5352A5BDF93}"/>
              </a:ext>
            </a:extLst>
          </p:cNvPr>
          <p:cNvSpPr>
            <a:spLocks noGrp="1"/>
          </p:cNvSpPr>
          <p:nvPr>
            <p:ph type="sldNum" sz="quarter" idx="12"/>
          </p:nvPr>
        </p:nvSpPr>
        <p:spPr/>
        <p:txBody>
          <a:bodyPr/>
          <a:lstStyle/>
          <a:p>
            <a:fld id="{97ABA88E-4A8B-4F72-9F1F-452F84154AD3}" type="slidenum">
              <a:rPr lang="fr-FR" smtClean="0"/>
              <a:t>‹N°›</a:t>
            </a:fld>
            <a:endParaRPr lang="fr-FR"/>
          </a:p>
        </p:txBody>
      </p:sp>
    </p:spTree>
    <p:extLst>
      <p:ext uri="{BB962C8B-B14F-4D97-AF65-F5344CB8AC3E}">
        <p14:creationId xmlns:p14="http://schemas.microsoft.com/office/powerpoint/2010/main" val="3228306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482F24-980E-F6E2-02A7-87C896895F9F}"/>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405FAC18-CC7E-6D76-395E-BBE830720451}"/>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BBA28A0-E04F-A2EB-7146-E5A42ACD7B8E}"/>
              </a:ext>
            </a:extLst>
          </p:cNvPr>
          <p:cNvSpPr>
            <a:spLocks noGrp="1"/>
          </p:cNvSpPr>
          <p:nvPr>
            <p:ph type="dt" sz="half" idx="10"/>
          </p:nvPr>
        </p:nvSpPr>
        <p:spPr/>
        <p:txBody>
          <a:bodyPr/>
          <a:lstStyle/>
          <a:p>
            <a:fld id="{40083AAD-B243-46D9-B657-7A040FA429F1}" type="datetimeFigureOut">
              <a:rPr lang="fr-FR" smtClean="0"/>
              <a:t>30/07/2024</a:t>
            </a:fld>
            <a:endParaRPr lang="fr-FR"/>
          </a:p>
        </p:txBody>
      </p:sp>
      <p:sp>
        <p:nvSpPr>
          <p:cNvPr id="5" name="Espace réservé du pied de page 4">
            <a:extLst>
              <a:ext uri="{FF2B5EF4-FFF2-40B4-BE49-F238E27FC236}">
                <a16:creationId xmlns:a16="http://schemas.microsoft.com/office/drawing/2014/main" id="{A6DB3033-E2B0-8337-CF3D-A0F909D77D7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5609D3D-76BA-2174-5BB2-D21561DA8F39}"/>
              </a:ext>
            </a:extLst>
          </p:cNvPr>
          <p:cNvSpPr>
            <a:spLocks noGrp="1"/>
          </p:cNvSpPr>
          <p:nvPr>
            <p:ph type="sldNum" sz="quarter" idx="12"/>
          </p:nvPr>
        </p:nvSpPr>
        <p:spPr/>
        <p:txBody>
          <a:bodyPr/>
          <a:lstStyle/>
          <a:p>
            <a:fld id="{97ABA88E-4A8B-4F72-9F1F-452F84154AD3}" type="slidenum">
              <a:rPr lang="fr-FR" smtClean="0"/>
              <a:t>‹N°›</a:t>
            </a:fld>
            <a:endParaRPr lang="fr-FR"/>
          </a:p>
        </p:txBody>
      </p:sp>
    </p:spTree>
    <p:extLst>
      <p:ext uri="{BB962C8B-B14F-4D97-AF65-F5344CB8AC3E}">
        <p14:creationId xmlns:p14="http://schemas.microsoft.com/office/powerpoint/2010/main" val="3234894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58564D2E-38DB-AD4C-2001-B519372E165E}"/>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D766D23F-152A-C2F2-93F6-0521D02DF1E2}"/>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FD2B8F9-8D31-C731-83C9-0AEDC66C30AD}"/>
              </a:ext>
            </a:extLst>
          </p:cNvPr>
          <p:cNvSpPr>
            <a:spLocks noGrp="1"/>
          </p:cNvSpPr>
          <p:nvPr>
            <p:ph type="dt" sz="half" idx="10"/>
          </p:nvPr>
        </p:nvSpPr>
        <p:spPr/>
        <p:txBody>
          <a:bodyPr/>
          <a:lstStyle/>
          <a:p>
            <a:fld id="{40083AAD-B243-46D9-B657-7A040FA429F1}" type="datetimeFigureOut">
              <a:rPr lang="fr-FR" smtClean="0"/>
              <a:t>30/07/2024</a:t>
            </a:fld>
            <a:endParaRPr lang="fr-FR"/>
          </a:p>
        </p:txBody>
      </p:sp>
      <p:sp>
        <p:nvSpPr>
          <p:cNvPr id="5" name="Espace réservé du pied de page 4">
            <a:extLst>
              <a:ext uri="{FF2B5EF4-FFF2-40B4-BE49-F238E27FC236}">
                <a16:creationId xmlns:a16="http://schemas.microsoft.com/office/drawing/2014/main" id="{2C4F2780-8383-EBA8-D2B7-C406B238F8D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6786595-C4D9-CB2C-4B7F-7B32ED7E1A79}"/>
              </a:ext>
            </a:extLst>
          </p:cNvPr>
          <p:cNvSpPr>
            <a:spLocks noGrp="1"/>
          </p:cNvSpPr>
          <p:nvPr>
            <p:ph type="sldNum" sz="quarter" idx="12"/>
          </p:nvPr>
        </p:nvSpPr>
        <p:spPr/>
        <p:txBody>
          <a:bodyPr/>
          <a:lstStyle/>
          <a:p>
            <a:fld id="{97ABA88E-4A8B-4F72-9F1F-452F84154AD3}" type="slidenum">
              <a:rPr lang="fr-FR" smtClean="0"/>
              <a:t>‹N°›</a:t>
            </a:fld>
            <a:endParaRPr lang="fr-FR"/>
          </a:p>
        </p:txBody>
      </p:sp>
    </p:spTree>
    <p:extLst>
      <p:ext uri="{BB962C8B-B14F-4D97-AF65-F5344CB8AC3E}">
        <p14:creationId xmlns:p14="http://schemas.microsoft.com/office/powerpoint/2010/main" val="40345208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7"/>
            <a:ext cx="10363200" cy="1470025"/>
          </a:xfrm>
        </p:spPr>
        <p:txBody>
          <a:bodyPr/>
          <a:lstStyle/>
          <a:p>
            <a:r>
              <a:rPr lang="fr-FR"/>
              <a:t>Cliquez pour modifier le style du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
        <p:nvSpPr>
          <p:cNvPr id="4" name="Rectangle 4">
            <a:extLst>
              <a:ext uri="{FF2B5EF4-FFF2-40B4-BE49-F238E27FC236}">
                <a16:creationId xmlns:a16="http://schemas.microsoft.com/office/drawing/2014/main" id="{3B569056-CF2C-D3B8-1B33-921A438CFD8C}"/>
              </a:ext>
            </a:extLst>
          </p:cNvPr>
          <p:cNvSpPr>
            <a:spLocks noGrp="1" noChangeArrowheads="1"/>
          </p:cNvSpPr>
          <p:nvPr>
            <p:ph type="dt" sz="half" idx="10"/>
          </p:nvPr>
        </p:nvSpPr>
        <p:spPr/>
        <p:txBody>
          <a:bodyPr/>
          <a:lstStyle>
            <a:lvl1pPr>
              <a:defRPr>
                <a:cs typeface="Arial" charset="0"/>
              </a:defRPr>
            </a:lvl1pPr>
          </a:lstStyle>
          <a:p>
            <a:pPr>
              <a:defRPr/>
            </a:pPr>
            <a:endParaRPr lang="fr-FR"/>
          </a:p>
        </p:txBody>
      </p:sp>
      <p:sp>
        <p:nvSpPr>
          <p:cNvPr id="5" name="Rectangle 5">
            <a:extLst>
              <a:ext uri="{FF2B5EF4-FFF2-40B4-BE49-F238E27FC236}">
                <a16:creationId xmlns:a16="http://schemas.microsoft.com/office/drawing/2014/main" id="{AA3CC61C-6074-708C-40E4-2B1AC1B198D9}"/>
              </a:ext>
            </a:extLst>
          </p:cNvPr>
          <p:cNvSpPr>
            <a:spLocks noGrp="1" noChangeArrowheads="1"/>
          </p:cNvSpPr>
          <p:nvPr>
            <p:ph type="ftr" sz="quarter" idx="11"/>
          </p:nvPr>
        </p:nvSpPr>
        <p:spPr/>
        <p:txBody>
          <a:bodyPr/>
          <a:lstStyle>
            <a:lvl1pPr>
              <a:defRPr>
                <a:cs typeface="Arial" charset="0"/>
              </a:defRPr>
            </a:lvl1pPr>
          </a:lstStyle>
          <a:p>
            <a:pPr>
              <a:defRPr/>
            </a:pPr>
            <a:endParaRPr lang="fr-FR"/>
          </a:p>
        </p:txBody>
      </p:sp>
      <p:sp>
        <p:nvSpPr>
          <p:cNvPr id="6" name="Rectangle 6">
            <a:extLst>
              <a:ext uri="{FF2B5EF4-FFF2-40B4-BE49-F238E27FC236}">
                <a16:creationId xmlns:a16="http://schemas.microsoft.com/office/drawing/2014/main" id="{CF0C7A80-BA37-8304-48F1-F43DF9D57141}"/>
              </a:ext>
            </a:extLst>
          </p:cNvPr>
          <p:cNvSpPr>
            <a:spLocks noGrp="1" noChangeArrowheads="1"/>
          </p:cNvSpPr>
          <p:nvPr>
            <p:ph type="sldNum" sz="quarter" idx="12"/>
          </p:nvPr>
        </p:nvSpPr>
        <p:spPr/>
        <p:txBody>
          <a:bodyPr/>
          <a:lstStyle>
            <a:lvl1pPr>
              <a:defRPr/>
            </a:lvl1pPr>
          </a:lstStyle>
          <a:p>
            <a:fld id="{6F6B741A-9345-49A6-9D11-F0E305A7C8EC}" type="slidenum">
              <a:rPr lang="fr-FR" altLang="fr-FR"/>
              <a:pPr/>
              <a:t>‹N°›</a:t>
            </a:fld>
            <a:endParaRPr lang="fr-FR" altLang="fr-FR"/>
          </a:p>
        </p:txBody>
      </p:sp>
    </p:spTree>
    <p:extLst>
      <p:ext uri="{BB962C8B-B14F-4D97-AF65-F5344CB8AC3E}">
        <p14:creationId xmlns:p14="http://schemas.microsoft.com/office/powerpoint/2010/main" val="387110995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a:extLst>
              <a:ext uri="{FF2B5EF4-FFF2-40B4-BE49-F238E27FC236}">
                <a16:creationId xmlns:a16="http://schemas.microsoft.com/office/drawing/2014/main" id="{198FAC97-184D-F723-2FA5-09CDB225E047}"/>
              </a:ext>
            </a:extLst>
          </p:cNvPr>
          <p:cNvSpPr>
            <a:spLocks noGrp="1" noChangeArrowheads="1"/>
          </p:cNvSpPr>
          <p:nvPr>
            <p:ph type="dt" sz="half" idx="10"/>
          </p:nvPr>
        </p:nvSpPr>
        <p:spPr/>
        <p:txBody>
          <a:bodyPr/>
          <a:lstStyle>
            <a:lvl1pPr>
              <a:defRPr>
                <a:cs typeface="Arial" charset="0"/>
              </a:defRPr>
            </a:lvl1pPr>
          </a:lstStyle>
          <a:p>
            <a:pPr>
              <a:defRPr/>
            </a:pPr>
            <a:endParaRPr lang="fr-FR"/>
          </a:p>
        </p:txBody>
      </p:sp>
      <p:sp>
        <p:nvSpPr>
          <p:cNvPr id="5" name="Rectangle 5">
            <a:extLst>
              <a:ext uri="{FF2B5EF4-FFF2-40B4-BE49-F238E27FC236}">
                <a16:creationId xmlns:a16="http://schemas.microsoft.com/office/drawing/2014/main" id="{C62544F8-C7CE-8D8B-A5D7-BDC6D47EE733}"/>
              </a:ext>
            </a:extLst>
          </p:cNvPr>
          <p:cNvSpPr>
            <a:spLocks noGrp="1" noChangeArrowheads="1"/>
          </p:cNvSpPr>
          <p:nvPr>
            <p:ph type="ftr" sz="quarter" idx="11"/>
          </p:nvPr>
        </p:nvSpPr>
        <p:spPr/>
        <p:txBody>
          <a:bodyPr/>
          <a:lstStyle>
            <a:lvl1pPr>
              <a:defRPr>
                <a:cs typeface="Arial" charset="0"/>
              </a:defRPr>
            </a:lvl1pPr>
          </a:lstStyle>
          <a:p>
            <a:pPr>
              <a:defRPr/>
            </a:pPr>
            <a:endParaRPr lang="fr-FR"/>
          </a:p>
        </p:txBody>
      </p:sp>
      <p:sp>
        <p:nvSpPr>
          <p:cNvPr id="6" name="Rectangle 6">
            <a:extLst>
              <a:ext uri="{FF2B5EF4-FFF2-40B4-BE49-F238E27FC236}">
                <a16:creationId xmlns:a16="http://schemas.microsoft.com/office/drawing/2014/main" id="{6A1ED72B-6280-3A4D-3E4C-EE72F49F99CB}"/>
              </a:ext>
            </a:extLst>
          </p:cNvPr>
          <p:cNvSpPr>
            <a:spLocks noGrp="1" noChangeArrowheads="1"/>
          </p:cNvSpPr>
          <p:nvPr>
            <p:ph type="sldNum" sz="quarter" idx="12"/>
          </p:nvPr>
        </p:nvSpPr>
        <p:spPr/>
        <p:txBody>
          <a:bodyPr/>
          <a:lstStyle>
            <a:lvl1pPr>
              <a:defRPr/>
            </a:lvl1pPr>
          </a:lstStyle>
          <a:p>
            <a:fld id="{6D53C69D-8583-4A2B-92D2-D48D114684E9}" type="slidenum">
              <a:rPr lang="fr-FR" altLang="fr-FR"/>
              <a:pPr/>
              <a:t>‹N°›</a:t>
            </a:fld>
            <a:endParaRPr lang="fr-FR" altLang="fr-FR"/>
          </a:p>
        </p:txBody>
      </p:sp>
    </p:spTree>
    <p:extLst>
      <p:ext uri="{BB962C8B-B14F-4D97-AF65-F5344CB8AC3E}">
        <p14:creationId xmlns:p14="http://schemas.microsoft.com/office/powerpoint/2010/main" val="1294675328"/>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319" y="4406902"/>
            <a:ext cx="103632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963319"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Rectangle 4">
            <a:extLst>
              <a:ext uri="{FF2B5EF4-FFF2-40B4-BE49-F238E27FC236}">
                <a16:creationId xmlns:a16="http://schemas.microsoft.com/office/drawing/2014/main" id="{3FA8362B-3AD6-E0F7-A335-59A83E9477D0}"/>
              </a:ext>
            </a:extLst>
          </p:cNvPr>
          <p:cNvSpPr>
            <a:spLocks noGrp="1" noChangeArrowheads="1"/>
          </p:cNvSpPr>
          <p:nvPr>
            <p:ph type="dt" sz="half" idx="10"/>
          </p:nvPr>
        </p:nvSpPr>
        <p:spPr/>
        <p:txBody>
          <a:bodyPr/>
          <a:lstStyle>
            <a:lvl1pPr>
              <a:defRPr>
                <a:cs typeface="Arial" charset="0"/>
              </a:defRPr>
            </a:lvl1pPr>
          </a:lstStyle>
          <a:p>
            <a:pPr>
              <a:defRPr/>
            </a:pPr>
            <a:endParaRPr lang="fr-FR"/>
          </a:p>
        </p:txBody>
      </p:sp>
      <p:sp>
        <p:nvSpPr>
          <p:cNvPr id="5" name="Rectangle 5">
            <a:extLst>
              <a:ext uri="{FF2B5EF4-FFF2-40B4-BE49-F238E27FC236}">
                <a16:creationId xmlns:a16="http://schemas.microsoft.com/office/drawing/2014/main" id="{128B8A49-D26E-2E6C-797E-BC6A278DD1C4}"/>
              </a:ext>
            </a:extLst>
          </p:cNvPr>
          <p:cNvSpPr>
            <a:spLocks noGrp="1" noChangeArrowheads="1"/>
          </p:cNvSpPr>
          <p:nvPr>
            <p:ph type="ftr" sz="quarter" idx="11"/>
          </p:nvPr>
        </p:nvSpPr>
        <p:spPr/>
        <p:txBody>
          <a:bodyPr/>
          <a:lstStyle>
            <a:lvl1pPr>
              <a:defRPr>
                <a:cs typeface="Arial" charset="0"/>
              </a:defRPr>
            </a:lvl1pPr>
          </a:lstStyle>
          <a:p>
            <a:pPr>
              <a:defRPr/>
            </a:pPr>
            <a:endParaRPr lang="fr-FR"/>
          </a:p>
        </p:txBody>
      </p:sp>
      <p:sp>
        <p:nvSpPr>
          <p:cNvPr id="6" name="Rectangle 6">
            <a:extLst>
              <a:ext uri="{FF2B5EF4-FFF2-40B4-BE49-F238E27FC236}">
                <a16:creationId xmlns:a16="http://schemas.microsoft.com/office/drawing/2014/main" id="{A4C98BA6-DE53-82AE-B01D-0C17D154BAA2}"/>
              </a:ext>
            </a:extLst>
          </p:cNvPr>
          <p:cNvSpPr>
            <a:spLocks noGrp="1" noChangeArrowheads="1"/>
          </p:cNvSpPr>
          <p:nvPr>
            <p:ph type="sldNum" sz="quarter" idx="12"/>
          </p:nvPr>
        </p:nvSpPr>
        <p:spPr/>
        <p:txBody>
          <a:bodyPr/>
          <a:lstStyle>
            <a:lvl1pPr>
              <a:defRPr/>
            </a:lvl1pPr>
          </a:lstStyle>
          <a:p>
            <a:fld id="{307FAB94-D886-49C2-9B8E-ED0A760938CC}" type="slidenum">
              <a:rPr lang="fr-FR" altLang="fr-FR"/>
              <a:pPr/>
              <a:t>‹N°›</a:t>
            </a:fld>
            <a:endParaRPr lang="fr-FR" altLang="fr-FR"/>
          </a:p>
        </p:txBody>
      </p:sp>
    </p:spTree>
    <p:extLst>
      <p:ext uri="{BB962C8B-B14F-4D97-AF65-F5344CB8AC3E}">
        <p14:creationId xmlns:p14="http://schemas.microsoft.com/office/powerpoint/2010/main" val="289882447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914401" y="1981200"/>
            <a:ext cx="5091289"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86313" y="1981200"/>
            <a:ext cx="5091289"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FCB85E9C-6606-2527-BE62-7CA66FA9B737}"/>
              </a:ext>
            </a:extLst>
          </p:cNvPr>
          <p:cNvSpPr>
            <a:spLocks noGrp="1" noChangeArrowheads="1"/>
          </p:cNvSpPr>
          <p:nvPr>
            <p:ph type="dt" sz="half" idx="10"/>
          </p:nvPr>
        </p:nvSpPr>
        <p:spPr/>
        <p:txBody>
          <a:bodyPr/>
          <a:lstStyle>
            <a:lvl1pPr>
              <a:defRPr>
                <a:cs typeface="Arial" charset="0"/>
              </a:defRPr>
            </a:lvl1pPr>
          </a:lstStyle>
          <a:p>
            <a:pPr>
              <a:defRPr/>
            </a:pPr>
            <a:endParaRPr lang="fr-FR"/>
          </a:p>
        </p:txBody>
      </p:sp>
      <p:sp>
        <p:nvSpPr>
          <p:cNvPr id="6" name="Espace réservé du pied de page 5">
            <a:extLst>
              <a:ext uri="{FF2B5EF4-FFF2-40B4-BE49-F238E27FC236}">
                <a16:creationId xmlns:a16="http://schemas.microsoft.com/office/drawing/2014/main" id="{B1E3658C-49F7-F513-616D-03EAFA5D9E54}"/>
              </a:ext>
            </a:extLst>
          </p:cNvPr>
          <p:cNvSpPr>
            <a:spLocks noGrp="1" noChangeArrowheads="1"/>
          </p:cNvSpPr>
          <p:nvPr>
            <p:ph type="ftr" sz="quarter" idx="11"/>
          </p:nvPr>
        </p:nvSpPr>
        <p:spPr/>
        <p:txBody>
          <a:bodyPr/>
          <a:lstStyle>
            <a:lvl1pPr>
              <a:defRPr>
                <a:cs typeface="Arial" charset="0"/>
              </a:defRPr>
            </a:lvl1pPr>
          </a:lstStyle>
          <a:p>
            <a:pPr>
              <a:defRPr/>
            </a:pPr>
            <a:endParaRPr lang="fr-FR"/>
          </a:p>
        </p:txBody>
      </p:sp>
      <p:sp>
        <p:nvSpPr>
          <p:cNvPr id="7" name="Espace réservé du numéro de diapositive 6">
            <a:extLst>
              <a:ext uri="{FF2B5EF4-FFF2-40B4-BE49-F238E27FC236}">
                <a16:creationId xmlns:a16="http://schemas.microsoft.com/office/drawing/2014/main" id="{151DFFAD-B3B8-F329-79C9-8EEBBD53B1D6}"/>
              </a:ext>
            </a:extLst>
          </p:cNvPr>
          <p:cNvSpPr>
            <a:spLocks noGrp="1" noChangeArrowheads="1"/>
          </p:cNvSpPr>
          <p:nvPr>
            <p:ph type="sldNum" sz="quarter" idx="12"/>
          </p:nvPr>
        </p:nvSpPr>
        <p:spPr/>
        <p:txBody>
          <a:bodyPr/>
          <a:lstStyle>
            <a:lvl1pPr>
              <a:defRPr/>
            </a:lvl1pPr>
          </a:lstStyle>
          <a:p>
            <a:fld id="{58E4D531-A0CC-4113-8224-492BEE022B84}" type="slidenum">
              <a:rPr lang="fr-FR" altLang="fr-FR"/>
              <a:pPr/>
              <a:t>‹N°›</a:t>
            </a:fld>
            <a:endParaRPr lang="fr-FR" altLang="fr-FR"/>
          </a:p>
        </p:txBody>
      </p:sp>
    </p:spTree>
    <p:extLst>
      <p:ext uri="{BB962C8B-B14F-4D97-AF65-F5344CB8AC3E}">
        <p14:creationId xmlns:p14="http://schemas.microsoft.com/office/powerpoint/2010/main" val="2547091182"/>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609600" y="1535113"/>
            <a:ext cx="538668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09600" y="2174875"/>
            <a:ext cx="538668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837" y="1535113"/>
            <a:ext cx="538856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837" y="2174875"/>
            <a:ext cx="53885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
            <a:extLst>
              <a:ext uri="{FF2B5EF4-FFF2-40B4-BE49-F238E27FC236}">
                <a16:creationId xmlns:a16="http://schemas.microsoft.com/office/drawing/2014/main" id="{B0DE2246-3DC9-03EA-079F-2DBC211769D2}"/>
              </a:ext>
            </a:extLst>
          </p:cNvPr>
          <p:cNvSpPr>
            <a:spLocks noGrp="1" noChangeArrowheads="1"/>
          </p:cNvSpPr>
          <p:nvPr>
            <p:ph type="dt" sz="half" idx="10"/>
          </p:nvPr>
        </p:nvSpPr>
        <p:spPr/>
        <p:txBody>
          <a:bodyPr/>
          <a:lstStyle>
            <a:lvl1pPr>
              <a:defRPr>
                <a:cs typeface="Arial" charset="0"/>
              </a:defRPr>
            </a:lvl1pPr>
          </a:lstStyle>
          <a:p>
            <a:pPr>
              <a:defRPr/>
            </a:pPr>
            <a:endParaRPr lang="fr-FR"/>
          </a:p>
        </p:txBody>
      </p:sp>
      <p:sp>
        <p:nvSpPr>
          <p:cNvPr id="8" name="Rectangle 5">
            <a:extLst>
              <a:ext uri="{FF2B5EF4-FFF2-40B4-BE49-F238E27FC236}">
                <a16:creationId xmlns:a16="http://schemas.microsoft.com/office/drawing/2014/main" id="{04958C49-9C75-43C9-0553-1849AC1118E2}"/>
              </a:ext>
            </a:extLst>
          </p:cNvPr>
          <p:cNvSpPr>
            <a:spLocks noGrp="1" noChangeArrowheads="1"/>
          </p:cNvSpPr>
          <p:nvPr>
            <p:ph type="ftr" sz="quarter" idx="11"/>
          </p:nvPr>
        </p:nvSpPr>
        <p:spPr/>
        <p:txBody>
          <a:bodyPr/>
          <a:lstStyle>
            <a:lvl1pPr>
              <a:defRPr>
                <a:cs typeface="Arial" charset="0"/>
              </a:defRPr>
            </a:lvl1pPr>
          </a:lstStyle>
          <a:p>
            <a:pPr>
              <a:defRPr/>
            </a:pPr>
            <a:endParaRPr lang="fr-FR"/>
          </a:p>
        </p:txBody>
      </p:sp>
      <p:sp>
        <p:nvSpPr>
          <p:cNvPr id="9" name="Rectangle 6">
            <a:extLst>
              <a:ext uri="{FF2B5EF4-FFF2-40B4-BE49-F238E27FC236}">
                <a16:creationId xmlns:a16="http://schemas.microsoft.com/office/drawing/2014/main" id="{7B3F35A9-E437-D5ED-CB3D-04007E5153B6}"/>
              </a:ext>
            </a:extLst>
          </p:cNvPr>
          <p:cNvSpPr>
            <a:spLocks noGrp="1" noChangeArrowheads="1"/>
          </p:cNvSpPr>
          <p:nvPr>
            <p:ph type="sldNum" sz="quarter" idx="12"/>
          </p:nvPr>
        </p:nvSpPr>
        <p:spPr/>
        <p:txBody>
          <a:bodyPr/>
          <a:lstStyle>
            <a:lvl1pPr>
              <a:defRPr/>
            </a:lvl1pPr>
          </a:lstStyle>
          <a:p>
            <a:fld id="{89A41131-C192-4B1F-97A3-77D286DDD536}" type="slidenum">
              <a:rPr lang="fr-FR" altLang="fr-FR"/>
              <a:pPr/>
              <a:t>‹N°›</a:t>
            </a:fld>
            <a:endParaRPr lang="fr-FR" altLang="fr-FR"/>
          </a:p>
        </p:txBody>
      </p:sp>
    </p:spTree>
    <p:extLst>
      <p:ext uri="{BB962C8B-B14F-4D97-AF65-F5344CB8AC3E}">
        <p14:creationId xmlns:p14="http://schemas.microsoft.com/office/powerpoint/2010/main" val="267483550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Rectangle 4">
            <a:extLst>
              <a:ext uri="{FF2B5EF4-FFF2-40B4-BE49-F238E27FC236}">
                <a16:creationId xmlns:a16="http://schemas.microsoft.com/office/drawing/2014/main" id="{8CC203D7-279B-97E6-AD74-92FA9488BDB7}"/>
              </a:ext>
            </a:extLst>
          </p:cNvPr>
          <p:cNvSpPr>
            <a:spLocks noGrp="1" noChangeArrowheads="1"/>
          </p:cNvSpPr>
          <p:nvPr>
            <p:ph type="dt" sz="half" idx="10"/>
          </p:nvPr>
        </p:nvSpPr>
        <p:spPr/>
        <p:txBody>
          <a:bodyPr/>
          <a:lstStyle>
            <a:lvl1pPr>
              <a:defRPr>
                <a:cs typeface="Arial" charset="0"/>
              </a:defRPr>
            </a:lvl1pPr>
          </a:lstStyle>
          <a:p>
            <a:pPr>
              <a:defRPr/>
            </a:pPr>
            <a:endParaRPr lang="fr-FR"/>
          </a:p>
        </p:txBody>
      </p:sp>
      <p:sp>
        <p:nvSpPr>
          <p:cNvPr id="4" name="Rectangle 5">
            <a:extLst>
              <a:ext uri="{FF2B5EF4-FFF2-40B4-BE49-F238E27FC236}">
                <a16:creationId xmlns:a16="http://schemas.microsoft.com/office/drawing/2014/main" id="{11D03E0C-03A6-EC98-FB6E-17F4E68DC081}"/>
              </a:ext>
            </a:extLst>
          </p:cNvPr>
          <p:cNvSpPr>
            <a:spLocks noGrp="1" noChangeArrowheads="1"/>
          </p:cNvSpPr>
          <p:nvPr>
            <p:ph type="ftr" sz="quarter" idx="11"/>
          </p:nvPr>
        </p:nvSpPr>
        <p:spPr/>
        <p:txBody>
          <a:bodyPr/>
          <a:lstStyle>
            <a:lvl1pPr>
              <a:defRPr>
                <a:cs typeface="Arial" charset="0"/>
              </a:defRPr>
            </a:lvl1pPr>
          </a:lstStyle>
          <a:p>
            <a:pPr>
              <a:defRPr/>
            </a:pPr>
            <a:endParaRPr lang="fr-FR"/>
          </a:p>
        </p:txBody>
      </p:sp>
      <p:sp>
        <p:nvSpPr>
          <p:cNvPr id="5" name="Rectangle 6">
            <a:extLst>
              <a:ext uri="{FF2B5EF4-FFF2-40B4-BE49-F238E27FC236}">
                <a16:creationId xmlns:a16="http://schemas.microsoft.com/office/drawing/2014/main" id="{4593541B-CB0F-FBB2-351B-FD3D07FF6DB6}"/>
              </a:ext>
            </a:extLst>
          </p:cNvPr>
          <p:cNvSpPr>
            <a:spLocks noGrp="1" noChangeArrowheads="1"/>
          </p:cNvSpPr>
          <p:nvPr>
            <p:ph type="sldNum" sz="quarter" idx="12"/>
          </p:nvPr>
        </p:nvSpPr>
        <p:spPr/>
        <p:txBody>
          <a:bodyPr/>
          <a:lstStyle>
            <a:lvl1pPr>
              <a:defRPr/>
            </a:lvl1pPr>
          </a:lstStyle>
          <a:p>
            <a:fld id="{88744ED7-DAAE-4C91-BAEC-C9B65E016022}" type="slidenum">
              <a:rPr lang="fr-FR" altLang="fr-FR"/>
              <a:pPr/>
              <a:t>‹N°›</a:t>
            </a:fld>
            <a:endParaRPr lang="fr-FR" altLang="fr-FR"/>
          </a:p>
        </p:txBody>
      </p:sp>
    </p:spTree>
    <p:extLst>
      <p:ext uri="{BB962C8B-B14F-4D97-AF65-F5344CB8AC3E}">
        <p14:creationId xmlns:p14="http://schemas.microsoft.com/office/powerpoint/2010/main" val="2621875693"/>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76C4AE3-3242-D14F-7186-FC587BB895D7}"/>
              </a:ext>
            </a:extLst>
          </p:cNvPr>
          <p:cNvSpPr>
            <a:spLocks noGrp="1" noChangeArrowheads="1"/>
          </p:cNvSpPr>
          <p:nvPr>
            <p:ph type="dt" sz="half" idx="10"/>
          </p:nvPr>
        </p:nvSpPr>
        <p:spPr/>
        <p:txBody>
          <a:bodyPr/>
          <a:lstStyle>
            <a:lvl1pPr>
              <a:defRPr>
                <a:cs typeface="Arial" charset="0"/>
              </a:defRPr>
            </a:lvl1pPr>
          </a:lstStyle>
          <a:p>
            <a:pPr>
              <a:defRPr/>
            </a:pPr>
            <a:endParaRPr lang="fr-FR"/>
          </a:p>
        </p:txBody>
      </p:sp>
      <p:sp>
        <p:nvSpPr>
          <p:cNvPr id="3" name="Rectangle 5">
            <a:extLst>
              <a:ext uri="{FF2B5EF4-FFF2-40B4-BE49-F238E27FC236}">
                <a16:creationId xmlns:a16="http://schemas.microsoft.com/office/drawing/2014/main" id="{B97A1733-33F6-DBF4-C7E5-20D8AD0A3EF9}"/>
              </a:ext>
            </a:extLst>
          </p:cNvPr>
          <p:cNvSpPr>
            <a:spLocks noGrp="1" noChangeArrowheads="1"/>
          </p:cNvSpPr>
          <p:nvPr>
            <p:ph type="ftr" sz="quarter" idx="11"/>
          </p:nvPr>
        </p:nvSpPr>
        <p:spPr/>
        <p:txBody>
          <a:bodyPr/>
          <a:lstStyle>
            <a:lvl1pPr>
              <a:defRPr>
                <a:cs typeface="Arial" charset="0"/>
              </a:defRPr>
            </a:lvl1pPr>
          </a:lstStyle>
          <a:p>
            <a:pPr>
              <a:defRPr/>
            </a:pPr>
            <a:endParaRPr lang="fr-FR"/>
          </a:p>
        </p:txBody>
      </p:sp>
      <p:sp>
        <p:nvSpPr>
          <p:cNvPr id="4" name="Rectangle 6">
            <a:extLst>
              <a:ext uri="{FF2B5EF4-FFF2-40B4-BE49-F238E27FC236}">
                <a16:creationId xmlns:a16="http://schemas.microsoft.com/office/drawing/2014/main" id="{2245B1AE-95FC-03E5-ED8B-3C702247E25C}"/>
              </a:ext>
            </a:extLst>
          </p:cNvPr>
          <p:cNvSpPr>
            <a:spLocks noGrp="1" noChangeArrowheads="1"/>
          </p:cNvSpPr>
          <p:nvPr>
            <p:ph type="sldNum" sz="quarter" idx="12"/>
          </p:nvPr>
        </p:nvSpPr>
        <p:spPr/>
        <p:txBody>
          <a:bodyPr/>
          <a:lstStyle>
            <a:lvl1pPr>
              <a:defRPr/>
            </a:lvl1pPr>
          </a:lstStyle>
          <a:p>
            <a:fld id="{9768F11E-C4B7-43E3-A860-43BA2DAE4E49}" type="slidenum">
              <a:rPr lang="fr-FR" altLang="fr-FR"/>
              <a:pPr/>
              <a:t>‹N°›</a:t>
            </a:fld>
            <a:endParaRPr lang="fr-FR" altLang="fr-FR"/>
          </a:p>
        </p:txBody>
      </p:sp>
    </p:spTree>
    <p:extLst>
      <p:ext uri="{BB962C8B-B14F-4D97-AF65-F5344CB8AC3E}">
        <p14:creationId xmlns:p14="http://schemas.microsoft.com/office/powerpoint/2010/main" val="2550853532"/>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319"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4767675" y="273052"/>
            <a:ext cx="68147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1" y="1435102"/>
            <a:ext cx="401131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1759AD0-270B-4F1F-0219-7F39F31980B3}"/>
              </a:ext>
            </a:extLst>
          </p:cNvPr>
          <p:cNvSpPr>
            <a:spLocks noGrp="1" noChangeArrowheads="1"/>
          </p:cNvSpPr>
          <p:nvPr>
            <p:ph type="dt" sz="half" idx="10"/>
          </p:nvPr>
        </p:nvSpPr>
        <p:spPr/>
        <p:txBody>
          <a:bodyPr/>
          <a:lstStyle>
            <a:lvl1pPr>
              <a:defRPr>
                <a:cs typeface="Arial" charset="0"/>
              </a:defRPr>
            </a:lvl1pPr>
          </a:lstStyle>
          <a:p>
            <a:pPr>
              <a:defRPr/>
            </a:pPr>
            <a:endParaRPr lang="fr-FR"/>
          </a:p>
        </p:txBody>
      </p:sp>
      <p:sp>
        <p:nvSpPr>
          <p:cNvPr id="6" name="Espace réservé du pied de page 5">
            <a:extLst>
              <a:ext uri="{FF2B5EF4-FFF2-40B4-BE49-F238E27FC236}">
                <a16:creationId xmlns:a16="http://schemas.microsoft.com/office/drawing/2014/main" id="{D2491BFF-F596-A9C3-A479-C53393B007C2}"/>
              </a:ext>
            </a:extLst>
          </p:cNvPr>
          <p:cNvSpPr>
            <a:spLocks noGrp="1" noChangeArrowheads="1"/>
          </p:cNvSpPr>
          <p:nvPr>
            <p:ph type="ftr" sz="quarter" idx="11"/>
          </p:nvPr>
        </p:nvSpPr>
        <p:spPr/>
        <p:txBody>
          <a:bodyPr/>
          <a:lstStyle>
            <a:lvl1pPr>
              <a:defRPr>
                <a:cs typeface="Arial" charset="0"/>
              </a:defRPr>
            </a:lvl1pPr>
          </a:lstStyle>
          <a:p>
            <a:pPr>
              <a:defRPr/>
            </a:pPr>
            <a:endParaRPr lang="fr-FR"/>
          </a:p>
        </p:txBody>
      </p:sp>
      <p:sp>
        <p:nvSpPr>
          <p:cNvPr id="7" name="Espace réservé du numéro de diapositive 6">
            <a:extLst>
              <a:ext uri="{FF2B5EF4-FFF2-40B4-BE49-F238E27FC236}">
                <a16:creationId xmlns:a16="http://schemas.microsoft.com/office/drawing/2014/main" id="{90389319-7FC1-A313-C18A-1C5EBCFB3EDA}"/>
              </a:ext>
            </a:extLst>
          </p:cNvPr>
          <p:cNvSpPr>
            <a:spLocks noGrp="1" noChangeArrowheads="1"/>
          </p:cNvSpPr>
          <p:nvPr>
            <p:ph type="sldNum" sz="quarter" idx="12"/>
          </p:nvPr>
        </p:nvSpPr>
        <p:spPr/>
        <p:txBody>
          <a:bodyPr/>
          <a:lstStyle>
            <a:lvl1pPr>
              <a:defRPr/>
            </a:lvl1pPr>
          </a:lstStyle>
          <a:p>
            <a:fld id="{CD7A38A9-3A55-4B1B-852D-1663B253B897}" type="slidenum">
              <a:rPr lang="fr-FR" altLang="fr-FR"/>
              <a:pPr/>
              <a:t>‹N°›</a:t>
            </a:fld>
            <a:endParaRPr lang="fr-FR" altLang="fr-FR"/>
          </a:p>
        </p:txBody>
      </p:sp>
    </p:spTree>
    <p:extLst>
      <p:ext uri="{BB962C8B-B14F-4D97-AF65-F5344CB8AC3E}">
        <p14:creationId xmlns:p14="http://schemas.microsoft.com/office/powerpoint/2010/main" val="15607585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CBEB74-985E-3688-72FC-B55DAB4E39C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ECAAEF1-DA7E-DEDB-B022-5E5D8B0DCE10}"/>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BFF5A07-4485-F0B3-2504-07FABBD0B560}"/>
              </a:ext>
            </a:extLst>
          </p:cNvPr>
          <p:cNvSpPr>
            <a:spLocks noGrp="1"/>
          </p:cNvSpPr>
          <p:nvPr>
            <p:ph type="dt" sz="half" idx="10"/>
          </p:nvPr>
        </p:nvSpPr>
        <p:spPr/>
        <p:txBody>
          <a:bodyPr/>
          <a:lstStyle/>
          <a:p>
            <a:fld id="{40083AAD-B243-46D9-B657-7A040FA429F1}" type="datetimeFigureOut">
              <a:rPr lang="fr-FR" smtClean="0"/>
              <a:t>30/07/2024</a:t>
            </a:fld>
            <a:endParaRPr lang="fr-FR"/>
          </a:p>
        </p:txBody>
      </p:sp>
      <p:sp>
        <p:nvSpPr>
          <p:cNvPr id="5" name="Espace réservé du pied de page 4">
            <a:extLst>
              <a:ext uri="{FF2B5EF4-FFF2-40B4-BE49-F238E27FC236}">
                <a16:creationId xmlns:a16="http://schemas.microsoft.com/office/drawing/2014/main" id="{A1BA697A-FC31-47B7-08C6-8829C1D7A21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260E412-536E-C877-7F97-FE4E43E8DBC8}"/>
              </a:ext>
            </a:extLst>
          </p:cNvPr>
          <p:cNvSpPr>
            <a:spLocks noGrp="1"/>
          </p:cNvSpPr>
          <p:nvPr>
            <p:ph type="sldNum" sz="quarter" idx="12"/>
          </p:nvPr>
        </p:nvSpPr>
        <p:spPr/>
        <p:txBody>
          <a:bodyPr/>
          <a:lstStyle/>
          <a:p>
            <a:fld id="{97ABA88E-4A8B-4F72-9F1F-452F84154AD3}" type="slidenum">
              <a:rPr lang="fr-FR" smtClean="0"/>
              <a:t>‹N°›</a:t>
            </a:fld>
            <a:endParaRPr lang="fr-FR"/>
          </a:p>
        </p:txBody>
      </p:sp>
    </p:spTree>
    <p:extLst>
      <p:ext uri="{BB962C8B-B14F-4D97-AF65-F5344CB8AC3E}">
        <p14:creationId xmlns:p14="http://schemas.microsoft.com/office/powerpoint/2010/main" val="17804136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481" y="4800600"/>
            <a:ext cx="73152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2389481"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2389481"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C8529E1-D9C0-8B1E-805F-03219D3B6BF5}"/>
              </a:ext>
            </a:extLst>
          </p:cNvPr>
          <p:cNvSpPr>
            <a:spLocks noGrp="1" noChangeArrowheads="1"/>
          </p:cNvSpPr>
          <p:nvPr>
            <p:ph type="dt" sz="half" idx="10"/>
          </p:nvPr>
        </p:nvSpPr>
        <p:spPr/>
        <p:txBody>
          <a:bodyPr/>
          <a:lstStyle>
            <a:lvl1pPr>
              <a:defRPr>
                <a:cs typeface="Arial" charset="0"/>
              </a:defRPr>
            </a:lvl1pPr>
          </a:lstStyle>
          <a:p>
            <a:pPr>
              <a:defRPr/>
            </a:pPr>
            <a:endParaRPr lang="fr-FR"/>
          </a:p>
        </p:txBody>
      </p:sp>
      <p:sp>
        <p:nvSpPr>
          <p:cNvPr id="6" name="Espace réservé du pied de page 5">
            <a:extLst>
              <a:ext uri="{FF2B5EF4-FFF2-40B4-BE49-F238E27FC236}">
                <a16:creationId xmlns:a16="http://schemas.microsoft.com/office/drawing/2014/main" id="{1314AAD5-1B2C-4080-8A1A-5CEE1311B584}"/>
              </a:ext>
            </a:extLst>
          </p:cNvPr>
          <p:cNvSpPr>
            <a:spLocks noGrp="1" noChangeArrowheads="1"/>
          </p:cNvSpPr>
          <p:nvPr>
            <p:ph type="ftr" sz="quarter" idx="11"/>
          </p:nvPr>
        </p:nvSpPr>
        <p:spPr/>
        <p:txBody>
          <a:bodyPr/>
          <a:lstStyle>
            <a:lvl1pPr>
              <a:defRPr>
                <a:cs typeface="Arial" charset="0"/>
              </a:defRPr>
            </a:lvl1pPr>
          </a:lstStyle>
          <a:p>
            <a:pPr>
              <a:defRPr/>
            </a:pPr>
            <a:endParaRPr lang="fr-FR"/>
          </a:p>
        </p:txBody>
      </p:sp>
      <p:sp>
        <p:nvSpPr>
          <p:cNvPr id="7" name="Espace réservé du numéro de diapositive 6">
            <a:extLst>
              <a:ext uri="{FF2B5EF4-FFF2-40B4-BE49-F238E27FC236}">
                <a16:creationId xmlns:a16="http://schemas.microsoft.com/office/drawing/2014/main" id="{A963567F-6A06-5D14-E08C-276D383A1DF4}"/>
              </a:ext>
            </a:extLst>
          </p:cNvPr>
          <p:cNvSpPr>
            <a:spLocks noGrp="1" noChangeArrowheads="1"/>
          </p:cNvSpPr>
          <p:nvPr>
            <p:ph type="sldNum" sz="quarter" idx="12"/>
          </p:nvPr>
        </p:nvSpPr>
        <p:spPr/>
        <p:txBody>
          <a:bodyPr/>
          <a:lstStyle>
            <a:lvl1pPr>
              <a:defRPr/>
            </a:lvl1pPr>
          </a:lstStyle>
          <a:p>
            <a:fld id="{536EEE81-F5F2-4623-8C97-8383EF30872E}" type="slidenum">
              <a:rPr lang="fr-FR" altLang="fr-FR"/>
              <a:pPr/>
              <a:t>‹N°›</a:t>
            </a:fld>
            <a:endParaRPr lang="fr-FR" altLang="fr-FR"/>
          </a:p>
        </p:txBody>
      </p:sp>
    </p:spTree>
    <p:extLst>
      <p:ext uri="{BB962C8B-B14F-4D97-AF65-F5344CB8AC3E}">
        <p14:creationId xmlns:p14="http://schemas.microsoft.com/office/powerpoint/2010/main" val="17829136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a:extLst>
              <a:ext uri="{FF2B5EF4-FFF2-40B4-BE49-F238E27FC236}">
                <a16:creationId xmlns:a16="http://schemas.microsoft.com/office/drawing/2014/main" id="{E1252D4E-1C6C-8841-8BE5-2C74129236F6}"/>
              </a:ext>
            </a:extLst>
          </p:cNvPr>
          <p:cNvSpPr>
            <a:spLocks noGrp="1" noChangeArrowheads="1"/>
          </p:cNvSpPr>
          <p:nvPr>
            <p:ph type="dt" sz="half" idx="10"/>
          </p:nvPr>
        </p:nvSpPr>
        <p:spPr/>
        <p:txBody>
          <a:bodyPr/>
          <a:lstStyle>
            <a:lvl1pPr>
              <a:defRPr>
                <a:cs typeface="Arial" charset="0"/>
              </a:defRPr>
            </a:lvl1pPr>
          </a:lstStyle>
          <a:p>
            <a:pPr>
              <a:defRPr/>
            </a:pPr>
            <a:endParaRPr lang="fr-FR"/>
          </a:p>
        </p:txBody>
      </p:sp>
      <p:sp>
        <p:nvSpPr>
          <p:cNvPr id="5" name="Rectangle 5">
            <a:extLst>
              <a:ext uri="{FF2B5EF4-FFF2-40B4-BE49-F238E27FC236}">
                <a16:creationId xmlns:a16="http://schemas.microsoft.com/office/drawing/2014/main" id="{AA9B311B-47F2-1DD2-112B-7B99B7C88908}"/>
              </a:ext>
            </a:extLst>
          </p:cNvPr>
          <p:cNvSpPr>
            <a:spLocks noGrp="1" noChangeArrowheads="1"/>
          </p:cNvSpPr>
          <p:nvPr>
            <p:ph type="ftr" sz="quarter" idx="11"/>
          </p:nvPr>
        </p:nvSpPr>
        <p:spPr/>
        <p:txBody>
          <a:bodyPr/>
          <a:lstStyle>
            <a:lvl1pPr>
              <a:defRPr>
                <a:cs typeface="Arial" charset="0"/>
              </a:defRPr>
            </a:lvl1pPr>
          </a:lstStyle>
          <a:p>
            <a:pPr>
              <a:defRPr/>
            </a:pPr>
            <a:endParaRPr lang="fr-FR"/>
          </a:p>
        </p:txBody>
      </p:sp>
      <p:sp>
        <p:nvSpPr>
          <p:cNvPr id="6" name="Rectangle 6">
            <a:extLst>
              <a:ext uri="{FF2B5EF4-FFF2-40B4-BE49-F238E27FC236}">
                <a16:creationId xmlns:a16="http://schemas.microsoft.com/office/drawing/2014/main" id="{8EB24C94-47B2-E77A-4CA2-9CDB2ACE03E0}"/>
              </a:ext>
            </a:extLst>
          </p:cNvPr>
          <p:cNvSpPr>
            <a:spLocks noGrp="1" noChangeArrowheads="1"/>
          </p:cNvSpPr>
          <p:nvPr>
            <p:ph type="sldNum" sz="quarter" idx="12"/>
          </p:nvPr>
        </p:nvSpPr>
        <p:spPr/>
        <p:txBody>
          <a:bodyPr/>
          <a:lstStyle>
            <a:lvl1pPr>
              <a:defRPr/>
            </a:lvl1pPr>
          </a:lstStyle>
          <a:p>
            <a:fld id="{71A927EF-3464-44AE-A4E5-0C3BB290611E}" type="slidenum">
              <a:rPr lang="fr-FR" altLang="fr-FR"/>
              <a:pPr/>
              <a:t>‹N°›</a:t>
            </a:fld>
            <a:endParaRPr lang="fr-FR" altLang="fr-FR"/>
          </a:p>
        </p:txBody>
      </p:sp>
    </p:spTree>
    <p:extLst>
      <p:ext uri="{BB962C8B-B14F-4D97-AF65-F5344CB8AC3E}">
        <p14:creationId xmlns:p14="http://schemas.microsoft.com/office/powerpoint/2010/main" val="2244954475"/>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686801" y="609600"/>
            <a:ext cx="2590800" cy="5486400"/>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914400" y="609600"/>
            <a:ext cx="7591779" cy="54864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a:extLst>
              <a:ext uri="{FF2B5EF4-FFF2-40B4-BE49-F238E27FC236}">
                <a16:creationId xmlns:a16="http://schemas.microsoft.com/office/drawing/2014/main" id="{EFBC48E0-EED4-E484-DFB0-F37022E5D12C}"/>
              </a:ext>
            </a:extLst>
          </p:cNvPr>
          <p:cNvSpPr>
            <a:spLocks noGrp="1" noChangeArrowheads="1"/>
          </p:cNvSpPr>
          <p:nvPr>
            <p:ph type="dt" sz="half" idx="10"/>
          </p:nvPr>
        </p:nvSpPr>
        <p:spPr/>
        <p:txBody>
          <a:bodyPr/>
          <a:lstStyle>
            <a:lvl1pPr>
              <a:defRPr>
                <a:cs typeface="Arial" charset="0"/>
              </a:defRPr>
            </a:lvl1pPr>
          </a:lstStyle>
          <a:p>
            <a:pPr>
              <a:defRPr/>
            </a:pPr>
            <a:endParaRPr lang="fr-FR"/>
          </a:p>
        </p:txBody>
      </p:sp>
      <p:sp>
        <p:nvSpPr>
          <p:cNvPr id="5" name="Rectangle 5">
            <a:extLst>
              <a:ext uri="{FF2B5EF4-FFF2-40B4-BE49-F238E27FC236}">
                <a16:creationId xmlns:a16="http://schemas.microsoft.com/office/drawing/2014/main" id="{24C51446-F40F-2772-0227-FDBB8CE286F6}"/>
              </a:ext>
            </a:extLst>
          </p:cNvPr>
          <p:cNvSpPr>
            <a:spLocks noGrp="1" noChangeArrowheads="1"/>
          </p:cNvSpPr>
          <p:nvPr>
            <p:ph type="ftr" sz="quarter" idx="11"/>
          </p:nvPr>
        </p:nvSpPr>
        <p:spPr/>
        <p:txBody>
          <a:bodyPr/>
          <a:lstStyle>
            <a:lvl1pPr>
              <a:defRPr>
                <a:cs typeface="Arial" charset="0"/>
              </a:defRPr>
            </a:lvl1pPr>
          </a:lstStyle>
          <a:p>
            <a:pPr>
              <a:defRPr/>
            </a:pPr>
            <a:endParaRPr lang="fr-FR"/>
          </a:p>
        </p:txBody>
      </p:sp>
      <p:sp>
        <p:nvSpPr>
          <p:cNvPr id="6" name="Rectangle 6">
            <a:extLst>
              <a:ext uri="{FF2B5EF4-FFF2-40B4-BE49-F238E27FC236}">
                <a16:creationId xmlns:a16="http://schemas.microsoft.com/office/drawing/2014/main" id="{3AF21DC0-FFDF-A626-469B-FD4475024E7E}"/>
              </a:ext>
            </a:extLst>
          </p:cNvPr>
          <p:cNvSpPr>
            <a:spLocks noGrp="1" noChangeArrowheads="1"/>
          </p:cNvSpPr>
          <p:nvPr>
            <p:ph type="sldNum" sz="quarter" idx="12"/>
          </p:nvPr>
        </p:nvSpPr>
        <p:spPr/>
        <p:txBody>
          <a:bodyPr/>
          <a:lstStyle>
            <a:lvl1pPr>
              <a:defRPr/>
            </a:lvl1pPr>
          </a:lstStyle>
          <a:p>
            <a:fld id="{ADB20373-FA39-471D-843D-32E6554E1393}" type="slidenum">
              <a:rPr lang="fr-FR" altLang="fr-FR"/>
              <a:pPr/>
              <a:t>‹N°›</a:t>
            </a:fld>
            <a:endParaRPr lang="fr-FR" altLang="fr-FR"/>
          </a:p>
        </p:txBody>
      </p:sp>
    </p:spTree>
    <p:extLst>
      <p:ext uri="{BB962C8B-B14F-4D97-AF65-F5344CB8AC3E}">
        <p14:creationId xmlns:p14="http://schemas.microsoft.com/office/powerpoint/2010/main" val="227661643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a:t>Cliquez pour modifier le style du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a:extLst>
              <a:ext uri="{FF2B5EF4-FFF2-40B4-BE49-F238E27FC236}">
                <a16:creationId xmlns:a16="http://schemas.microsoft.com/office/drawing/2014/main" id="{5CA22627-F1F3-2406-3299-B2C36059CC0D}"/>
              </a:ext>
            </a:extLst>
          </p:cNvPr>
          <p:cNvSpPr>
            <a:spLocks noGrp="1"/>
          </p:cNvSpPr>
          <p:nvPr>
            <p:ph type="dt" sz="half" idx="10"/>
          </p:nvPr>
        </p:nvSpPr>
        <p:spPr/>
        <p:txBody>
          <a:bodyPr/>
          <a:lstStyle>
            <a:lvl1pPr>
              <a:defRPr/>
            </a:lvl1pPr>
          </a:lstStyle>
          <a:p>
            <a:pPr>
              <a:defRPr/>
            </a:pPr>
            <a:fld id="{13A1C2C2-5D06-4911-9BED-BB38BE31931C}" type="datetimeFigureOut">
              <a:rPr lang="fr-FR"/>
              <a:pPr>
                <a:defRPr/>
              </a:pPr>
              <a:t>30/07/2024</a:t>
            </a:fld>
            <a:endParaRPr lang="fr-FR"/>
          </a:p>
        </p:txBody>
      </p:sp>
      <p:sp>
        <p:nvSpPr>
          <p:cNvPr id="5" name="Espace réservé du pied de page 4">
            <a:extLst>
              <a:ext uri="{FF2B5EF4-FFF2-40B4-BE49-F238E27FC236}">
                <a16:creationId xmlns:a16="http://schemas.microsoft.com/office/drawing/2014/main" id="{F7F1D1A7-A5FB-F6F9-9837-1A1258CDF955}"/>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B4C8507B-75BD-84FD-0482-FE60E5FDFEAD}"/>
              </a:ext>
            </a:extLst>
          </p:cNvPr>
          <p:cNvSpPr>
            <a:spLocks noGrp="1"/>
          </p:cNvSpPr>
          <p:nvPr>
            <p:ph type="sldNum" sz="quarter" idx="12"/>
          </p:nvPr>
        </p:nvSpPr>
        <p:spPr/>
        <p:txBody>
          <a:bodyPr/>
          <a:lstStyle>
            <a:lvl1pPr>
              <a:defRPr/>
            </a:lvl1pPr>
          </a:lstStyle>
          <a:p>
            <a:fld id="{530B0A51-B77B-4999-9EFB-E7E35AC3E1CC}" type="slidenum">
              <a:rPr lang="fr-FR" altLang="fr-FR"/>
              <a:pPr/>
              <a:t>‹N°›</a:t>
            </a:fld>
            <a:endParaRPr lang="fr-FR" altLang="fr-FR"/>
          </a:p>
        </p:txBody>
      </p:sp>
    </p:spTree>
    <p:extLst>
      <p:ext uri="{BB962C8B-B14F-4D97-AF65-F5344CB8AC3E}">
        <p14:creationId xmlns:p14="http://schemas.microsoft.com/office/powerpoint/2010/main" val="6477712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9B5ECBF-A042-C7F1-5609-D3B0F050AEC9}"/>
              </a:ext>
            </a:extLst>
          </p:cNvPr>
          <p:cNvSpPr>
            <a:spLocks noGrp="1"/>
          </p:cNvSpPr>
          <p:nvPr>
            <p:ph type="dt" sz="half" idx="10"/>
          </p:nvPr>
        </p:nvSpPr>
        <p:spPr/>
        <p:txBody>
          <a:bodyPr/>
          <a:lstStyle>
            <a:lvl1pPr>
              <a:defRPr/>
            </a:lvl1pPr>
          </a:lstStyle>
          <a:p>
            <a:pPr>
              <a:defRPr/>
            </a:pPr>
            <a:fld id="{90CB2BBA-848C-44E9-B056-B10810B9A4CD}" type="datetimeFigureOut">
              <a:rPr lang="fr-FR"/>
              <a:pPr>
                <a:defRPr/>
              </a:pPr>
              <a:t>30/07/2024</a:t>
            </a:fld>
            <a:endParaRPr lang="fr-FR"/>
          </a:p>
        </p:txBody>
      </p:sp>
      <p:sp>
        <p:nvSpPr>
          <p:cNvPr id="5" name="Espace réservé du pied de page 4">
            <a:extLst>
              <a:ext uri="{FF2B5EF4-FFF2-40B4-BE49-F238E27FC236}">
                <a16:creationId xmlns:a16="http://schemas.microsoft.com/office/drawing/2014/main" id="{FC595315-CB38-9216-5F2D-4B6F38468B71}"/>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DD7DB8DB-7278-F495-02EB-5889ABCD41F3}"/>
              </a:ext>
            </a:extLst>
          </p:cNvPr>
          <p:cNvSpPr>
            <a:spLocks noGrp="1"/>
          </p:cNvSpPr>
          <p:nvPr>
            <p:ph type="sldNum" sz="quarter" idx="12"/>
          </p:nvPr>
        </p:nvSpPr>
        <p:spPr/>
        <p:txBody>
          <a:bodyPr/>
          <a:lstStyle>
            <a:lvl1pPr>
              <a:defRPr/>
            </a:lvl1pPr>
          </a:lstStyle>
          <a:p>
            <a:fld id="{69EDA807-05A2-4A28-B462-881678441AEF}" type="slidenum">
              <a:rPr lang="fr-FR" altLang="fr-FR"/>
              <a:pPr/>
              <a:t>‹N°›</a:t>
            </a:fld>
            <a:endParaRPr lang="fr-FR" altLang="fr-FR"/>
          </a:p>
        </p:txBody>
      </p:sp>
    </p:spTree>
    <p:extLst>
      <p:ext uri="{BB962C8B-B14F-4D97-AF65-F5344CB8AC3E}">
        <p14:creationId xmlns:p14="http://schemas.microsoft.com/office/powerpoint/2010/main" val="27813425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402BC961-52D0-763D-7014-D99AD52381E2}"/>
              </a:ext>
            </a:extLst>
          </p:cNvPr>
          <p:cNvSpPr>
            <a:spLocks noGrp="1"/>
          </p:cNvSpPr>
          <p:nvPr>
            <p:ph type="dt" sz="half" idx="10"/>
          </p:nvPr>
        </p:nvSpPr>
        <p:spPr/>
        <p:txBody>
          <a:bodyPr/>
          <a:lstStyle>
            <a:lvl1pPr>
              <a:defRPr/>
            </a:lvl1pPr>
          </a:lstStyle>
          <a:p>
            <a:pPr>
              <a:defRPr/>
            </a:pPr>
            <a:fld id="{5F11E8AE-9CE2-429E-A8A5-284A03272207}" type="datetimeFigureOut">
              <a:rPr lang="fr-FR"/>
              <a:pPr>
                <a:defRPr/>
              </a:pPr>
              <a:t>30/07/2024</a:t>
            </a:fld>
            <a:endParaRPr lang="fr-FR"/>
          </a:p>
        </p:txBody>
      </p:sp>
      <p:sp>
        <p:nvSpPr>
          <p:cNvPr id="5" name="Espace réservé du pied de page 4">
            <a:extLst>
              <a:ext uri="{FF2B5EF4-FFF2-40B4-BE49-F238E27FC236}">
                <a16:creationId xmlns:a16="http://schemas.microsoft.com/office/drawing/2014/main" id="{9E6AD380-477A-18AC-F90C-8BFDF3203D21}"/>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CD186849-F3A3-C92E-04D9-6020E6BA41BD}"/>
              </a:ext>
            </a:extLst>
          </p:cNvPr>
          <p:cNvSpPr>
            <a:spLocks noGrp="1"/>
          </p:cNvSpPr>
          <p:nvPr>
            <p:ph type="sldNum" sz="quarter" idx="12"/>
          </p:nvPr>
        </p:nvSpPr>
        <p:spPr/>
        <p:txBody>
          <a:bodyPr/>
          <a:lstStyle>
            <a:lvl1pPr>
              <a:defRPr/>
            </a:lvl1pPr>
          </a:lstStyle>
          <a:p>
            <a:fld id="{99D8F94B-B9F8-43F5-9F93-80143CAB0D8B}" type="slidenum">
              <a:rPr lang="fr-FR" altLang="fr-FR"/>
              <a:pPr/>
              <a:t>‹N°›</a:t>
            </a:fld>
            <a:endParaRPr lang="fr-FR" altLang="fr-FR"/>
          </a:p>
        </p:txBody>
      </p:sp>
    </p:spTree>
    <p:extLst>
      <p:ext uri="{BB962C8B-B14F-4D97-AF65-F5344CB8AC3E}">
        <p14:creationId xmlns:p14="http://schemas.microsoft.com/office/powerpoint/2010/main" val="19641536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a:extLst>
              <a:ext uri="{FF2B5EF4-FFF2-40B4-BE49-F238E27FC236}">
                <a16:creationId xmlns:a16="http://schemas.microsoft.com/office/drawing/2014/main" id="{4C3563C6-2EFA-4792-55EA-2CCF29247CFF}"/>
              </a:ext>
            </a:extLst>
          </p:cNvPr>
          <p:cNvSpPr>
            <a:spLocks noGrp="1"/>
          </p:cNvSpPr>
          <p:nvPr>
            <p:ph type="dt" sz="half" idx="10"/>
          </p:nvPr>
        </p:nvSpPr>
        <p:spPr/>
        <p:txBody>
          <a:bodyPr/>
          <a:lstStyle>
            <a:lvl1pPr>
              <a:defRPr/>
            </a:lvl1pPr>
          </a:lstStyle>
          <a:p>
            <a:pPr>
              <a:defRPr/>
            </a:pPr>
            <a:fld id="{A23FE6F5-D8B3-4BBF-8B55-4A429B6791BB}" type="datetimeFigureOut">
              <a:rPr lang="fr-FR"/>
              <a:pPr>
                <a:defRPr/>
              </a:pPr>
              <a:t>30/07/2024</a:t>
            </a:fld>
            <a:endParaRPr lang="fr-FR"/>
          </a:p>
        </p:txBody>
      </p:sp>
      <p:sp>
        <p:nvSpPr>
          <p:cNvPr id="6" name="Espace réservé du pied de page 4">
            <a:extLst>
              <a:ext uri="{FF2B5EF4-FFF2-40B4-BE49-F238E27FC236}">
                <a16:creationId xmlns:a16="http://schemas.microsoft.com/office/drawing/2014/main" id="{CF47632B-795B-BA9C-584F-ABA593A37010}"/>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272A3927-BB18-A675-39B2-D0755FBEB4AD}"/>
              </a:ext>
            </a:extLst>
          </p:cNvPr>
          <p:cNvSpPr>
            <a:spLocks noGrp="1"/>
          </p:cNvSpPr>
          <p:nvPr>
            <p:ph type="sldNum" sz="quarter" idx="12"/>
          </p:nvPr>
        </p:nvSpPr>
        <p:spPr/>
        <p:txBody>
          <a:bodyPr/>
          <a:lstStyle>
            <a:lvl1pPr>
              <a:defRPr/>
            </a:lvl1pPr>
          </a:lstStyle>
          <a:p>
            <a:fld id="{20B1E60F-FB3A-46DC-88F2-27A347E6325E}" type="slidenum">
              <a:rPr lang="fr-FR" altLang="fr-FR"/>
              <a:pPr/>
              <a:t>‹N°›</a:t>
            </a:fld>
            <a:endParaRPr lang="fr-FR" altLang="fr-FR"/>
          </a:p>
        </p:txBody>
      </p:sp>
    </p:spTree>
    <p:extLst>
      <p:ext uri="{BB962C8B-B14F-4D97-AF65-F5344CB8AC3E}">
        <p14:creationId xmlns:p14="http://schemas.microsoft.com/office/powerpoint/2010/main" val="9946643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a:extLst>
              <a:ext uri="{FF2B5EF4-FFF2-40B4-BE49-F238E27FC236}">
                <a16:creationId xmlns:a16="http://schemas.microsoft.com/office/drawing/2014/main" id="{F4D64FC9-5E53-92BF-F35F-41A2BBAF43C0}"/>
              </a:ext>
            </a:extLst>
          </p:cNvPr>
          <p:cNvSpPr>
            <a:spLocks noGrp="1"/>
          </p:cNvSpPr>
          <p:nvPr>
            <p:ph type="dt" sz="half" idx="10"/>
          </p:nvPr>
        </p:nvSpPr>
        <p:spPr/>
        <p:txBody>
          <a:bodyPr/>
          <a:lstStyle>
            <a:lvl1pPr>
              <a:defRPr/>
            </a:lvl1pPr>
          </a:lstStyle>
          <a:p>
            <a:pPr>
              <a:defRPr/>
            </a:pPr>
            <a:fld id="{C25163F6-19D7-4DA6-A57E-6866699AD1DE}" type="datetimeFigureOut">
              <a:rPr lang="fr-FR"/>
              <a:pPr>
                <a:defRPr/>
              </a:pPr>
              <a:t>30/07/2024</a:t>
            </a:fld>
            <a:endParaRPr lang="fr-FR"/>
          </a:p>
        </p:txBody>
      </p:sp>
      <p:sp>
        <p:nvSpPr>
          <p:cNvPr id="8" name="Espace réservé du pied de page 4">
            <a:extLst>
              <a:ext uri="{FF2B5EF4-FFF2-40B4-BE49-F238E27FC236}">
                <a16:creationId xmlns:a16="http://schemas.microsoft.com/office/drawing/2014/main" id="{8E6DB6CF-14D4-41B1-274C-5AB61F04332F}"/>
              </a:ext>
            </a:extLst>
          </p:cNvPr>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a:extLst>
              <a:ext uri="{FF2B5EF4-FFF2-40B4-BE49-F238E27FC236}">
                <a16:creationId xmlns:a16="http://schemas.microsoft.com/office/drawing/2014/main" id="{68C0E3CE-B78A-877C-3793-417D3943A94C}"/>
              </a:ext>
            </a:extLst>
          </p:cNvPr>
          <p:cNvSpPr>
            <a:spLocks noGrp="1"/>
          </p:cNvSpPr>
          <p:nvPr>
            <p:ph type="sldNum" sz="quarter" idx="12"/>
          </p:nvPr>
        </p:nvSpPr>
        <p:spPr/>
        <p:txBody>
          <a:bodyPr/>
          <a:lstStyle>
            <a:lvl1pPr>
              <a:defRPr/>
            </a:lvl1pPr>
          </a:lstStyle>
          <a:p>
            <a:fld id="{5D0FF7A1-FD44-4D48-8854-56221FCBCD15}" type="slidenum">
              <a:rPr lang="fr-FR" altLang="fr-FR"/>
              <a:pPr/>
              <a:t>‹N°›</a:t>
            </a:fld>
            <a:endParaRPr lang="fr-FR" altLang="fr-FR"/>
          </a:p>
        </p:txBody>
      </p:sp>
    </p:spTree>
    <p:extLst>
      <p:ext uri="{BB962C8B-B14F-4D97-AF65-F5344CB8AC3E}">
        <p14:creationId xmlns:p14="http://schemas.microsoft.com/office/powerpoint/2010/main" val="3769622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3">
            <a:extLst>
              <a:ext uri="{FF2B5EF4-FFF2-40B4-BE49-F238E27FC236}">
                <a16:creationId xmlns:a16="http://schemas.microsoft.com/office/drawing/2014/main" id="{A7BCCEDD-76D3-7A08-F39A-9E5125FD5939}"/>
              </a:ext>
            </a:extLst>
          </p:cNvPr>
          <p:cNvSpPr>
            <a:spLocks noGrp="1"/>
          </p:cNvSpPr>
          <p:nvPr>
            <p:ph type="dt" sz="half" idx="10"/>
          </p:nvPr>
        </p:nvSpPr>
        <p:spPr/>
        <p:txBody>
          <a:bodyPr/>
          <a:lstStyle>
            <a:lvl1pPr>
              <a:defRPr/>
            </a:lvl1pPr>
          </a:lstStyle>
          <a:p>
            <a:pPr>
              <a:defRPr/>
            </a:pPr>
            <a:fld id="{64729A9D-14C4-4645-9EE9-34AEA14A7F53}" type="datetimeFigureOut">
              <a:rPr lang="fr-FR"/>
              <a:pPr>
                <a:defRPr/>
              </a:pPr>
              <a:t>30/07/2024</a:t>
            </a:fld>
            <a:endParaRPr lang="fr-FR"/>
          </a:p>
        </p:txBody>
      </p:sp>
      <p:sp>
        <p:nvSpPr>
          <p:cNvPr id="4" name="Espace réservé du pied de page 4">
            <a:extLst>
              <a:ext uri="{FF2B5EF4-FFF2-40B4-BE49-F238E27FC236}">
                <a16:creationId xmlns:a16="http://schemas.microsoft.com/office/drawing/2014/main" id="{AEE40FF1-391F-A8AB-2546-8E04B0CD0E88}"/>
              </a:ext>
            </a:extLst>
          </p:cNvPr>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a:extLst>
              <a:ext uri="{FF2B5EF4-FFF2-40B4-BE49-F238E27FC236}">
                <a16:creationId xmlns:a16="http://schemas.microsoft.com/office/drawing/2014/main" id="{690E51FD-CEFB-79CE-8961-0AF4E1BA6D7C}"/>
              </a:ext>
            </a:extLst>
          </p:cNvPr>
          <p:cNvSpPr>
            <a:spLocks noGrp="1"/>
          </p:cNvSpPr>
          <p:nvPr>
            <p:ph type="sldNum" sz="quarter" idx="12"/>
          </p:nvPr>
        </p:nvSpPr>
        <p:spPr/>
        <p:txBody>
          <a:bodyPr/>
          <a:lstStyle>
            <a:lvl1pPr>
              <a:defRPr/>
            </a:lvl1pPr>
          </a:lstStyle>
          <a:p>
            <a:fld id="{240B6283-6305-4AB0-B45D-BA3C06C5D7DA}" type="slidenum">
              <a:rPr lang="fr-FR" altLang="fr-FR"/>
              <a:pPr/>
              <a:t>‹N°›</a:t>
            </a:fld>
            <a:endParaRPr lang="fr-FR" altLang="fr-FR"/>
          </a:p>
        </p:txBody>
      </p:sp>
    </p:spTree>
    <p:extLst>
      <p:ext uri="{BB962C8B-B14F-4D97-AF65-F5344CB8AC3E}">
        <p14:creationId xmlns:p14="http://schemas.microsoft.com/office/powerpoint/2010/main" val="31324784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a:extLst>
              <a:ext uri="{FF2B5EF4-FFF2-40B4-BE49-F238E27FC236}">
                <a16:creationId xmlns:a16="http://schemas.microsoft.com/office/drawing/2014/main" id="{173F6B7F-36C5-F83F-2D89-B1B7F0FDE7AF}"/>
              </a:ext>
            </a:extLst>
          </p:cNvPr>
          <p:cNvSpPr>
            <a:spLocks noGrp="1"/>
          </p:cNvSpPr>
          <p:nvPr>
            <p:ph type="dt" sz="half" idx="10"/>
          </p:nvPr>
        </p:nvSpPr>
        <p:spPr/>
        <p:txBody>
          <a:bodyPr/>
          <a:lstStyle>
            <a:lvl1pPr>
              <a:defRPr/>
            </a:lvl1pPr>
          </a:lstStyle>
          <a:p>
            <a:pPr>
              <a:defRPr/>
            </a:pPr>
            <a:fld id="{E157AA93-74FB-4D77-9965-73AEA159C4D8}" type="datetimeFigureOut">
              <a:rPr lang="fr-FR"/>
              <a:pPr>
                <a:defRPr/>
              </a:pPr>
              <a:t>30/07/2024</a:t>
            </a:fld>
            <a:endParaRPr lang="fr-FR"/>
          </a:p>
        </p:txBody>
      </p:sp>
      <p:sp>
        <p:nvSpPr>
          <p:cNvPr id="3" name="Espace réservé du pied de page 4">
            <a:extLst>
              <a:ext uri="{FF2B5EF4-FFF2-40B4-BE49-F238E27FC236}">
                <a16:creationId xmlns:a16="http://schemas.microsoft.com/office/drawing/2014/main" id="{9F7A932A-3AF4-2275-0482-A5C1325228F9}"/>
              </a:ext>
            </a:extLst>
          </p:cNvPr>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a:extLst>
              <a:ext uri="{FF2B5EF4-FFF2-40B4-BE49-F238E27FC236}">
                <a16:creationId xmlns:a16="http://schemas.microsoft.com/office/drawing/2014/main" id="{4A885FD7-851B-8FB5-C371-38A99382F448}"/>
              </a:ext>
            </a:extLst>
          </p:cNvPr>
          <p:cNvSpPr>
            <a:spLocks noGrp="1"/>
          </p:cNvSpPr>
          <p:nvPr>
            <p:ph type="sldNum" sz="quarter" idx="12"/>
          </p:nvPr>
        </p:nvSpPr>
        <p:spPr/>
        <p:txBody>
          <a:bodyPr/>
          <a:lstStyle>
            <a:lvl1pPr>
              <a:defRPr/>
            </a:lvl1pPr>
          </a:lstStyle>
          <a:p>
            <a:fld id="{A062C758-B924-48BF-9142-7FAB9E12B95E}" type="slidenum">
              <a:rPr lang="fr-FR" altLang="fr-FR"/>
              <a:pPr/>
              <a:t>‹N°›</a:t>
            </a:fld>
            <a:endParaRPr lang="fr-FR" altLang="fr-FR"/>
          </a:p>
        </p:txBody>
      </p:sp>
    </p:spTree>
    <p:extLst>
      <p:ext uri="{BB962C8B-B14F-4D97-AF65-F5344CB8AC3E}">
        <p14:creationId xmlns:p14="http://schemas.microsoft.com/office/powerpoint/2010/main" val="3715101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2CF57E-267D-7EFA-EAE3-56D2F217AA37}"/>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8B08FADC-299A-19FC-A1B0-A8332A8052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25E63BA8-CCBA-19C1-8CD4-B2BDCCE1AFB7}"/>
              </a:ext>
            </a:extLst>
          </p:cNvPr>
          <p:cNvSpPr>
            <a:spLocks noGrp="1"/>
          </p:cNvSpPr>
          <p:nvPr>
            <p:ph type="dt" sz="half" idx="10"/>
          </p:nvPr>
        </p:nvSpPr>
        <p:spPr/>
        <p:txBody>
          <a:bodyPr/>
          <a:lstStyle/>
          <a:p>
            <a:fld id="{40083AAD-B243-46D9-B657-7A040FA429F1}" type="datetimeFigureOut">
              <a:rPr lang="fr-FR" smtClean="0"/>
              <a:t>30/07/2024</a:t>
            </a:fld>
            <a:endParaRPr lang="fr-FR"/>
          </a:p>
        </p:txBody>
      </p:sp>
      <p:sp>
        <p:nvSpPr>
          <p:cNvPr id="5" name="Espace réservé du pied de page 4">
            <a:extLst>
              <a:ext uri="{FF2B5EF4-FFF2-40B4-BE49-F238E27FC236}">
                <a16:creationId xmlns:a16="http://schemas.microsoft.com/office/drawing/2014/main" id="{A587A9A1-5D19-DF02-C49C-7F936F55393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2ED0B9D-4D55-C295-2697-A0AC651505DB}"/>
              </a:ext>
            </a:extLst>
          </p:cNvPr>
          <p:cNvSpPr>
            <a:spLocks noGrp="1"/>
          </p:cNvSpPr>
          <p:nvPr>
            <p:ph type="sldNum" sz="quarter" idx="12"/>
          </p:nvPr>
        </p:nvSpPr>
        <p:spPr/>
        <p:txBody>
          <a:bodyPr/>
          <a:lstStyle/>
          <a:p>
            <a:fld id="{97ABA88E-4A8B-4F72-9F1F-452F84154AD3}" type="slidenum">
              <a:rPr lang="fr-FR" smtClean="0"/>
              <a:t>‹N°›</a:t>
            </a:fld>
            <a:endParaRPr lang="fr-FR"/>
          </a:p>
        </p:txBody>
      </p:sp>
    </p:spTree>
    <p:extLst>
      <p:ext uri="{BB962C8B-B14F-4D97-AF65-F5344CB8AC3E}">
        <p14:creationId xmlns:p14="http://schemas.microsoft.com/office/powerpoint/2010/main" val="19102691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a:extLst>
              <a:ext uri="{FF2B5EF4-FFF2-40B4-BE49-F238E27FC236}">
                <a16:creationId xmlns:a16="http://schemas.microsoft.com/office/drawing/2014/main" id="{9F9A1916-E134-9341-43C5-6FBB75D350C8}"/>
              </a:ext>
            </a:extLst>
          </p:cNvPr>
          <p:cNvSpPr>
            <a:spLocks noGrp="1"/>
          </p:cNvSpPr>
          <p:nvPr>
            <p:ph type="dt" sz="half" idx="10"/>
          </p:nvPr>
        </p:nvSpPr>
        <p:spPr/>
        <p:txBody>
          <a:bodyPr/>
          <a:lstStyle>
            <a:lvl1pPr>
              <a:defRPr/>
            </a:lvl1pPr>
          </a:lstStyle>
          <a:p>
            <a:pPr>
              <a:defRPr/>
            </a:pPr>
            <a:fld id="{42C7F4B4-9875-47C7-B7B2-F31326726641}" type="datetimeFigureOut">
              <a:rPr lang="fr-FR"/>
              <a:pPr>
                <a:defRPr/>
              </a:pPr>
              <a:t>30/07/2024</a:t>
            </a:fld>
            <a:endParaRPr lang="fr-FR"/>
          </a:p>
        </p:txBody>
      </p:sp>
      <p:sp>
        <p:nvSpPr>
          <p:cNvPr id="6" name="Espace réservé du pied de page 4">
            <a:extLst>
              <a:ext uri="{FF2B5EF4-FFF2-40B4-BE49-F238E27FC236}">
                <a16:creationId xmlns:a16="http://schemas.microsoft.com/office/drawing/2014/main" id="{2C5BA740-763B-9315-53F0-60325B1C54AB}"/>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B7EC60A1-2A95-89AA-7A88-AC4581F34647}"/>
              </a:ext>
            </a:extLst>
          </p:cNvPr>
          <p:cNvSpPr>
            <a:spLocks noGrp="1"/>
          </p:cNvSpPr>
          <p:nvPr>
            <p:ph type="sldNum" sz="quarter" idx="12"/>
          </p:nvPr>
        </p:nvSpPr>
        <p:spPr/>
        <p:txBody>
          <a:bodyPr/>
          <a:lstStyle>
            <a:lvl1pPr>
              <a:defRPr/>
            </a:lvl1pPr>
          </a:lstStyle>
          <a:p>
            <a:fld id="{21C3A38D-E433-46AE-BB0B-75C40DCD3C94}" type="slidenum">
              <a:rPr lang="fr-FR" altLang="fr-FR"/>
              <a:pPr/>
              <a:t>‹N°›</a:t>
            </a:fld>
            <a:endParaRPr lang="fr-FR" altLang="fr-FR"/>
          </a:p>
        </p:txBody>
      </p:sp>
    </p:spTree>
    <p:extLst>
      <p:ext uri="{BB962C8B-B14F-4D97-AF65-F5344CB8AC3E}">
        <p14:creationId xmlns:p14="http://schemas.microsoft.com/office/powerpoint/2010/main" val="35444680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a:extLst>
              <a:ext uri="{FF2B5EF4-FFF2-40B4-BE49-F238E27FC236}">
                <a16:creationId xmlns:a16="http://schemas.microsoft.com/office/drawing/2014/main" id="{A33E6149-4D9D-E33F-B567-1DFDF38A18FE}"/>
              </a:ext>
            </a:extLst>
          </p:cNvPr>
          <p:cNvSpPr>
            <a:spLocks noGrp="1"/>
          </p:cNvSpPr>
          <p:nvPr>
            <p:ph type="dt" sz="half" idx="10"/>
          </p:nvPr>
        </p:nvSpPr>
        <p:spPr/>
        <p:txBody>
          <a:bodyPr/>
          <a:lstStyle>
            <a:lvl1pPr>
              <a:defRPr/>
            </a:lvl1pPr>
          </a:lstStyle>
          <a:p>
            <a:pPr>
              <a:defRPr/>
            </a:pPr>
            <a:fld id="{A338B955-8FB1-4A67-B846-DFFA0FB0F666}" type="datetimeFigureOut">
              <a:rPr lang="fr-FR"/>
              <a:pPr>
                <a:defRPr/>
              </a:pPr>
              <a:t>30/07/2024</a:t>
            </a:fld>
            <a:endParaRPr lang="fr-FR"/>
          </a:p>
        </p:txBody>
      </p:sp>
      <p:sp>
        <p:nvSpPr>
          <p:cNvPr id="6" name="Espace réservé du pied de page 4">
            <a:extLst>
              <a:ext uri="{FF2B5EF4-FFF2-40B4-BE49-F238E27FC236}">
                <a16:creationId xmlns:a16="http://schemas.microsoft.com/office/drawing/2014/main" id="{CAEEF2DC-F74E-3318-8F00-577B41BEBE48}"/>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5B537535-066A-677B-5561-A3BFF4F6F739}"/>
              </a:ext>
            </a:extLst>
          </p:cNvPr>
          <p:cNvSpPr>
            <a:spLocks noGrp="1"/>
          </p:cNvSpPr>
          <p:nvPr>
            <p:ph type="sldNum" sz="quarter" idx="12"/>
          </p:nvPr>
        </p:nvSpPr>
        <p:spPr/>
        <p:txBody>
          <a:bodyPr/>
          <a:lstStyle>
            <a:lvl1pPr>
              <a:defRPr/>
            </a:lvl1pPr>
          </a:lstStyle>
          <a:p>
            <a:fld id="{BBAF6026-1D3B-44C1-AFD4-229A1CEB59A3}" type="slidenum">
              <a:rPr lang="fr-FR" altLang="fr-FR"/>
              <a:pPr/>
              <a:t>‹N°›</a:t>
            </a:fld>
            <a:endParaRPr lang="fr-FR" altLang="fr-FR"/>
          </a:p>
        </p:txBody>
      </p:sp>
    </p:spTree>
    <p:extLst>
      <p:ext uri="{BB962C8B-B14F-4D97-AF65-F5344CB8AC3E}">
        <p14:creationId xmlns:p14="http://schemas.microsoft.com/office/powerpoint/2010/main" val="18282414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57D16F5-A685-FF7E-DC97-667D4EF9F938}"/>
              </a:ext>
            </a:extLst>
          </p:cNvPr>
          <p:cNvSpPr>
            <a:spLocks noGrp="1"/>
          </p:cNvSpPr>
          <p:nvPr>
            <p:ph type="dt" sz="half" idx="10"/>
          </p:nvPr>
        </p:nvSpPr>
        <p:spPr/>
        <p:txBody>
          <a:bodyPr/>
          <a:lstStyle>
            <a:lvl1pPr>
              <a:defRPr/>
            </a:lvl1pPr>
          </a:lstStyle>
          <a:p>
            <a:pPr>
              <a:defRPr/>
            </a:pPr>
            <a:fld id="{E63B7935-4E91-4421-9ECD-791CFD05DBAF}" type="datetimeFigureOut">
              <a:rPr lang="fr-FR"/>
              <a:pPr>
                <a:defRPr/>
              </a:pPr>
              <a:t>30/07/2024</a:t>
            </a:fld>
            <a:endParaRPr lang="fr-FR"/>
          </a:p>
        </p:txBody>
      </p:sp>
      <p:sp>
        <p:nvSpPr>
          <p:cNvPr id="5" name="Espace réservé du pied de page 4">
            <a:extLst>
              <a:ext uri="{FF2B5EF4-FFF2-40B4-BE49-F238E27FC236}">
                <a16:creationId xmlns:a16="http://schemas.microsoft.com/office/drawing/2014/main" id="{3FDC98A6-13C1-991A-4027-5D0D25863C77}"/>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DEB67A2C-E17E-B759-6DF2-06E1D7420E86}"/>
              </a:ext>
            </a:extLst>
          </p:cNvPr>
          <p:cNvSpPr>
            <a:spLocks noGrp="1"/>
          </p:cNvSpPr>
          <p:nvPr>
            <p:ph type="sldNum" sz="quarter" idx="12"/>
          </p:nvPr>
        </p:nvSpPr>
        <p:spPr/>
        <p:txBody>
          <a:bodyPr/>
          <a:lstStyle>
            <a:lvl1pPr>
              <a:defRPr/>
            </a:lvl1pPr>
          </a:lstStyle>
          <a:p>
            <a:fld id="{397DB6CC-C0F1-4E1F-A243-FAFE4513A7C6}" type="slidenum">
              <a:rPr lang="fr-FR" altLang="fr-FR"/>
              <a:pPr/>
              <a:t>‹N°›</a:t>
            </a:fld>
            <a:endParaRPr lang="fr-FR" altLang="fr-FR"/>
          </a:p>
        </p:txBody>
      </p:sp>
    </p:spTree>
    <p:extLst>
      <p:ext uri="{BB962C8B-B14F-4D97-AF65-F5344CB8AC3E}">
        <p14:creationId xmlns:p14="http://schemas.microsoft.com/office/powerpoint/2010/main" val="29299890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B31F9F3-29DC-0813-C729-AF459153927A}"/>
              </a:ext>
            </a:extLst>
          </p:cNvPr>
          <p:cNvSpPr>
            <a:spLocks noGrp="1"/>
          </p:cNvSpPr>
          <p:nvPr>
            <p:ph type="dt" sz="half" idx="10"/>
          </p:nvPr>
        </p:nvSpPr>
        <p:spPr/>
        <p:txBody>
          <a:bodyPr/>
          <a:lstStyle>
            <a:lvl1pPr>
              <a:defRPr/>
            </a:lvl1pPr>
          </a:lstStyle>
          <a:p>
            <a:pPr>
              <a:defRPr/>
            </a:pPr>
            <a:fld id="{4F5E0E4E-4839-4923-B9A6-890958F029B7}" type="datetimeFigureOut">
              <a:rPr lang="fr-FR"/>
              <a:pPr>
                <a:defRPr/>
              </a:pPr>
              <a:t>30/07/2024</a:t>
            </a:fld>
            <a:endParaRPr lang="fr-FR"/>
          </a:p>
        </p:txBody>
      </p:sp>
      <p:sp>
        <p:nvSpPr>
          <p:cNvPr id="5" name="Espace réservé du pied de page 4">
            <a:extLst>
              <a:ext uri="{FF2B5EF4-FFF2-40B4-BE49-F238E27FC236}">
                <a16:creationId xmlns:a16="http://schemas.microsoft.com/office/drawing/2014/main" id="{7A2B2E49-47DE-096F-C1A0-3A98239C86D3}"/>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58C033AE-4A0E-547E-69E9-31841BBD3F2E}"/>
              </a:ext>
            </a:extLst>
          </p:cNvPr>
          <p:cNvSpPr>
            <a:spLocks noGrp="1"/>
          </p:cNvSpPr>
          <p:nvPr>
            <p:ph type="sldNum" sz="quarter" idx="12"/>
          </p:nvPr>
        </p:nvSpPr>
        <p:spPr/>
        <p:txBody>
          <a:bodyPr/>
          <a:lstStyle>
            <a:lvl1pPr>
              <a:defRPr/>
            </a:lvl1pPr>
          </a:lstStyle>
          <a:p>
            <a:fld id="{E3F83504-3DD1-46F7-B9F5-606FC74D6F3D}" type="slidenum">
              <a:rPr lang="fr-FR" altLang="fr-FR"/>
              <a:pPr/>
              <a:t>‹N°›</a:t>
            </a:fld>
            <a:endParaRPr lang="fr-FR" altLang="fr-FR"/>
          </a:p>
        </p:txBody>
      </p:sp>
    </p:spTree>
    <p:extLst>
      <p:ext uri="{BB962C8B-B14F-4D97-AF65-F5344CB8AC3E}">
        <p14:creationId xmlns:p14="http://schemas.microsoft.com/office/powerpoint/2010/main" val="42939990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a:t>Modifiez le style du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AC1C5042-3563-348E-FC53-C6699F538AD8}"/>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FC163A9B-7047-4862-827E-6D008F3138A4}" type="datetimeFigureOut">
              <a:rPr lang="fr-FR"/>
              <a:pPr>
                <a:defRPr/>
              </a:pPr>
              <a:t>30/07/2024</a:t>
            </a:fld>
            <a:endParaRPr lang="fr-FR"/>
          </a:p>
        </p:txBody>
      </p:sp>
      <p:sp>
        <p:nvSpPr>
          <p:cNvPr id="5" name="Espace réservé du pied de page 4">
            <a:extLst>
              <a:ext uri="{FF2B5EF4-FFF2-40B4-BE49-F238E27FC236}">
                <a16:creationId xmlns:a16="http://schemas.microsoft.com/office/drawing/2014/main" id="{B025BA6B-83B8-E929-8416-454058A86FFF}"/>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fr-FR"/>
          </a:p>
        </p:txBody>
      </p:sp>
      <p:sp>
        <p:nvSpPr>
          <p:cNvPr id="6" name="Espace réservé du numéro de diapositive 5">
            <a:extLst>
              <a:ext uri="{FF2B5EF4-FFF2-40B4-BE49-F238E27FC236}">
                <a16:creationId xmlns:a16="http://schemas.microsoft.com/office/drawing/2014/main" id="{8D0A452B-9062-53FA-0F58-E64FF7B40874}"/>
              </a:ext>
            </a:extLst>
          </p:cNvPr>
          <p:cNvSpPr>
            <a:spLocks noGrp="1"/>
          </p:cNvSpPr>
          <p:nvPr>
            <p:ph type="sldNum" sz="quarter" idx="12"/>
          </p:nvPr>
        </p:nvSpPr>
        <p:spPr/>
        <p:txBody>
          <a:bodyPr/>
          <a:lstStyle>
            <a:lvl1pPr>
              <a:defRPr>
                <a:latin typeface="Arial" panose="020B0604020202020204" pitchFamily="34" charset="0"/>
              </a:defRPr>
            </a:lvl1pPr>
          </a:lstStyle>
          <a:p>
            <a:fld id="{A0C3342F-635C-418A-9851-027FBF071696}" type="slidenum">
              <a:rPr lang="fr-FR" altLang="fr-FR"/>
              <a:pPr/>
              <a:t>‹N°›</a:t>
            </a:fld>
            <a:endParaRPr lang="fr-FR" altLang="fr-FR"/>
          </a:p>
        </p:txBody>
      </p:sp>
    </p:spTree>
    <p:extLst>
      <p:ext uri="{BB962C8B-B14F-4D97-AF65-F5344CB8AC3E}">
        <p14:creationId xmlns:p14="http://schemas.microsoft.com/office/powerpoint/2010/main" val="38319390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EC1FBD4-0B28-2DE1-A438-046603DB880D}"/>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E2451534-63FD-4155-AA50-E65C772DE45D}" type="datetimeFigureOut">
              <a:rPr lang="fr-FR"/>
              <a:pPr>
                <a:defRPr/>
              </a:pPr>
              <a:t>30/07/2024</a:t>
            </a:fld>
            <a:endParaRPr lang="fr-FR"/>
          </a:p>
        </p:txBody>
      </p:sp>
      <p:sp>
        <p:nvSpPr>
          <p:cNvPr id="5" name="Espace réservé du pied de page 4">
            <a:extLst>
              <a:ext uri="{FF2B5EF4-FFF2-40B4-BE49-F238E27FC236}">
                <a16:creationId xmlns:a16="http://schemas.microsoft.com/office/drawing/2014/main" id="{F343F369-7090-87CB-DCB2-D9D7CFFB822D}"/>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fr-FR"/>
          </a:p>
        </p:txBody>
      </p:sp>
      <p:sp>
        <p:nvSpPr>
          <p:cNvPr id="6" name="Espace réservé du numéro de diapositive 5">
            <a:extLst>
              <a:ext uri="{FF2B5EF4-FFF2-40B4-BE49-F238E27FC236}">
                <a16:creationId xmlns:a16="http://schemas.microsoft.com/office/drawing/2014/main" id="{D0E3DEC3-EDBC-12A4-3C3C-112B62E5A796}"/>
              </a:ext>
            </a:extLst>
          </p:cNvPr>
          <p:cNvSpPr>
            <a:spLocks noGrp="1"/>
          </p:cNvSpPr>
          <p:nvPr>
            <p:ph type="sldNum" sz="quarter" idx="12"/>
          </p:nvPr>
        </p:nvSpPr>
        <p:spPr/>
        <p:txBody>
          <a:bodyPr/>
          <a:lstStyle>
            <a:lvl1pPr>
              <a:defRPr>
                <a:latin typeface="Arial" panose="020B0604020202020204" pitchFamily="34" charset="0"/>
              </a:defRPr>
            </a:lvl1pPr>
          </a:lstStyle>
          <a:p>
            <a:fld id="{4BC9AED8-3139-47B6-89FE-35A5FF5D10B9}" type="slidenum">
              <a:rPr lang="fr-FR" altLang="fr-FR"/>
              <a:pPr/>
              <a:t>‹N°›</a:t>
            </a:fld>
            <a:endParaRPr lang="fr-FR" altLang="fr-FR"/>
          </a:p>
        </p:txBody>
      </p:sp>
    </p:spTree>
    <p:extLst>
      <p:ext uri="{BB962C8B-B14F-4D97-AF65-F5344CB8AC3E}">
        <p14:creationId xmlns:p14="http://schemas.microsoft.com/office/powerpoint/2010/main" val="3901083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a:extLst>
              <a:ext uri="{FF2B5EF4-FFF2-40B4-BE49-F238E27FC236}">
                <a16:creationId xmlns:a16="http://schemas.microsoft.com/office/drawing/2014/main" id="{B11EEABA-127B-682E-18A0-F76F2314077B}"/>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FB5D0EC6-DA3E-4475-82A9-20ADFFFFFFD3}" type="datetimeFigureOut">
              <a:rPr lang="fr-FR"/>
              <a:pPr>
                <a:defRPr/>
              </a:pPr>
              <a:t>30/07/2024</a:t>
            </a:fld>
            <a:endParaRPr lang="fr-FR"/>
          </a:p>
        </p:txBody>
      </p:sp>
      <p:sp>
        <p:nvSpPr>
          <p:cNvPr id="5" name="Espace réservé du pied de page 4">
            <a:extLst>
              <a:ext uri="{FF2B5EF4-FFF2-40B4-BE49-F238E27FC236}">
                <a16:creationId xmlns:a16="http://schemas.microsoft.com/office/drawing/2014/main" id="{D4C15B6A-97AD-E0F6-DE08-036041389747}"/>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fr-FR"/>
          </a:p>
        </p:txBody>
      </p:sp>
      <p:sp>
        <p:nvSpPr>
          <p:cNvPr id="6" name="Espace réservé du numéro de diapositive 5">
            <a:extLst>
              <a:ext uri="{FF2B5EF4-FFF2-40B4-BE49-F238E27FC236}">
                <a16:creationId xmlns:a16="http://schemas.microsoft.com/office/drawing/2014/main" id="{630ECF67-94C6-618F-B900-BCA414E4DFE8}"/>
              </a:ext>
            </a:extLst>
          </p:cNvPr>
          <p:cNvSpPr>
            <a:spLocks noGrp="1"/>
          </p:cNvSpPr>
          <p:nvPr>
            <p:ph type="sldNum" sz="quarter" idx="12"/>
          </p:nvPr>
        </p:nvSpPr>
        <p:spPr/>
        <p:txBody>
          <a:bodyPr/>
          <a:lstStyle>
            <a:lvl1pPr>
              <a:defRPr>
                <a:latin typeface="Arial" panose="020B0604020202020204" pitchFamily="34" charset="0"/>
              </a:defRPr>
            </a:lvl1pPr>
          </a:lstStyle>
          <a:p>
            <a:fld id="{78BC2D9A-06D2-46CF-A15C-5526B4C5770D}" type="slidenum">
              <a:rPr lang="fr-FR" altLang="fr-FR"/>
              <a:pPr/>
              <a:t>‹N°›</a:t>
            </a:fld>
            <a:endParaRPr lang="fr-FR" altLang="fr-FR"/>
          </a:p>
        </p:txBody>
      </p:sp>
    </p:spTree>
    <p:extLst>
      <p:ext uri="{BB962C8B-B14F-4D97-AF65-F5344CB8AC3E}">
        <p14:creationId xmlns:p14="http://schemas.microsoft.com/office/powerpoint/2010/main" val="1940213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99B46175-6FFB-4B46-EE96-6031097135BB}"/>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82F2929E-9C94-4532-819B-E12FCE591B71}" type="datetimeFigureOut">
              <a:rPr lang="fr-FR"/>
              <a:pPr>
                <a:defRPr/>
              </a:pPr>
              <a:t>30/07/2024</a:t>
            </a:fld>
            <a:endParaRPr lang="fr-FR"/>
          </a:p>
        </p:txBody>
      </p:sp>
      <p:sp>
        <p:nvSpPr>
          <p:cNvPr id="6" name="Espace réservé du pied de page 5">
            <a:extLst>
              <a:ext uri="{FF2B5EF4-FFF2-40B4-BE49-F238E27FC236}">
                <a16:creationId xmlns:a16="http://schemas.microsoft.com/office/drawing/2014/main" id="{D9C6A74D-721B-978E-AA77-DD47EBC3FF73}"/>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fr-FR"/>
          </a:p>
        </p:txBody>
      </p:sp>
      <p:sp>
        <p:nvSpPr>
          <p:cNvPr id="7" name="Espace réservé du numéro de diapositive 6">
            <a:extLst>
              <a:ext uri="{FF2B5EF4-FFF2-40B4-BE49-F238E27FC236}">
                <a16:creationId xmlns:a16="http://schemas.microsoft.com/office/drawing/2014/main" id="{8FEFE9C1-9169-0FAA-E332-4B2E89A2F926}"/>
              </a:ext>
            </a:extLst>
          </p:cNvPr>
          <p:cNvSpPr>
            <a:spLocks noGrp="1"/>
          </p:cNvSpPr>
          <p:nvPr>
            <p:ph type="sldNum" sz="quarter" idx="12"/>
          </p:nvPr>
        </p:nvSpPr>
        <p:spPr/>
        <p:txBody>
          <a:bodyPr/>
          <a:lstStyle>
            <a:lvl1pPr>
              <a:defRPr>
                <a:latin typeface="Arial" panose="020B0604020202020204" pitchFamily="34" charset="0"/>
              </a:defRPr>
            </a:lvl1pPr>
          </a:lstStyle>
          <a:p>
            <a:fld id="{269E2A4A-1415-4C87-A09F-FF098F83F709}" type="slidenum">
              <a:rPr lang="fr-FR" altLang="fr-FR"/>
              <a:pPr/>
              <a:t>‹N°›</a:t>
            </a:fld>
            <a:endParaRPr lang="fr-FR" altLang="fr-FR"/>
          </a:p>
        </p:txBody>
      </p:sp>
    </p:spTree>
    <p:extLst>
      <p:ext uri="{BB962C8B-B14F-4D97-AF65-F5344CB8AC3E}">
        <p14:creationId xmlns:p14="http://schemas.microsoft.com/office/powerpoint/2010/main" val="22442354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602708B2-FA7F-0604-49FB-E762BFB8037E}"/>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E87894DD-EEB0-43BC-A998-3B34BDA4C552}" type="datetimeFigureOut">
              <a:rPr lang="fr-FR"/>
              <a:pPr>
                <a:defRPr/>
              </a:pPr>
              <a:t>30/07/2024</a:t>
            </a:fld>
            <a:endParaRPr lang="fr-FR"/>
          </a:p>
        </p:txBody>
      </p:sp>
      <p:sp>
        <p:nvSpPr>
          <p:cNvPr id="8" name="Espace réservé du pied de page 7">
            <a:extLst>
              <a:ext uri="{FF2B5EF4-FFF2-40B4-BE49-F238E27FC236}">
                <a16:creationId xmlns:a16="http://schemas.microsoft.com/office/drawing/2014/main" id="{A1229F81-0683-1073-F689-16BA15EEF21D}"/>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fr-FR"/>
          </a:p>
        </p:txBody>
      </p:sp>
      <p:sp>
        <p:nvSpPr>
          <p:cNvPr id="9" name="Espace réservé du numéro de diapositive 8">
            <a:extLst>
              <a:ext uri="{FF2B5EF4-FFF2-40B4-BE49-F238E27FC236}">
                <a16:creationId xmlns:a16="http://schemas.microsoft.com/office/drawing/2014/main" id="{69E30000-7E9C-4A21-0F7D-06F0D5AD03F2}"/>
              </a:ext>
            </a:extLst>
          </p:cNvPr>
          <p:cNvSpPr>
            <a:spLocks noGrp="1"/>
          </p:cNvSpPr>
          <p:nvPr>
            <p:ph type="sldNum" sz="quarter" idx="12"/>
          </p:nvPr>
        </p:nvSpPr>
        <p:spPr/>
        <p:txBody>
          <a:bodyPr/>
          <a:lstStyle>
            <a:lvl1pPr>
              <a:defRPr>
                <a:latin typeface="Arial" panose="020B0604020202020204" pitchFamily="34" charset="0"/>
              </a:defRPr>
            </a:lvl1pPr>
          </a:lstStyle>
          <a:p>
            <a:fld id="{64F3109A-6909-42CB-AC15-24B30CDC12A8}" type="slidenum">
              <a:rPr lang="fr-FR" altLang="fr-FR"/>
              <a:pPr/>
              <a:t>‹N°›</a:t>
            </a:fld>
            <a:endParaRPr lang="fr-FR" altLang="fr-FR"/>
          </a:p>
        </p:txBody>
      </p:sp>
    </p:spTree>
    <p:extLst>
      <p:ext uri="{BB962C8B-B14F-4D97-AF65-F5344CB8AC3E}">
        <p14:creationId xmlns:p14="http://schemas.microsoft.com/office/powerpoint/2010/main" val="10675366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83346F6F-F626-CD83-B7C9-EDCDD3E9A52E}"/>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7294581B-E1CB-46C5-A88E-5E7E7C8049D8}" type="datetimeFigureOut">
              <a:rPr lang="fr-FR"/>
              <a:pPr>
                <a:defRPr/>
              </a:pPr>
              <a:t>30/07/2024</a:t>
            </a:fld>
            <a:endParaRPr lang="fr-FR"/>
          </a:p>
        </p:txBody>
      </p:sp>
      <p:sp>
        <p:nvSpPr>
          <p:cNvPr id="4" name="Espace réservé du pied de page 3">
            <a:extLst>
              <a:ext uri="{FF2B5EF4-FFF2-40B4-BE49-F238E27FC236}">
                <a16:creationId xmlns:a16="http://schemas.microsoft.com/office/drawing/2014/main" id="{57F6855F-A009-E24C-07DA-3CEBD18673AE}"/>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fr-FR"/>
          </a:p>
        </p:txBody>
      </p:sp>
      <p:sp>
        <p:nvSpPr>
          <p:cNvPr id="5" name="Espace réservé du numéro de diapositive 4">
            <a:extLst>
              <a:ext uri="{FF2B5EF4-FFF2-40B4-BE49-F238E27FC236}">
                <a16:creationId xmlns:a16="http://schemas.microsoft.com/office/drawing/2014/main" id="{9AF3FF22-8197-1882-B298-6CACD20256E8}"/>
              </a:ext>
            </a:extLst>
          </p:cNvPr>
          <p:cNvSpPr>
            <a:spLocks noGrp="1"/>
          </p:cNvSpPr>
          <p:nvPr>
            <p:ph type="sldNum" sz="quarter" idx="12"/>
          </p:nvPr>
        </p:nvSpPr>
        <p:spPr/>
        <p:txBody>
          <a:bodyPr/>
          <a:lstStyle>
            <a:lvl1pPr>
              <a:defRPr>
                <a:latin typeface="Arial" panose="020B0604020202020204" pitchFamily="34" charset="0"/>
              </a:defRPr>
            </a:lvl1pPr>
          </a:lstStyle>
          <a:p>
            <a:fld id="{2E4509AE-6C34-4152-9645-9E4DE5FA2DA4}" type="slidenum">
              <a:rPr lang="fr-FR" altLang="fr-FR"/>
              <a:pPr/>
              <a:t>‹N°›</a:t>
            </a:fld>
            <a:endParaRPr lang="fr-FR" altLang="fr-FR"/>
          </a:p>
        </p:txBody>
      </p:sp>
    </p:spTree>
    <p:extLst>
      <p:ext uri="{BB962C8B-B14F-4D97-AF65-F5344CB8AC3E}">
        <p14:creationId xmlns:p14="http://schemas.microsoft.com/office/powerpoint/2010/main" val="566147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51DC66-8CCA-3925-BC92-203DE08DF87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6968D78-76B1-3A2F-2B11-58147BE982BC}"/>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910D99F7-6EB9-2477-5218-B43B7A42147D}"/>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CB17B189-C4C4-06D6-4A54-EB09A72068D7}"/>
              </a:ext>
            </a:extLst>
          </p:cNvPr>
          <p:cNvSpPr>
            <a:spLocks noGrp="1"/>
          </p:cNvSpPr>
          <p:nvPr>
            <p:ph type="dt" sz="half" idx="10"/>
          </p:nvPr>
        </p:nvSpPr>
        <p:spPr/>
        <p:txBody>
          <a:bodyPr/>
          <a:lstStyle/>
          <a:p>
            <a:fld id="{40083AAD-B243-46D9-B657-7A040FA429F1}" type="datetimeFigureOut">
              <a:rPr lang="fr-FR" smtClean="0"/>
              <a:t>30/07/2024</a:t>
            </a:fld>
            <a:endParaRPr lang="fr-FR"/>
          </a:p>
        </p:txBody>
      </p:sp>
      <p:sp>
        <p:nvSpPr>
          <p:cNvPr id="6" name="Espace réservé du pied de page 5">
            <a:extLst>
              <a:ext uri="{FF2B5EF4-FFF2-40B4-BE49-F238E27FC236}">
                <a16:creationId xmlns:a16="http://schemas.microsoft.com/office/drawing/2014/main" id="{4D8C3C88-79EB-3E4C-83CA-72A8BA17A34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B16ACB1-70FB-AC77-113A-475EB1C864E1}"/>
              </a:ext>
            </a:extLst>
          </p:cNvPr>
          <p:cNvSpPr>
            <a:spLocks noGrp="1"/>
          </p:cNvSpPr>
          <p:nvPr>
            <p:ph type="sldNum" sz="quarter" idx="12"/>
          </p:nvPr>
        </p:nvSpPr>
        <p:spPr/>
        <p:txBody>
          <a:bodyPr/>
          <a:lstStyle/>
          <a:p>
            <a:fld id="{97ABA88E-4A8B-4F72-9F1F-452F84154AD3}" type="slidenum">
              <a:rPr lang="fr-FR" smtClean="0"/>
              <a:t>‹N°›</a:t>
            </a:fld>
            <a:endParaRPr lang="fr-FR"/>
          </a:p>
        </p:txBody>
      </p:sp>
    </p:spTree>
    <p:extLst>
      <p:ext uri="{BB962C8B-B14F-4D97-AF65-F5344CB8AC3E}">
        <p14:creationId xmlns:p14="http://schemas.microsoft.com/office/powerpoint/2010/main" val="10582612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E23FAFD-3FC1-E4A3-00D0-B8D13F858A34}"/>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4A239AEC-1CDF-4E35-B451-B967C61627F7}" type="datetimeFigureOut">
              <a:rPr lang="fr-FR"/>
              <a:pPr>
                <a:defRPr/>
              </a:pPr>
              <a:t>30/07/2024</a:t>
            </a:fld>
            <a:endParaRPr lang="fr-FR"/>
          </a:p>
        </p:txBody>
      </p:sp>
      <p:sp>
        <p:nvSpPr>
          <p:cNvPr id="3" name="Espace réservé du pied de page 2">
            <a:extLst>
              <a:ext uri="{FF2B5EF4-FFF2-40B4-BE49-F238E27FC236}">
                <a16:creationId xmlns:a16="http://schemas.microsoft.com/office/drawing/2014/main" id="{6878F633-30E0-02F8-9D0D-8D52B634194F}"/>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fr-FR"/>
          </a:p>
        </p:txBody>
      </p:sp>
      <p:sp>
        <p:nvSpPr>
          <p:cNvPr id="4" name="Espace réservé du numéro de diapositive 3">
            <a:extLst>
              <a:ext uri="{FF2B5EF4-FFF2-40B4-BE49-F238E27FC236}">
                <a16:creationId xmlns:a16="http://schemas.microsoft.com/office/drawing/2014/main" id="{4A97B41A-AE0B-2EFB-F82E-5AD587841604}"/>
              </a:ext>
            </a:extLst>
          </p:cNvPr>
          <p:cNvSpPr>
            <a:spLocks noGrp="1"/>
          </p:cNvSpPr>
          <p:nvPr>
            <p:ph type="sldNum" sz="quarter" idx="12"/>
          </p:nvPr>
        </p:nvSpPr>
        <p:spPr/>
        <p:txBody>
          <a:bodyPr/>
          <a:lstStyle>
            <a:lvl1pPr>
              <a:defRPr>
                <a:latin typeface="Arial" panose="020B0604020202020204" pitchFamily="34" charset="0"/>
              </a:defRPr>
            </a:lvl1pPr>
          </a:lstStyle>
          <a:p>
            <a:fld id="{5A31A044-43E8-4259-B92C-3599D1E134EC}" type="slidenum">
              <a:rPr lang="fr-FR" altLang="fr-FR"/>
              <a:pPr/>
              <a:t>‹N°›</a:t>
            </a:fld>
            <a:endParaRPr lang="fr-FR" altLang="fr-FR"/>
          </a:p>
        </p:txBody>
      </p:sp>
    </p:spTree>
    <p:extLst>
      <p:ext uri="{BB962C8B-B14F-4D97-AF65-F5344CB8AC3E}">
        <p14:creationId xmlns:p14="http://schemas.microsoft.com/office/powerpoint/2010/main" val="30669714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a:extLst>
              <a:ext uri="{FF2B5EF4-FFF2-40B4-BE49-F238E27FC236}">
                <a16:creationId xmlns:a16="http://schemas.microsoft.com/office/drawing/2014/main" id="{585F223C-3510-E76A-3F8D-58976A898F6B}"/>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1D1C34EC-DD23-47B0-87F6-475198B10257}" type="datetimeFigureOut">
              <a:rPr lang="fr-FR"/>
              <a:pPr>
                <a:defRPr/>
              </a:pPr>
              <a:t>30/07/2024</a:t>
            </a:fld>
            <a:endParaRPr lang="fr-FR"/>
          </a:p>
        </p:txBody>
      </p:sp>
      <p:sp>
        <p:nvSpPr>
          <p:cNvPr id="6" name="Espace réservé du pied de page 5">
            <a:extLst>
              <a:ext uri="{FF2B5EF4-FFF2-40B4-BE49-F238E27FC236}">
                <a16:creationId xmlns:a16="http://schemas.microsoft.com/office/drawing/2014/main" id="{8D6E1500-BD8F-27D8-3FC3-999197355B23}"/>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fr-FR"/>
          </a:p>
        </p:txBody>
      </p:sp>
      <p:sp>
        <p:nvSpPr>
          <p:cNvPr id="7" name="Espace réservé du numéro de diapositive 6">
            <a:extLst>
              <a:ext uri="{FF2B5EF4-FFF2-40B4-BE49-F238E27FC236}">
                <a16:creationId xmlns:a16="http://schemas.microsoft.com/office/drawing/2014/main" id="{79886BCB-8068-1DB1-C11B-CB3D5CDD89FA}"/>
              </a:ext>
            </a:extLst>
          </p:cNvPr>
          <p:cNvSpPr>
            <a:spLocks noGrp="1"/>
          </p:cNvSpPr>
          <p:nvPr>
            <p:ph type="sldNum" sz="quarter" idx="12"/>
          </p:nvPr>
        </p:nvSpPr>
        <p:spPr/>
        <p:txBody>
          <a:bodyPr/>
          <a:lstStyle>
            <a:lvl1pPr>
              <a:defRPr>
                <a:latin typeface="Arial" panose="020B0604020202020204" pitchFamily="34" charset="0"/>
              </a:defRPr>
            </a:lvl1pPr>
          </a:lstStyle>
          <a:p>
            <a:fld id="{77A9B4F6-127E-4C2C-84F1-663170748F9A}" type="slidenum">
              <a:rPr lang="fr-FR" altLang="fr-FR"/>
              <a:pPr/>
              <a:t>‹N°›</a:t>
            </a:fld>
            <a:endParaRPr lang="fr-FR" altLang="fr-FR"/>
          </a:p>
        </p:txBody>
      </p:sp>
    </p:spTree>
    <p:extLst>
      <p:ext uri="{BB962C8B-B14F-4D97-AF65-F5344CB8AC3E}">
        <p14:creationId xmlns:p14="http://schemas.microsoft.com/office/powerpoint/2010/main" val="23692638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a:extLst>
              <a:ext uri="{FF2B5EF4-FFF2-40B4-BE49-F238E27FC236}">
                <a16:creationId xmlns:a16="http://schemas.microsoft.com/office/drawing/2014/main" id="{FCCB12C8-3FC6-26AF-F5CD-0DC48B90DE09}"/>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CEC835A8-3C09-4969-B41B-D45E764750D1}" type="datetimeFigureOut">
              <a:rPr lang="fr-FR"/>
              <a:pPr>
                <a:defRPr/>
              </a:pPr>
              <a:t>30/07/2024</a:t>
            </a:fld>
            <a:endParaRPr lang="fr-FR"/>
          </a:p>
        </p:txBody>
      </p:sp>
      <p:sp>
        <p:nvSpPr>
          <p:cNvPr id="6" name="Espace réservé du pied de page 5">
            <a:extLst>
              <a:ext uri="{FF2B5EF4-FFF2-40B4-BE49-F238E27FC236}">
                <a16:creationId xmlns:a16="http://schemas.microsoft.com/office/drawing/2014/main" id="{B857B3CA-D57A-65E2-A1CC-AFFDBB453042}"/>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fr-FR"/>
          </a:p>
        </p:txBody>
      </p:sp>
      <p:sp>
        <p:nvSpPr>
          <p:cNvPr id="7" name="Espace réservé du numéro de diapositive 6">
            <a:extLst>
              <a:ext uri="{FF2B5EF4-FFF2-40B4-BE49-F238E27FC236}">
                <a16:creationId xmlns:a16="http://schemas.microsoft.com/office/drawing/2014/main" id="{E62F424A-1556-32E7-65C2-9A7A477224F5}"/>
              </a:ext>
            </a:extLst>
          </p:cNvPr>
          <p:cNvSpPr>
            <a:spLocks noGrp="1"/>
          </p:cNvSpPr>
          <p:nvPr>
            <p:ph type="sldNum" sz="quarter" idx="12"/>
          </p:nvPr>
        </p:nvSpPr>
        <p:spPr/>
        <p:txBody>
          <a:bodyPr/>
          <a:lstStyle>
            <a:lvl1pPr>
              <a:defRPr>
                <a:latin typeface="Arial" panose="020B0604020202020204" pitchFamily="34" charset="0"/>
              </a:defRPr>
            </a:lvl1pPr>
          </a:lstStyle>
          <a:p>
            <a:fld id="{7354EEE7-5769-4670-ABD7-045CE1A59224}" type="slidenum">
              <a:rPr lang="fr-FR" altLang="fr-FR"/>
              <a:pPr/>
              <a:t>‹N°›</a:t>
            </a:fld>
            <a:endParaRPr lang="fr-FR" altLang="fr-FR"/>
          </a:p>
        </p:txBody>
      </p:sp>
    </p:spTree>
    <p:extLst>
      <p:ext uri="{BB962C8B-B14F-4D97-AF65-F5344CB8AC3E}">
        <p14:creationId xmlns:p14="http://schemas.microsoft.com/office/powerpoint/2010/main" val="42552908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0C6A6D0-6012-A3E6-C8F2-917EB9C0B5E3}"/>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A71F3D70-AC5C-4EC0-9A1B-6648C4364D26}" type="datetimeFigureOut">
              <a:rPr lang="fr-FR"/>
              <a:pPr>
                <a:defRPr/>
              </a:pPr>
              <a:t>30/07/2024</a:t>
            </a:fld>
            <a:endParaRPr lang="fr-FR"/>
          </a:p>
        </p:txBody>
      </p:sp>
      <p:sp>
        <p:nvSpPr>
          <p:cNvPr id="5" name="Espace réservé du pied de page 4">
            <a:extLst>
              <a:ext uri="{FF2B5EF4-FFF2-40B4-BE49-F238E27FC236}">
                <a16:creationId xmlns:a16="http://schemas.microsoft.com/office/drawing/2014/main" id="{5D6B1E9B-9A38-9B5B-80B0-253EEA3DEA6F}"/>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fr-FR"/>
          </a:p>
        </p:txBody>
      </p:sp>
      <p:sp>
        <p:nvSpPr>
          <p:cNvPr id="6" name="Espace réservé du numéro de diapositive 5">
            <a:extLst>
              <a:ext uri="{FF2B5EF4-FFF2-40B4-BE49-F238E27FC236}">
                <a16:creationId xmlns:a16="http://schemas.microsoft.com/office/drawing/2014/main" id="{837BFA7E-5AB5-04C9-3901-D4DB94E4C8EB}"/>
              </a:ext>
            </a:extLst>
          </p:cNvPr>
          <p:cNvSpPr>
            <a:spLocks noGrp="1"/>
          </p:cNvSpPr>
          <p:nvPr>
            <p:ph type="sldNum" sz="quarter" idx="12"/>
          </p:nvPr>
        </p:nvSpPr>
        <p:spPr/>
        <p:txBody>
          <a:bodyPr/>
          <a:lstStyle>
            <a:lvl1pPr>
              <a:defRPr>
                <a:latin typeface="Arial" panose="020B0604020202020204" pitchFamily="34" charset="0"/>
              </a:defRPr>
            </a:lvl1pPr>
          </a:lstStyle>
          <a:p>
            <a:fld id="{430D9EA7-A366-4FF3-83F7-724237E93377}" type="slidenum">
              <a:rPr lang="fr-FR" altLang="fr-FR"/>
              <a:pPr/>
              <a:t>‹N°›</a:t>
            </a:fld>
            <a:endParaRPr lang="fr-FR" altLang="fr-FR"/>
          </a:p>
        </p:txBody>
      </p:sp>
    </p:spTree>
    <p:extLst>
      <p:ext uri="{BB962C8B-B14F-4D97-AF65-F5344CB8AC3E}">
        <p14:creationId xmlns:p14="http://schemas.microsoft.com/office/powerpoint/2010/main" val="5913624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12634E9-0AB5-487D-2AF8-A44955D280A7}"/>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579C0E33-FDFF-4091-A8F1-F670F3A2F1B4}" type="datetimeFigureOut">
              <a:rPr lang="fr-FR"/>
              <a:pPr>
                <a:defRPr/>
              </a:pPr>
              <a:t>30/07/2024</a:t>
            </a:fld>
            <a:endParaRPr lang="fr-FR"/>
          </a:p>
        </p:txBody>
      </p:sp>
      <p:sp>
        <p:nvSpPr>
          <p:cNvPr id="5" name="Espace réservé du pied de page 4">
            <a:extLst>
              <a:ext uri="{FF2B5EF4-FFF2-40B4-BE49-F238E27FC236}">
                <a16:creationId xmlns:a16="http://schemas.microsoft.com/office/drawing/2014/main" id="{0462F4CF-FED6-0221-FB58-00382784BE0B}"/>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fr-FR"/>
          </a:p>
        </p:txBody>
      </p:sp>
      <p:sp>
        <p:nvSpPr>
          <p:cNvPr id="6" name="Espace réservé du numéro de diapositive 5">
            <a:extLst>
              <a:ext uri="{FF2B5EF4-FFF2-40B4-BE49-F238E27FC236}">
                <a16:creationId xmlns:a16="http://schemas.microsoft.com/office/drawing/2014/main" id="{317A1E96-991C-AF87-EB71-F2A6390863C0}"/>
              </a:ext>
            </a:extLst>
          </p:cNvPr>
          <p:cNvSpPr>
            <a:spLocks noGrp="1"/>
          </p:cNvSpPr>
          <p:nvPr>
            <p:ph type="sldNum" sz="quarter" idx="12"/>
          </p:nvPr>
        </p:nvSpPr>
        <p:spPr/>
        <p:txBody>
          <a:bodyPr/>
          <a:lstStyle>
            <a:lvl1pPr>
              <a:defRPr>
                <a:latin typeface="Arial" panose="020B0604020202020204" pitchFamily="34" charset="0"/>
              </a:defRPr>
            </a:lvl1pPr>
          </a:lstStyle>
          <a:p>
            <a:fld id="{C63A5B22-FB9D-450D-B551-35319413CEC2}" type="slidenum">
              <a:rPr lang="fr-FR" altLang="fr-FR"/>
              <a:pPr/>
              <a:t>‹N°›</a:t>
            </a:fld>
            <a:endParaRPr lang="fr-FR" altLang="fr-FR"/>
          </a:p>
        </p:txBody>
      </p:sp>
    </p:spTree>
    <p:extLst>
      <p:ext uri="{BB962C8B-B14F-4D97-AF65-F5344CB8AC3E}">
        <p14:creationId xmlns:p14="http://schemas.microsoft.com/office/powerpoint/2010/main" val="214754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CC89A1-0245-BDCF-2DEC-B11D02043576}"/>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D6E04BD5-EC9D-B5B2-FF5B-2173726F80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CF752658-4FA4-9BB5-C8BC-658D4D007D01}"/>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D9981698-FC28-937E-0561-84C94E6DE3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AC79654A-229F-FBB0-D13E-DC5D4A077848}"/>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BD35AC07-81DE-6F08-80D5-85925536104D}"/>
              </a:ext>
            </a:extLst>
          </p:cNvPr>
          <p:cNvSpPr>
            <a:spLocks noGrp="1"/>
          </p:cNvSpPr>
          <p:nvPr>
            <p:ph type="dt" sz="half" idx="10"/>
          </p:nvPr>
        </p:nvSpPr>
        <p:spPr/>
        <p:txBody>
          <a:bodyPr/>
          <a:lstStyle/>
          <a:p>
            <a:fld id="{40083AAD-B243-46D9-B657-7A040FA429F1}" type="datetimeFigureOut">
              <a:rPr lang="fr-FR" smtClean="0"/>
              <a:t>30/07/2024</a:t>
            </a:fld>
            <a:endParaRPr lang="fr-FR"/>
          </a:p>
        </p:txBody>
      </p:sp>
      <p:sp>
        <p:nvSpPr>
          <p:cNvPr id="8" name="Espace réservé du pied de page 7">
            <a:extLst>
              <a:ext uri="{FF2B5EF4-FFF2-40B4-BE49-F238E27FC236}">
                <a16:creationId xmlns:a16="http://schemas.microsoft.com/office/drawing/2014/main" id="{EEF28BE4-58F7-2C77-E96C-753C051352E3}"/>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AAE7BB2D-898D-0AFD-FAB2-548B959044BE}"/>
              </a:ext>
            </a:extLst>
          </p:cNvPr>
          <p:cNvSpPr>
            <a:spLocks noGrp="1"/>
          </p:cNvSpPr>
          <p:nvPr>
            <p:ph type="sldNum" sz="quarter" idx="12"/>
          </p:nvPr>
        </p:nvSpPr>
        <p:spPr/>
        <p:txBody>
          <a:bodyPr/>
          <a:lstStyle/>
          <a:p>
            <a:fld id="{97ABA88E-4A8B-4F72-9F1F-452F84154AD3}" type="slidenum">
              <a:rPr lang="fr-FR" smtClean="0"/>
              <a:t>‹N°›</a:t>
            </a:fld>
            <a:endParaRPr lang="fr-FR"/>
          </a:p>
        </p:txBody>
      </p:sp>
    </p:spTree>
    <p:extLst>
      <p:ext uri="{BB962C8B-B14F-4D97-AF65-F5344CB8AC3E}">
        <p14:creationId xmlns:p14="http://schemas.microsoft.com/office/powerpoint/2010/main" val="1876450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A1E4D6-C4AD-CE6F-A493-2AAD18D07610}"/>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B395921F-80DF-FBB7-4BB6-74F9AC6E54C2}"/>
              </a:ext>
            </a:extLst>
          </p:cNvPr>
          <p:cNvSpPr>
            <a:spLocks noGrp="1"/>
          </p:cNvSpPr>
          <p:nvPr>
            <p:ph type="dt" sz="half" idx="10"/>
          </p:nvPr>
        </p:nvSpPr>
        <p:spPr/>
        <p:txBody>
          <a:bodyPr/>
          <a:lstStyle/>
          <a:p>
            <a:fld id="{40083AAD-B243-46D9-B657-7A040FA429F1}" type="datetimeFigureOut">
              <a:rPr lang="fr-FR" smtClean="0"/>
              <a:t>30/07/2024</a:t>
            </a:fld>
            <a:endParaRPr lang="fr-FR"/>
          </a:p>
        </p:txBody>
      </p:sp>
      <p:sp>
        <p:nvSpPr>
          <p:cNvPr id="4" name="Espace réservé du pied de page 3">
            <a:extLst>
              <a:ext uri="{FF2B5EF4-FFF2-40B4-BE49-F238E27FC236}">
                <a16:creationId xmlns:a16="http://schemas.microsoft.com/office/drawing/2014/main" id="{55C34BAB-E8BF-12A0-D00C-A9F872F6C517}"/>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CF7FE7C6-B576-8097-8F1A-F111D3E206A3}"/>
              </a:ext>
            </a:extLst>
          </p:cNvPr>
          <p:cNvSpPr>
            <a:spLocks noGrp="1"/>
          </p:cNvSpPr>
          <p:nvPr>
            <p:ph type="sldNum" sz="quarter" idx="12"/>
          </p:nvPr>
        </p:nvSpPr>
        <p:spPr/>
        <p:txBody>
          <a:bodyPr/>
          <a:lstStyle/>
          <a:p>
            <a:fld id="{97ABA88E-4A8B-4F72-9F1F-452F84154AD3}" type="slidenum">
              <a:rPr lang="fr-FR" smtClean="0"/>
              <a:t>‹N°›</a:t>
            </a:fld>
            <a:endParaRPr lang="fr-FR"/>
          </a:p>
        </p:txBody>
      </p:sp>
    </p:spTree>
    <p:extLst>
      <p:ext uri="{BB962C8B-B14F-4D97-AF65-F5344CB8AC3E}">
        <p14:creationId xmlns:p14="http://schemas.microsoft.com/office/powerpoint/2010/main" val="839575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F70CF4E-4DFA-636C-3CC8-BE94559745C4}"/>
              </a:ext>
            </a:extLst>
          </p:cNvPr>
          <p:cNvSpPr>
            <a:spLocks noGrp="1"/>
          </p:cNvSpPr>
          <p:nvPr>
            <p:ph type="dt" sz="half" idx="10"/>
          </p:nvPr>
        </p:nvSpPr>
        <p:spPr/>
        <p:txBody>
          <a:bodyPr/>
          <a:lstStyle/>
          <a:p>
            <a:fld id="{40083AAD-B243-46D9-B657-7A040FA429F1}" type="datetimeFigureOut">
              <a:rPr lang="fr-FR" smtClean="0"/>
              <a:t>30/07/2024</a:t>
            </a:fld>
            <a:endParaRPr lang="fr-FR"/>
          </a:p>
        </p:txBody>
      </p:sp>
      <p:sp>
        <p:nvSpPr>
          <p:cNvPr id="3" name="Espace réservé du pied de page 2">
            <a:extLst>
              <a:ext uri="{FF2B5EF4-FFF2-40B4-BE49-F238E27FC236}">
                <a16:creationId xmlns:a16="http://schemas.microsoft.com/office/drawing/2014/main" id="{DC57F575-ECC7-929A-1199-791E39236017}"/>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39EF43E9-C797-CDC1-BB8E-B24EA06C8A62}"/>
              </a:ext>
            </a:extLst>
          </p:cNvPr>
          <p:cNvSpPr>
            <a:spLocks noGrp="1"/>
          </p:cNvSpPr>
          <p:nvPr>
            <p:ph type="sldNum" sz="quarter" idx="12"/>
          </p:nvPr>
        </p:nvSpPr>
        <p:spPr/>
        <p:txBody>
          <a:bodyPr/>
          <a:lstStyle/>
          <a:p>
            <a:fld id="{97ABA88E-4A8B-4F72-9F1F-452F84154AD3}" type="slidenum">
              <a:rPr lang="fr-FR" smtClean="0"/>
              <a:t>‹N°›</a:t>
            </a:fld>
            <a:endParaRPr lang="fr-FR"/>
          </a:p>
        </p:txBody>
      </p:sp>
    </p:spTree>
    <p:extLst>
      <p:ext uri="{BB962C8B-B14F-4D97-AF65-F5344CB8AC3E}">
        <p14:creationId xmlns:p14="http://schemas.microsoft.com/office/powerpoint/2010/main" val="905451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E386C6-F9A4-5D92-9D53-7B1FB0448BA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8DC0BE5B-4CB3-656B-554C-47312A0A34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175D68DB-2FF2-4FAF-1B7C-F1EDE5B9F8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9151BEA-8CBA-06B1-9E94-F623F6BDF28B}"/>
              </a:ext>
            </a:extLst>
          </p:cNvPr>
          <p:cNvSpPr>
            <a:spLocks noGrp="1"/>
          </p:cNvSpPr>
          <p:nvPr>
            <p:ph type="dt" sz="half" idx="10"/>
          </p:nvPr>
        </p:nvSpPr>
        <p:spPr/>
        <p:txBody>
          <a:bodyPr/>
          <a:lstStyle/>
          <a:p>
            <a:fld id="{40083AAD-B243-46D9-B657-7A040FA429F1}" type="datetimeFigureOut">
              <a:rPr lang="fr-FR" smtClean="0"/>
              <a:t>30/07/2024</a:t>
            </a:fld>
            <a:endParaRPr lang="fr-FR"/>
          </a:p>
        </p:txBody>
      </p:sp>
      <p:sp>
        <p:nvSpPr>
          <p:cNvPr id="6" name="Espace réservé du pied de page 5">
            <a:extLst>
              <a:ext uri="{FF2B5EF4-FFF2-40B4-BE49-F238E27FC236}">
                <a16:creationId xmlns:a16="http://schemas.microsoft.com/office/drawing/2014/main" id="{439781B7-69F0-7294-EC3F-A966B9EFA38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D5FC486-6EF6-5F43-279B-265BCD351548}"/>
              </a:ext>
            </a:extLst>
          </p:cNvPr>
          <p:cNvSpPr>
            <a:spLocks noGrp="1"/>
          </p:cNvSpPr>
          <p:nvPr>
            <p:ph type="sldNum" sz="quarter" idx="12"/>
          </p:nvPr>
        </p:nvSpPr>
        <p:spPr/>
        <p:txBody>
          <a:bodyPr/>
          <a:lstStyle/>
          <a:p>
            <a:fld id="{97ABA88E-4A8B-4F72-9F1F-452F84154AD3}" type="slidenum">
              <a:rPr lang="fr-FR" smtClean="0"/>
              <a:t>‹N°›</a:t>
            </a:fld>
            <a:endParaRPr lang="fr-FR"/>
          </a:p>
        </p:txBody>
      </p:sp>
    </p:spTree>
    <p:extLst>
      <p:ext uri="{BB962C8B-B14F-4D97-AF65-F5344CB8AC3E}">
        <p14:creationId xmlns:p14="http://schemas.microsoft.com/office/powerpoint/2010/main" val="366477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B9ECEA-368B-C013-4D36-550B0055289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BDAC018F-AC9B-0053-2C33-488C5FDAB2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DB745C22-98F4-3DA7-4164-3696DBCC09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A4F4F99-3A73-C64F-5D48-B4F9A0A46B45}"/>
              </a:ext>
            </a:extLst>
          </p:cNvPr>
          <p:cNvSpPr>
            <a:spLocks noGrp="1"/>
          </p:cNvSpPr>
          <p:nvPr>
            <p:ph type="dt" sz="half" idx="10"/>
          </p:nvPr>
        </p:nvSpPr>
        <p:spPr/>
        <p:txBody>
          <a:bodyPr/>
          <a:lstStyle/>
          <a:p>
            <a:fld id="{40083AAD-B243-46D9-B657-7A040FA429F1}" type="datetimeFigureOut">
              <a:rPr lang="fr-FR" smtClean="0"/>
              <a:t>30/07/2024</a:t>
            </a:fld>
            <a:endParaRPr lang="fr-FR"/>
          </a:p>
        </p:txBody>
      </p:sp>
      <p:sp>
        <p:nvSpPr>
          <p:cNvPr id="6" name="Espace réservé du pied de page 5">
            <a:extLst>
              <a:ext uri="{FF2B5EF4-FFF2-40B4-BE49-F238E27FC236}">
                <a16:creationId xmlns:a16="http://schemas.microsoft.com/office/drawing/2014/main" id="{E8A8BEB3-2043-D91B-B1CA-8B017BC3D20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4028B16-3038-ED8F-A12F-422CF90FD846}"/>
              </a:ext>
            </a:extLst>
          </p:cNvPr>
          <p:cNvSpPr>
            <a:spLocks noGrp="1"/>
          </p:cNvSpPr>
          <p:nvPr>
            <p:ph type="sldNum" sz="quarter" idx="12"/>
          </p:nvPr>
        </p:nvSpPr>
        <p:spPr/>
        <p:txBody>
          <a:bodyPr/>
          <a:lstStyle/>
          <a:p>
            <a:fld id="{97ABA88E-4A8B-4F72-9F1F-452F84154AD3}" type="slidenum">
              <a:rPr lang="fr-FR" smtClean="0"/>
              <a:t>‹N°›</a:t>
            </a:fld>
            <a:endParaRPr lang="fr-FR"/>
          </a:p>
        </p:txBody>
      </p:sp>
    </p:spTree>
    <p:extLst>
      <p:ext uri="{BB962C8B-B14F-4D97-AF65-F5344CB8AC3E}">
        <p14:creationId xmlns:p14="http://schemas.microsoft.com/office/powerpoint/2010/main" val="3845434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0CC3181-5EC8-9567-1707-A46BAB9BB6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2292403C-34B1-9E04-FC46-D146FB924D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94000F1-0A78-6A83-79D5-2474955862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083AAD-B243-46D9-B657-7A040FA429F1}" type="datetimeFigureOut">
              <a:rPr lang="fr-FR" smtClean="0"/>
              <a:t>30/07/2024</a:t>
            </a:fld>
            <a:endParaRPr lang="fr-FR"/>
          </a:p>
        </p:txBody>
      </p:sp>
      <p:sp>
        <p:nvSpPr>
          <p:cNvPr id="5" name="Espace réservé du pied de page 4">
            <a:extLst>
              <a:ext uri="{FF2B5EF4-FFF2-40B4-BE49-F238E27FC236}">
                <a16:creationId xmlns:a16="http://schemas.microsoft.com/office/drawing/2014/main" id="{81185666-84F8-EE90-EC62-D1F96A8A92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D16FC396-988E-DD2F-29B8-8335E2D561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BA88E-4A8B-4F72-9F1F-452F84154AD3}" type="slidenum">
              <a:rPr lang="fr-FR" smtClean="0"/>
              <a:t>‹N°›</a:t>
            </a:fld>
            <a:endParaRPr lang="fr-FR"/>
          </a:p>
        </p:txBody>
      </p:sp>
    </p:spTree>
    <p:extLst>
      <p:ext uri="{BB962C8B-B14F-4D97-AF65-F5344CB8AC3E}">
        <p14:creationId xmlns:p14="http://schemas.microsoft.com/office/powerpoint/2010/main" val="29037972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C7C87800-5809-84B8-26CE-785271D9C608}"/>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Cliquez pour modifier le style du titre du masque</a:t>
            </a:r>
          </a:p>
        </p:txBody>
      </p:sp>
      <p:sp>
        <p:nvSpPr>
          <p:cNvPr id="2051" name="Rectangle 3">
            <a:extLst>
              <a:ext uri="{FF2B5EF4-FFF2-40B4-BE49-F238E27FC236}">
                <a16:creationId xmlns:a16="http://schemas.microsoft.com/office/drawing/2014/main" id="{56286CDC-F914-CAB6-700F-16FC278303A5}"/>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1028" name="Rectangle 4">
            <a:extLst>
              <a:ext uri="{FF2B5EF4-FFF2-40B4-BE49-F238E27FC236}">
                <a16:creationId xmlns:a16="http://schemas.microsoft.com/office/drawing/2014/main" id="{F565C9FD-8F7C-8E7A-6491-643F3ACFF70E}"/>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cs typeface="+mn-cs"/>
              </a:defRPr>
            </a:lvl1pPr>
          </a:lstStyle>
          <a:p>
            <a:pPr>
              <a:defRPr/>
            </a:pPr>
            <a:endParaRPr lang="fr-FR"/>
          </a:p>
        </p:txBody>
      </p:sp>
      <p:sp>
        <p:nvSpPr>
          <p:cNvPr id="1029" name="Rectangle 5">
            <a:extLst>
              <a:ext uri="{FF2B5EF4-FFF2-40B4-BE49-F238E27FC236}">
                <a16:creationId xmlns:a16="http://schemas.microsoft.com/office/drawing/2014/main" id="{54C5EB71-E8C5-19F8-60E8-929115DA775A}"/>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cs typeface="+mn-cs"/>
              </a:defRPr>
            </a:lvl1pPr>
          </a:lstStyle>
          <a:p>
            <a:pPr>
              <a:defRPr/>
            </a:pPr>
            <a:endParaRPr lang="fr-FR"/>
          </a:p>
        </p:txBody>
      </p:sp>
      <p:sp>
        <p:nvSpPr>
          <p:cNvPr id="1030" name="Rectangle 6">
            <a:extLst>
              <a:ext uri="{FF2B5EF4-FFF2-40B4-BE49-F238E27FC236}">
                <a16:creationId xmlns:a16="http://schemas.microsoft.com/office/drawing/2014/main" id="{9C883B55-F48F-D231-9521-B0B7E9DD23A7}"/>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874A95D8-337A-48BF-9530-3D2CF9A5CB3A}" type="slidenum">
              <a:rPr lang="fr-FR" altLang="fr-FR"/>
              <a:pPr/>
              <a:t>‹N°›</a:t>
            </a:fld>
            <a:endParaRPr lang="fr-FR" altLang="fr-FR"/>
          </a:p>
        </p:txBody>
      </p:sp>
    </p:spTree>
    <p:extLst>
      <p:ext uri="{BB962C8B-B14F-4D97-AF65-F5344CB8AC3E}">
        <p14:creationId xmlns:p14="http://schemas.microsoft.com/office/powerpoint/2010/main" val="18721890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Espace réservé du titre 1">
            <a:extLst>
              <a:ext uri="{FF2B5EF4-FFF2-40B4-BE49-F238E27FC236}">
                <a16:creationId xmlns:a16="http://schemas.microsoft.com/office/drawing/2014/main" id="{8E86589B-138C-CA24-21E5-32DD40D2E2B6}"/>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Cliquez pour modifier le style du titre</a:t>
            </a:r>
          </a:p>
        </p:txBody>
      </p:sp>
      <p:sp>
        <p:nvSpPr>
          <p:cNvPr id="1027" name="Espace réservé du texte 2">
            <a:extLst>
              <a:ext uri="{FF2B5EF4-FFF2-40B4-BE49-F238E27FC236}">
                <a16:creationId xmlns:a16="http://schemas.microsoft.com/office/drawing/2014/main" id="{7D5E7B2F-CA9F-0131-7460-8C5DE2306EA8}"/>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4" name="Espace réservé de la date 3">
            <a:extLst>
              <a:ext uri="{FF2B5EF4-FFF2-40B4-BE49-F238E27FC236}">
                <a16:creationId xmlns:a16="http://schemas.microsoft.com/office/drawing/2014/main" id="{943EF756-A9C0-BFAE-3539-60DC321C1C47}"/>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CC618310-D29E-4F64-AE28-0304EC2EFC26}" type="datetimeFigureOut">
              <a:rPr lang="fr-FR"/>
              <a:pPr>
                <a:defRPr/>
              </a:pPr>
              <a:t>30/07/2024</a:t>
            </a:fld>
            <a:endParaRPr lang="fr-FR"/>
          </a:p>
        </p:txBody>
      </p:sp>
      <p:sp>
        <p:nvSpPr>
          <p:cNvPr id="5" name="Espace réservé du pied de page 4">
            <a:extLst>
              <a:ext uri="{FF2B5EF4-FFF2-40B4-BE49-F238E27FC236}">
                <a16:creationId xmlns:a16="http://schemas.microsoft.com/office/drawing/2014/main" id="{08816DC2-B1FB-B53E-3BE6-1B6F18636432}"/>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fr-FR"/>
          </a:p>
        </p:txBody>
      </p:sp>
      <p:sp>
        <p:nvSpPr>
          <p:cNvPr id="6" name="Espace réservé du numéro de diapositive 5">
            <a:extLst>
              <a:ext uri="{FF2B5EF4-FFF2-40B4-BE49-F238E27FC236}">
                <a16:creationId xmlns:a16="http://schemas.microsoft.com/office/drawing/2014/main" id="{85AA6842-0047-2A2C-57DD-6B2399E00FF2}"/>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381719DD-0C6C-471D-94E7-3CEEA3BC4A27}" type="slidenum">
              <a:rPr lang="fr-FR" altLang="fr-FR"/>
              <a:pPr/>
              <a:t>‹N°›</a:t>
            </a:fld>
            <a:endParaRPr lang="fr-FR" altLang="fr-FR"/>
          </a:p>
        </p:txBody>
      </p:sp>
    </p:spTree>
    <p:extLst>
      <p:ext uri="{BB962C8B-B14F-4D97-AF65-F5344CB8AC3E}">
        <p14:creationId xmlns:p14="http://schemas.microsoft.com/office/powerpoint/2010/main" val="9249218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Espace réservé du titre 1">
            <a:extLst>
              <a:ext uri="{FF2B5EF4-FFF2-40B4-BE49-F238E27FC236}">
                <a16:creationId xmlns:a16="http://schemas.microsoft.com/office/drawing/2014/main" id="{103883CA-069A-0904-389E-C210602AC6E3}"/>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3075" name="Espace réservé du texte 2">
            <a:extLst>
              <a:ext uri="{FF2B5EF4-FFF2-40B4-BE49-F238E27FC236}">
                <a16:creationId xmlns:a16="http://schemas.microsoft.com/office/drawing/2014/main" id="{C9515C97-E4B1-552E-79B2-CC5763AA9545}"/>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Modifiez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4" name="Espace réservé de la date 3">
            <a:extLst>
              <a:ext uri="{FF2B5EF4-FFF2-40B4-BE49-F238E27FC236}">
                <a16:creationId xmlns:a16="http://schemas.microsoft.com/office/drawing/2014/main" id="{3B06672E-23B3-53C5-01BC-94443E2A0E8A}"/>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fld id="{D6808BA5-65D4-4A93-848B-FCCA25809446}" type="datetimeFigureOut">
              <a:rPr lang="fr-FR"/>
              <a:pPr>
                <a:defRPr/>
              </a:pPr>
              <a:t>30/07/2024</a:t>
            </a:fld>
            <a:endParaRPr lang="fr-FR"/>
          </a:p>
        </p:txBody>
      </p:sp>
      <p:sp>
        <p:nvSpPr>
          <p:cNvPr id="5" name="Espace réservé du pied de page 4">
            <a:extLst>
              <a:ext uri="{FF2B5EF4-FFF2-40B4-BE49-F238E27FC236}">
                <a16:creationId xmlns:a16="http://schemas.microsoft.com/office/drawing/2014/main" id="{DD69A4DF-AF26-ADD0-FAF1-27F5820432B9}"/>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endParaRPr lang="fr-FR"/>
          </a:p>
        </p:txBody>
      </p:sp>
      <p:sp>
        <p:nvSpPr>
          <p:cNvPr id="6" name="Espace réservé du numéro de diapositive 5">
            <a:extLst>
              <a:ext uri="{FF2B5EF4-FFF2-40B4-BE49-F238E27FC236}">
                <a16:creationId xmlns:a16="http://schemas.microsoft.com/office/drawing/2014/main" id="{345A8435-1F3B-08C3-F617-1DF4825F3492}"/>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CB8F3926-9543-4E17-A2FC-E95C8B5D098A}" type="slidenum">
              <a:rPr lang="fr-FR" altLang="fr-FR"/>
              <a:pPr/>
              <a:t>‹N°›</a:t>
            </a:fld>
            <a:endParaRPr lang="fr-FR" altLang="fr-FR"/>
          </a:p>
        </p:txBody>
      </p:sp>
    </p:spTree>
    <p:extLst>
      <p:ext uri="{BB962C8B-B14F-4D97-AF65-F5344CB8AC3E}">
        <p14:creationId xmlns:p14="http://schemas.microsoft.com/office/powerpoint/2010/main" val="192417076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mailto:f-gouzi@chu-montpellier.fr" TargetMode="External"/><Relationship Id="rId7"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8.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youtu.be/MbV6q47Seig?feature=shared" TargetMode="External"/><Relationship Id="rId1" Type="http://schemas.openxmlformats.org/officeDocument/2006/relationships/slideLayout" Target="../slideLayouts/slideLayout18.xml"/><Relationship Id="rId5" Type="http://schemas.openxmlformats.org/officeDocument/2006/relationships/image" Target="../media/image27.emf"/><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8.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18.xml"/><Relationship Id="rId4" Type="http://schemas.openxmlformats.org/officeDocument/2006/relationships/image" Target="../media/image41.emf"/></Relationships>
</file>

<file path=ppt/slides/_rels/slide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oleObject" Target="../embeddings/oleObject1.bin"/><Relationship Id="rId1" Type="http://schemas.openxmlformats.org/officeDocument/2006/relationships/slideLayout" Target="../slideLayouts/slideLayout18.xml"/><Relationship Id="rId6" Type="http://schemas.openxmlformats.org/officeDocument/2006/relationships/oleObject" Target="../embeddings/oleObject3.bin"/><Relationship Id="rId5" Type="http://schemas.openxmlformats.org/officeDocument/2006/relationships/image" Target="../media/image44.png"/><Relationship Id="rId4" Type="http://schemas.openxmlformats.org/officeDocument/2006/relationships/oleObject" Target="../embeddings/oleObject2.bin"/></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oleObject" Target="../embeddings/oleObject4.bin"/><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oleObject" Target="../embeddings/oleObject5.bin"/><Relationship Id="rId1" Type="http://schemas.openxmlformats.org/officeDocument/2006/relationships/slideLayout" Target="../slideLayouts/slideLayout29.xml"/><Relationship Id="rId5" Type="http://schemas.openxmlformats.org/officeDocument/2006/relationships/image" Target="../media/image48.png"/><Relationship Id="rId4" Type="http://schemas.openxmlformats.org/officeDocument/2006/relationships/oleObject" Target="../embeddings/oleObject6.bin"/></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24.xml"/><Relationship Id="rId1" Type="http://schemas.openxmlformats.org/officeDocument/2006/relationships/tags" Target="../tags/tag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www.oravoice.fr/ressource/vox-la-physiologie-de-la-voix/" TargetMode="External"/><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8" Type="http://schemas.openxmlformats.org/officeDocument/2006/relationships/image" Target="../media/image58.gif"/><Relationship Id="rId3" Type="http://schemas.openxmlformats.org/officeDocument/2006/relationships/diagramLayout" Target="../diagrams/layout1.xml"/><Relationship Id="rId7" Type="http://schemas.openxmlformats.org/officeDocument/2006/relationships/image" Target="../media/image57.emf"/><Relationship Id="rId2" Type="http://schemas.openxmlformats.org/officeDocument/2006/relationships/diagramData" Target="../diagrams/data1.xml"/><Relationship Id="rId1" Type="http://schemas.openxmlformats.org/officeDocument/2006/relationships/slideLayout" Target="../slideLayouts/slideLayout4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youtu.be/O1_DyN9AFxY?feature=shared" TargetMode="External"/><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8" Type="http://schemas.openxmlformats.org/officeDocument/2006/relationships/image" Target="../media/image64.emf"/><Relationship Id="rId3" Type="http://schemas.openxmlformats.org/officeDocument/2006/relationships/image" Target="../media/image490.png"/><Relationship Id="rId7" Type="http://schemas.openxmlformats.org/officeDocument/2006/relationships/image" Target="../media/image63.png"/><Relationship Id="rId2" Type="http://schemas.openxmlformats.org/officeDocument/2006/relationships/image" Target="../media/image480.png"/><Relationship Id="rId1" Type="http://schemas.openxmlformats.org/officeDocument/2006/relationships/slideLayout" Target="../slideLayouts/slideLayout40.xml"/><Relationship Id="rId6" Type="http://schemas.openxmlformats.org/officeDocument/2006/relationships/image" Target="../media/image62.png"/><Relationship Id="rId5" Type="http://schemas.openxmlformats.org/officeDocument/2006/relationships/image" Target="../media/image61.jpg"/><Relationship Id="rId4" Type="http://schemas.openxmlformats.org/officeDocument/2006/relationships/image" Target="../media/image500.png"/></Relationships>
</file>

<file path=ppt/slides/_rels/slide45.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40.xml"/></Relationships>
</file>

<file path=ppt/slides/_rels/slide46.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jpg"/><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xml"/><Relationship Id="rId1" Type="http://schemas.openxmlformats.org/officeDocument/2006/relationships/slideLayout" Target="../slideLayouts/slideLayout40.xml"/><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75.png"/></Relationships>
</file>

<file path=ppt/slides/_rels/slide53.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image" Target="../media/image76.jpg"/><Relationship Id="rId1" Type="http://schemas.openxmlformats.org/officeDocument/2006/relationships/slideLayout" Target="../slideLayouts/slideLayout7.xml"/><Relationship Id="rId4" Type="http://schemas.openxmlformats.org/officeDocument/2006/relationships/image" Target="../media/image78.jpg"/></Relationships>
</file>

<file path=ppt/slides/_rels/slide54.xml.rels><?xml version="1.0" encoding="UTF-8" standalone="yes"?>
<Relationships xmlns="http://schemas.openxmlformats.org/package/2006/relationships"><Relationship Id="rId3" Type="http://schemas.openxmlformats.org/officeDocument/2006/relationships/hyperlink" Target="https://www.youtube.com/watch?v=wqMCzuIiPaM" TargetMode="External"/><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8.xml"/><Relationship Id="rId4" Type="http://schemas.openxmlformats.org/officeDocument/2006/relationships/image" Target="../media/image84.png"/></Relationships>
</file>

<file path=ppt/slides/_rels/slide59.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hyperlink" Target="https://catalogue.scdi-montpellier.fr/view/action/uresolver.do?operation=resolveService&amp;package_service_id=14493866630004231&amp;institutionId=4231&amp;customerId=4230&amp;VE=true" TargetMode="External"/><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88.emf"/><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png"/><Relationship Id="rId1" Type="http://schemas.openxmlformats.org/officeDocument/2006/relationships/slideLayout" Target="../slideLayouts/slideLayout18.xml"/><Relationship Id="rId4" Type="http://schemas.openxmlformats.org/officeDocument/2006/relationships/image" Target="../media/image92.jpg"/></Relationships>
</file>

<file path=ppt/slides/_rels/slide6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8.xml"/><Relationship Id="rId4" Type="http://schemas.openxmlformats.org/officeDocument/2006/relationships/image" Target="../media/image9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catalogue.scdi-montpellier.fr/view/action/uresolver.do?operation=resolveService&amp;package_service_id=14493866630004231&amp;institutionId=4231&amp;customerId=4230&amp;VE=true" TargetMode="Externa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54;p13">
            <a:extLst>
              <a:ext uri="{FF2B5EF4-FFF2-40B4-BE49-F238E27FC236}">
                <a16:creationId xmlns:a16="http://schemas.microsoft.com/office/drawing/2014/main" id="{47A4E470-8FA7-D26F-E6A8-6E8285F84275}"/>
              </a:ext>
            </a:extLst>
          </p:cNvPr>
          <p:cNvSpPr txBox="1">
            <a:spLocks/>
          </p:cNvSpPr>
          <p:nvPr/>
        </p:nvSpPr>
        <p:spPr>
          <a:xfrm>
            <a:off x="603850" y="1604775"/>
            <a:ext cx="7660256" cy="3027610"/>
          </a:xfrm>
          <a:prstGeom prst="rect">
            <a:avLst/>
          </a:prstGeom>
          <a:solidFill>
            <a:schemeClr val="bg1"/>
          </a:solidFill>
        </p:spPr>
        <p:txBody>
          <a:bodyPr spcFirstLastPara="1" vert="horz" wrap="square" lIns="91425" tIns="91425" rIns="91425" bIns="91425"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50000"/>
              </a:lnSpc>
            </a:pPr>
            <a:r>
              <a:rPr lang="fr-FR" dirty="0">
                <a:solidFill>
                  <a:srgbClr val="0F7B6F"/>
                </a:solidFill>
                <a:latin typeface="Oswald"/>
                <a:ea typeface="Oswald"/>
                <a:cs typeface="Oswald"/>
                <a:sym typeface="Oswald"/>
              </a:rPr>
              <a:t>Physiologie laryngée</a:t>
            </a:r>
            <a:br>
              <a:rPr lang="fr-FR" sz="2800" dirty="0">
                <a:solidFill>
                  <a:schemeClr val="accent4"/>
                </a:solidFill>
                <a:latin typeface="Oswald"/>
                <a:ea typeface="Oswald"/>
                <a:cs typeface="Oswald"/>
                <a:sym typeface="Oswald"/>
              </a:rPr>
            </a:br>
            <a:r>
              <a:rPr lang="fr-FR" sz="3200" dirty="0">
                <a:solidFill>
                  <a:srgbClr val="AB1A3A"/>
                </a:solidFill>
                <a:ea typeface="Oswald"/>
                <a:cs typeface="Oswald"/>
                <a:sym typeface="Oswald"/>
              </a:rPr>
              <a:t>D.U.O 1</a:t>
            </a:r>
            <a:r>
              <a:rPr lang="fr-FR" sz="3200" baseline="30000" dirty="0">
                <a:solidFill>
                  <a:srgbClr val="AB1A3A"/>
                </a:solidFill>
                <a:ea typeface="Oswald"/>
                <a:cs typeface="Oswald"/>
                <a:sym typeface="Oswald"/>
              </a:rPr>
              <a:t>ère</a:t>
            </a:r>
            <a:r>
              <a:rPr lang="fr-FR" sz="3200" dirty="0">
                <a:solidFill>
                  <a:srgbClr val="AB1A3A"/>
                </a:solidFill>
                <a:ea typeface="Oswald"/>
                <a:cs typeface="Oswald"/>
                <a:sym typeface="Oswald"/>
              </a:rPr>
              <a:t> année, UE Biologie cellulaire, moléculaire et génétique</a:t>
            </a:r>
            <a:endParaRPr lang="fr-FR" sz="3200" dirty="0">
              <a:solidFill>
                <a:srgbClr val="AB1A3A"/>
              </a:solidFill>
              <a:latin typeface="Oswald"/>
              <a:ea typeface="Oswald"/>
              <a:cs typeface="Oswald"/>
              <a:sym typeface="Oswald"/>
            </a:endParaRPr>
          </a:p>
        </p:txBody>
      </p:sp>
      <p:sp>
        <p:nvSpPr>
          <p:cNvPr id="8" name="Google Shape;55;p13">
            <a:extLst>
              <a:ext uri="{FF2B5EF4-FFF2-40B4-BE49-F238E27FC236}">
                <a16:creationId xmlns:a16="http://schemas.microsoft.com/office/drawing/2014/main" id="{68820F14-E962-9D26-E793-9BA18694D1A9}"/>
              </a:ext>
            </a:extLst>
          </p:cNvPr>
          <p:cNvSpPr txBox="1">
            <a:spLocks noGrp="1"/>
          </p:cNvSpPr>
          <p:nvPr>
            <p:ph type="subTitle" idx="1"/>
          </p:nvPr>
        </p:nvSpPr>
        <p:spPr>
          <a:xfrm>
            <a:off x="8241455" y="5537462"/>
            <a:ext cx="3422530" cy="125158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sz="2000" b="1" dirty="0">
                <a:solidFill>
                  <a:srgbClr val="AB1A3A"/>
                </a:solidFill>
                <a:sym typeface="Oswald Regular"/>
              </a:rPr>
              <a:t>Dr. Fares Gouzi</a:t>
            </a:r>
          </a:p>
          <a:p>
            <a:pPr marL="0" lvl="0" indent="0" algn="l" rtl="0">
              <a:spcBef>
                <a:spcPts val="0"/>
              </a:spcBef>
              <a:spcAft>
                <a:spcPts val="0"/>
              </a:spcAft>
              <a:buNone/>
            </a:pPr>
            <a:r>
              <a:rPr lang="fr-FR" sz="2000" dirty="0">
                <a:solidFill>
                  <a:srgbClr val="AB1A3A"/>
                </a:solidFill>
                <a:sym typeface="Oswald Regular"/>
              </a:rPr>
              <a:t>Service de Physiologie Clinique</a:t>
            </a:r>
          </a:p>
          <a:p>
            <a:pPr marL="0" lvl="0" indent="0" algn="l" rtl="0">
              <a:spcBef>
                <a:spcPts val="0"/>
              </a:spcBef>
              <a:spcAft>
                <a:spcPts val="0"/>
              </a:spcAft>
              <a:buNone/>
            </a:pPr>
            <a:r>
              <a:rPr lang="fr-FR" sz="2000" dirty="0">
                <a:solidFill>
                  <a:srgbClr val="AB1A3A"/>
                </a:solidFill>
                <a:sym typeface="Oswald Regular"/>
              </a:rPr>
              <a:t>CHU Montpellier</a:t>
            </a:r>
          </a:p>
          <a:p>
            <a:pPr marL="0" lvl="0" indent="0" algn="l" rtl="0">
              <a:spcBef>
                <a:spcPts val="0"/>
              </a:spcBef>
              <a:spcAft>
                <a:spcPts val="0"/>
              </a:spcAft>
              <a:buNone/>
            </a:pPr>
            <a:r>
              <a:rPr lang="fr-FR" sz="2000" dirty="0">
                <a:solidFill>
                  <a:srgbClr val="0F7B6F"/>
                </a:solidFill>
                <a:sym typeface="Oswald Regular"/>
                <a:hlinkClick r:id="rId3">
                  <a:extLst>
                    <a:ext uri="{A12FA001-AC4F-418D-AE19-62706E023703}">
                      <ahyp:hlinkClr xmlns:ahyp="http://schemas.microsoft.com/office/drawing/2018/hyperlinkcolor" val="tx"/>
                    </a:ext>
                  </a:extLst>
                </a:hlinkClick>
              </a:rPr>
              <a:t>f-gouzi@chu-montpellier.fr</a:t>
            </a:r>
            <a:endParaRPr lang="fr-FR" sz="2000" dirty="0">
              <a:solidFill>
                <a:srgbClr val="0F7B6F"/>
              </a:solidFill>
              <a:sym typeface="Oswald Regular"/>
            </a:endParaRPr>
          </a:p>
        </p:txBody>
      </p:sp>
      <p:pic>
        <p:nvPicPr>
          <p:cNvPr id="6" name="Image 5" descr="Une image contenant texte, Graphique, Police, graphisme&#10;&#10;Description générée automatiquement">
            <a:extLst>
              <a:ext uri="{FF2B5EF4-FFF2-40B4-BE49-F238E27FC236}">
                <a16:creationId xmlns:a16="http://schemas.microsoft.com/office/drawing/2014/main" id="{905E7ECD-5A58-BAB0-5958-AF88FA1773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86" y="5920901"/>
            <a:ext cx="1809778" cy="812785"/>
          </a:xfrm>
          <a:prstGeom prst="rect">
            <a:avLst/>
          </a:prstGeom>
        </p:spPr>
      </p:pic>
      <p:grpSp>
        <p:nvGrpSpPr>
          <p:cNvPr id="5" name="Groupe 4">
            <a:extLst>
              <a:ext uri="{FF2B5EF4-FFF2-40B4-BE49-F238E27FC236}">
                <a16:creationId xmlns:a16="http://schemas.microsoft.com/office/drawing/2014/main" id="{AC7A627B-2D8F-EFE4-8DFC-AF245755807B}"/>
              </a:ext>
            </a:extLst>
          </p:cNvPr>
          <p:cNvGrpSpPr/>
          <p:nvPr/>
        </p:nvGrpSpPr>
        <p:grpSpPr>
          <a:xfrm>
            <a:off x="105286" y="162414"/>
            <a:ext cx="2490409" cy="455349"/>
            <a:chOff x="5247241" y="3375876"/>
            <a:chExt cx="2260827" cy="455349"/>
          </a:xfrm>
        </p:grpSpPr>
        <p:sp>
          <p:nvSpPr>
            <p:cNvPr id="7" name="Rectangle à coins arrondis 45">
              <a:extLst>
                <a:ext uri="{FF2B5EF4-FFF2-40B4-BE49-F238E27FC236}">
                  <a16:creationId xmlns:a16="http://schemas.microsoft.com/office/drawing/2014/main" id="{34D61FA6-3F30-A0A6-0A24-1B3B8491B2F7}"/>
                </a:ext>
              </a:extLst>
            </p:cNvPr>
            <p:cNvSpPr/>
            <p:nvPr/>
          </p:nvSpPr>
          <p:spPr>
            <a:xfrm>
              <a:off x="5247241" y="3375876"/>
              <a:ext cx="2260827" cy="455349"/>
            </a:xfrm>
            <a:prstGeom prst="roundRect">
              <a:avLst>
                <a:gd name="adj" fmla="val 50000"/>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Ellipse 8">
              <a:extLst>
                <a:ext uri="{FF2B5EF4-FFF2-40B4-BE49-F238E27FC236}">
                  <a16:creationId xmlns:a16="http://schemas.microsoft.com/office/drawing/2014/main" id="{7D931C00-A56B-B5B8-4425-7826C9BBB624}"/>
                </a:ext>
              </a:extLst>
            </p:cNvPr>
            <p:cNvSpPr/>
            <p:nvPr/>
          </p:nvSpPr>
          <p:spPr>
            <a:xfrm rot="10800000">
              <a:off x="5294159" y="3415452"/>
              <a:ext cx="331021" cy="37788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2DFD8666-8452-C85B-C80C-6D1763527FF5}"/>
                </a:ext>
              </a:extLst>
            </p:cNvPr>
            <p:cNvSpPr txBox="1"/>
            <p:nvPr/>
          </p:nvSpPr>
          <p:spPr>
            <a:xfrm>
              <a:off x="5681213" y="3409532"/>
              <a:ext cx="1639952" cy="400110"/>
            </a:xfrm>
            <a:prstGeom prst="rect">
              <a:avLst/>
            </a:prstGeom>
            <a:noFill/>
          </p:spPr>
          <p:txBody>
            <a:bodyPr wrap="square" rtlCol="0">
              <a:spAutoFit/>
            </a:bodyPr>
            <a:lstStyle/>
            <a:p>
              <a:pPr algn="l"/>
              <a:r>
                <a:rPr lang="fr-FR" sz="2000" cap="small" dirty="0">
                  <a:solidFill>
                    <a:schemeClr val="bg1"/>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Orthophonie</a:t>
              </a:r>
            </a:p>
          </p:txBody>
        </p:sp>
        <p:pic>
          <p:nvPicPr>
            <p:cNvPr id="11" name="Image 10">
              <a:extLst>
                <a:ext uri="{FF2B5EF4-FFF2-40B4-BE49-F238E27FC236}">
                  <a16:creationId xmlns:a16="http://schemas.microsoft.com/office/drawing/2014/main" id="{96F6754A-E3E7-DF87-A780-C798B1D870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9657" y="3474719"/>
              <a:ext cx="230434" cy="237987"/>
            </a:xfrm>
            <a:prstGeom prst="rect">
              <a:avLst/>
            </a:prstGeom>
          </p:spPr>
        </p:pic>
      </p:grpSp>
      <p:pic>
        <p:nvPicPr>
          <p:cNvPr id="12" name="Image 11" descr="logo chu.jpg">
            <a:extLst>
              <a:ext uri="{FF2B5EF4-FFF2-40B4-BE49-F238E27FC236}">
                <a16:creationId xmlns:a16="http://schemas.microsoft.com/office/drawing/2014/main" id="{9D18A356-0C42-380D-2D3F-60CE0C38FF6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416983" y="6179826"/>
            <a:ext cx="775017" cy="51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12" descr="Une image contenant Police, logo, Graphique, texte&#10;&#10;Description générée automatiquement">
            <a:extLst>
              <a:ext uri="{FF2B5EF4-FFF2-40B4-BE49-F238E27FC236}">
                <a16:creationId xmlns:a16="http://schemas.microsoft.com/office/drawing/2014/main" id="{091E7058-E986-815E-94A5-9FB9285979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04493" y="5874291"/>
            <a:ext cx="1993053" cy="914760"/>
          </a:xfrm>
          <a:prstGeom prst="rect">
            <a:avLst/>
          </a:prstGeom>
        </p:spPr>
      </p:pic>
      <p:pic>
        <p:nvPicPr>
          <p:cNvPr id="2" name="Image 1" descr="logo-college-français-physiologie">
            <a:extLst>
              <a:ext uri="{FF2B5EF4-FFF2-40B4-BE49-F238E27FC236}">
                <a16:creationId xmlns:a16="http://schemas.microsoft.com/office/drawing/2014/main" id="{39B3924F-F023-12AE-26E7-8C33DBC52B37}"/>
              </a:ext>
            </a:extLst>
          </p:cNvPr>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4543367" y="5867799"/>
            <a:ext cx="2729707" cy="1013863"/>
          </a:xfrm>
          <a:prstGeom prst="rect">
            <a:avLst/>
          </a:prstGeom>
          <a:noFill/>
          <a:ln>
            <a:noFill/>
          </a:ln>
        </p:spPr>
      </p:pic>
    </p:spTree>
    <p:extLst>
      <p:ext uri="{BB962C8B-B14F-4D97-AF65-F5344CB8AC3E}">
        <p14:creationId xmlns:p14="http://schemas.microsoft.com/office/powerpoint/2010/main" val="9620840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e 11">
            <a:extLst>
              <a:ext uri="{FF2B5EF4-FFF2-40B4-BE49-F238E27FC236}">
                <a16:creationId xmlns:a16="http://schemas.microsoft.com/office/drawing/2014/main" id="{9F974D45-2FBF-1DCA-FFF9-DBEF6865EDB9}"/>
              </a:ext>
            </a:extLst>
          </p:cNvPr>
          <p:cNvGrpSpPr/>
          <p:nvPr/>
        </p:nvGrpSpPr>
        <p:grpSpPr>
          <a:xfrm>
            <a:off x="1448881" y="1004522"/>
            <a:ext cx="3431460" cy="5127602"/>
            <a:chOff x="113310" y="1109297"/>
            <a:chExt cx="3431460" cy="5127602"/>
          </a:xfrm>
        </p:grpSpPr>
        <p:pic>
          <p:nvPicPr>
            <p:cNvPr id="13" name="Image 12">
              <a:extLst>
                <a:ext uri="{FF2B5EF4-FFF2-40B4-BE49-F238E27FC236}">
                  <a16:creationId xmlns:a16="http://schemas.microsoft.com/office/drawing/2014/main" id="{18F2375A-C4CE-1759-FE8A-DA5DDD9A5F66}"/>
                </a:ext>
              </a:extLst>
            </p:cNvPr>
            <p:cNvPicPr>
              <a:picLocks noChangeAspect="1"/>
            </p:cNvPicPr>
            <p:nvPr/>
          </p:nvPicPr>
          <p:blipFill rotWithShape="1">
            <a:blip r:embed="rId2"/>
            <a:srcRect l="38234" t="11824" r="28748" b="12076"/>
            <a:stretch/>
          </p:blipFill>
          <p:spPr>
            <a:xfrm>
              <a:off x="113310" y="1293963"/>
              <a:ext cx="3431460" cy="4942936"/>
            </a:xfrm>
            <a:prstGeom prst="rect">
              <a:avLst/>
            </a:prstGeom>
          </p:spPr>
        </p:pic>
        <p:sp>
          <p:nvSpPr>
            <p:cNvPr id="14" name="ZoneTexte 13">
              <a:extLst>
                <a:ext uri="{FF2B5EF4-FFF2-40B4-BE49-F238E27FC236}">
                  <a16:creationId xmlns:a16="http://schemas.microsoft.com/office/drawing/2014/main" id="{BDFBBD9A-90C4-8C03-F698-34337D54EED5}"/>
                </a:ext>
              </a:extLst>
            </p:cNvPr>
            <p:cNvSpPr txBox="1"/>
            <p:nvPr/>
          </p:nvSpPr>
          <p:spPr>
            <a:xfrm>
              <a:off x="715992" y="1109297"/>
              <a:ext cx="1744517" cy="369332"/>
            </a:xfrm>
            <a:prstGeom prst="rect">
              <a:avLst/>
            </a:prstGeom>
            <a:noFill/>
          </p:spPr>
          <p:txBody>
            <a:bodyPr wrap="none" rtlCol="0">
              <a:spAutoFit/>
            </a:bodyPr>
            <a:lstStyle/>
            <a:p>
              <a:r>
                <a:rPr lang="fr-FR" dirty="0">
                  <a:solidFill>
                    <a:prstClr val="black"/>
                  </a:solidFill>
                  <a:latin typeface="Calibri" panose="020F0502020204030204"/>
                </a:rPr>
                <a:t>Face postérieure</a:t>
              </a:r>
            </a:p>
          </p:txBody>
        </p:sp>
      </p:grpSp>
      <p:grpSp>
        <p:nvGrpSpPr>
          <p:cNvPr id="15" name="Groupe 14">
            <a:extLst>
              <a:ext uri="{FF2B5EF4-FFF2-40B4-BE49-F238E27FC236}">
                <a16:creationId xmlns:a16="http://schemas.microsoft.com/office/drawing/2014/main" id="{46FFB716-B8EE-F4AE-154F-B27F7D45CA52}"/>
              </a:ext>
            </a:extLst>
          </p:cNvPr>
          <p:cNvGrpSpPr/>
          <p:nvPr/>
        </p:nvGrpSpPr>
        <p:grpSpPr>
          <a:xfrm>
            <a:off x="6375017" y="1261697"/>
            <a:ext cx="3405902" cy="4955073"/>
            <a:chOff x="3974717" y="1109297"/>
            <a:chExt cx="3405902" cy="4955073"/>
          </a:xfrm>
        </p:grpSpPr>
        <p:pic>
          <p:nvPicPr>
            <p:cNvPr id="16" name="Image 15">
              <a:extLst>
                <a:ext uri="{FF2B5EF4-FFF2-40B4-BE49-F238E27FC236}">
                  <a16:creationId xmlns:a16="http://schemas.microsoft.com/office/drawing/2014/main" id="{9E95CE1F-7DC4-1681-2D57-E9205481C576}"/>
                </a:ext>
              </a:extLst>
            </p:cNvPr>
            <p:cNvPicPr>
              <a:picLocks noChangeAspect="1"/>
            </p:cNvPicPr>
            <p:nvPr/>
          </p:nvPicPr>
          <p:blipFill rotWithShape="1">
            <a:blip r:embed="rId3"/>
            <a:srcRect l="34696" t="11446" r="31106" b="17736"/>
            <a:stretch/>
          </p:blipFill>
          <p:spPr>
            <a:xfrm>
              <a:off x="3974717" y="1656272"/>
              <a:ext cx="3405902" cy="4408098"/>
            </a:xfrm>
            <a:prstGeom prst="rect">
              <a:avLst/>
            </a:prstGeom>
          </p:spPr>
        </p:pic>
        <p:sp>
          <p:nvSpPr>
            <p:cNvPr id="17" name="ZoneTexte 16">
              <a:extLst>
                <a:ext uri="{FF2B5EF4-FFF2-40B4-BE49-F238E27FC236}">
                  <a16:creationId xmlns:a16="http://schemas.microsoft.com/office/drawing/2014/main" id="{E67E08D8-23A7-1570-F70C-B20D18732F78}"/>
                </a:ext>
              </a:extLst>
            </p:cNvPr>
            <p:cNvSpPr txBox="1"/>
            <p:nvPr/>
          </p:nvSpPr>
          <p:spPr>
            <a:xfrm>
              <a:off x="4855680" y="1109297"/>
              <a:ext cx="1643976" cy="369332"/>
            </a:xfrm>
            <a:prstGeom prst="rect">
              <a:avLst/>
            </a:prstGeom>
            <a:noFill/>
          </p:spPr>
          <p:txBody>
            <a:bodyPr wrap="none" rtlCol="0">
              <a:spAutoFit/>
            </a:bodyPr>
            <a:lstStyle/>
            <a:p>
              <a:r>
                <a:rPr lang="fr-FR" dirty="0">
                  <a:solidFill>
                    <a:prstClr val="black"/>
                  </a:solidFill>
                  <a:latin typeface="Calibri" panose="020F0502020204030204"/>
                </a:rPr>
                <a:t>Face antérieure</a:t>
              </a:r>
            </a:p>
          </p:txBody>
        </p:sp>
      </p:grpSp>
      <p:sp>
        <p:nvSpPr>
          <p:cNvPr id="18" name="ZoneTexte 17">
            <a:extLst>
              <a:ext uri="{FF2B5EF4-FFF2-40B4-BE49-F238E27FC236}">
                <a16:creationId xmlns:a16="http://schemas.microsoft.com/office/drawing/2014/main" id="{5DE355B9-84FD-C82E-07F9-0162E8B4500F}"/>
              </a:ext>
            </a:extLst>
          </p:cNvPr>
          <p:cNvSpPr txBox="1"/>
          <p:nvPr/>
        </p:nvSpPr>
        <p:spPr>
          <a:xfrm>
            <a:off x="265710" y="179565"/>
            <a:ext cx="6133380" cy="461665"/>
          </a:xfrm>
          <a:prstGeom prst="rect">
            <a:avLst/>
          </a:prstGeom>
          <a:noFill/>
        </p:spPr>
        <p:txBody>
          <a:bodyPr wrap="square">
            <a:spAutoFit/>
          </a:bodyPr>
          <a:lstStyle/>
          <a:p>
            <a:r>
              <a:rPr lang="fr-FR" sz="2400" b="1" dirty="0">
                <a:solidFill>
                  <a:srgbClr val="AB1A3A"/>
                </a:solidFill>
                <a:latin typeface="Open Sans Condensed Light" panose="020B0306030504020204"/>
              </a:rPr>
              <a:t>Membranes et ligaments </a:t>
            </a:r>
          </a:p>
        </p:txBody>
      </p:sp>
    </p:spTree>
    <p:extLst>
      <p:ext uri="{BB962C8B-B14F-4D97-AF65-F5344CB8AC3E}">
        <p14:creationId xmlns:p14="http://schemas.microsoft.com/office/powerpoint/2010/main" val="10596484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ZoneTexte 17">
            <a:extLst>
              <a:ext uri="{FF2B5EF4-FFF2-40B4-BE49-F238E27FC236}">
                <a16:creationId xmlns:a16="http://schemas.microsoft.com/office/drawing/2014/main" id="{5DE355B9-84FD-C82E-07F9-0162E8B4500F}"/>
              </a:ext>
            </a:extLst>
          </p:cNvPr>
          <p:cNvSpPr txBox="1"/>
          <p:nvPr/>
        </p:nvSpPr>
        <p:spPr>
          <a:xfrm>
            <a:off x="265710" y="179565"/>
            <a:ext cx="6133380" cy="461665"/>
          </a:xfrm>
          <a:prstGeom prst="rect">
            <a:avLst/>
          </a:prstGeom>
          <a:noFill/>
        </p:spPr>
        <p:txBody>
          <a:bodyPr wrap="square">
            <a:spAutoFit/>
          </a:bodyPr>
          <a:lstStyle/>
          <a:p>
            <a:r>
              <a:rPr lang="fr-FR" sz="2400" b="1" dirty="0">
                <a:solidFill>
                  <a:srgbClr val="AB1A3A"/>
                </a:solidFill>
                <a:latin typeface="Open Sans Condensed Light" panose="020B0306030504020204"/>
              </a:rPr>
              <a:t>Membranes et ligaments </a:t>
            </a:r>
          </a:p>
        </p:txBody>
      </p:sp>
      <p:grpSp>
        <p:nvGrpSpPr>
          <p:cNvPr id="2" name="Groupe 1">
            <a:extLst>
              <a:ext uri="{FF2B5EF4-FFF2-40B4-BE49-F238E27FC236}">
                <a16:creationId xmlns:a16="http://schemas.microsoft.com/office/drawing/2014/main" id="{69B28CE0-37B3-8531-0FED-D3199E280844}"/>
              </a:ext>
            </a:extLst>
          </p:cNvPr>
          <p:cNvGrpSpPr/>
          <p:nvPr/>
        </p:nvGrpSpPr>
        <p:grpSpPr>
          <a:xfrm>
            <a:off x="7404026" y="988901"/>
            <a:ext cx="4787974" cy="3932808"/>
            <a:chOff x="7419038" y="-49324"/>
            <a:chExt cx="4787974" cy="3932808"/>
          </a:xfrm>
        </p:grpSpPr>
        <p:pic>
          <p:nvPicPr>
            <p:cNvPr id="3" name="Image 2">
              <a:extLst>
                <a:ext uri="{FF2B5EF4-FFF2-40B4-BE49-F238E27FC236}">
                  <a16:creationId xmlns:a16="http://schemas.microsoft.com/office/drawing/2014/main" id="{B8676934-F7ED-37EA-74ED-9AEE17AD871D}"/>
                </a:ext>
              </a:extLst>
            </p:cNvPr>
            <p:cNvPicPr>
              <a:picLocks noChangeAspect="1"/>
            </p:cNvPicPr>
            <p:nvPr/>
          </p:nvPicPr>
          <p:blipFill rotWithShape="1">
            <a:blip r:embed="rId2"/>
            <a:srcRect l="80448" t="13592" r="54" b="42784"/>
            <a:stretch/>
          </p:blipFill>
          <p:spPr>
            <a:xfrm>
              <a:off x="7419038" y="-49324"/>
              <a:ext cx="2139520" cy="2991776"/>
            </a:xfrm>
            <a:prstGeom prst="rect">
              <a:avLst/>
            </a:prstGeom>
          </p:spPr>
        </p:pic>
        <p:pic>
          <p:nvPicPr>
            <p:cNvPr id="4" name="Image 3">
              <a:extLst>
                <a:ext uri="{FF2B5EF4-FFF2-40B4-BE49-F238E27FC236}">
                  <a16:creationId xmlns:a16="http://schemas.microsoft.com/office/drawing/2014/main" id="{C28BA944-6C46-2635-518B-59D9363199AC}"/>
                </a:ext>
              </a:extLst>
            </p:cNvPr>
            <p:cNvPicPr>
              <a:picLocks noChangeAspect="1"/>
            </p:cNvPicPr>
            <p:nvPr/>
          </p:nvPicPr>
          <p:blipFill rotWithShape="1">
            <a:blip r:embed="rId3"/>
            <a:srcRect l="36353" t="14110" r="39536" b="28544"/>
            <a:stretch/>
          </p:blipFill>
          <p:spPr>
            <a:xfrm>
              <a:off x="9561466" y="-49324"/>
              <a:ext cx="2645546" cy="3932808"/>
            </a:xfrm>
            <a:prstGeom prst="rect">
              <a:avLst/>
            </a:prstGeom>
          </p:spPr>
        </p:pic>
      </p:grpSp>
      <p:grpSp>
        <p:nvGrpSpPr>
          <p:cNvPr id="25" name="Groupe 24">
            <a:extLst>
              <a:ext uri="{FF2B5EF4-FFF2-40B4-BE49-F238E27FC236}">
                <a16:creationId xmlns:a16="http://schemas.microsoft.com/office/drawing/2014/main" id="{07D2AAA3-0803-1D9D-B0AE-D92A840CE15D}"/>
              </a:ext>
            </a:extLst>
          </p:cNvPr>
          <p:cNvGrpSpPr/>
          <p:nvPr/>
        </p:nvGrpSpPr>
        <p:grpSpPr>
          <a:xfrm>
            <a:off x="265710" y="1055576"/>
            <a:ext cx="2681057" cy="4408098"/>
            <a:chOff x="9514936" y="-49324"/>
            <a:chExt cx="2681057" cy="4408098"/>
          </a:xfrm>
        </p:grpSpPr>
        <p:pic>
          <p:nvPicPr>
            <p:cNvPr id="22" name="Image 21">
              <a:extLst>
                <a:ext uri="{FF2B5EF4-FFF2-40B4-BE49-F238E27FC236}">
                  <a16:creationId xmlns:a16="http://schemas.microsoft.com/office/drawing/2014/main" id="{DEA39A5E-844A-6791-8A81-F08FEA0D2775}"/>
                </a:ext>
              </a:extLst>
            </p:cNvPr>
            <p:cNvPicPr>
              <a:picLocks noChangeAspect="1"/>
            </p:cNvPicPr>
            <p:nvPr/>
          </p:nvPicPr>
          <p:blipFill rotWithShape="1">
            <a:blip r:embed="rId4"/>
            <a:srcRect l="36030" t="15016" r="39536" b="20707"/>
            <a:stretch/>
          </p:blipFill>
          <p:spPr>
            <a:xfrm>
              <a:off x="9514936" y="-49324"/>
              <a:ext cx="2681057" cy="4408098"/>
            </a:xfrm>
            <a:prstGeom prst="rect">
              <a:avLst/>
            </a:prstGeom>
          </p:spPr>
        </p:pic>
        <p:pic>
          <p:nvPicPr>
            <p:cNvPr id="24" name="Image 23">
              <a:extLst>
                <a:ext uri="{FF2B5EF4-FFF2-40B4-BE49-F238E27FC236}">
                  <a16:creationId xmlns:a16="http://schemas.microsoft.com/office/drawing/2014/main" id="{38200A23-3EBC-A945-1BD9-AD2063474196}"/>
                </a:ext>
              </a:extLst>
            </p:cNvPr>
            <p:cNvPicPr>
              <a:picLocks noChangeAspect="1"/>
            </p:cNvPicPr>
            <p:nvPr/>
          </p:nvPicPr>
          <p:blipFill rotWithShape="1">
            <a:blip r:embed="rId4"/>
            <a:srcRect l="80502" t="14110" r="-350" b="79935"/>
            <a:stretch/>
          </p:blipFill>
          <p:spPr>
            <a:xfrm>
              <a:off x="9714294" y="1765892"/>
              <a:ext cx="2177939" cy="408373"/>
            </a:xfrm>
            <a:prstGeom prst="rect">
              <a:avLst/>
            </a:prstGeom>
          </p:spPr>
        </p:pic>
      </p:grpSp>
      <p:grpSp>
        <p:nvGrpSpPr>
          <p:cNvPr id="20" name="Groupe 19">
            <a:extLst>
              <a:ext uri="{FF2B5EF4-FFF2-40B4-BE49-F238E27FC236}">
                <a16:creationId xmlns:a16="http://schemas.microsoft.com/office/drawing/2014/main" id="{1E7185CE-BD9F-2AC5-84EA-2F5E1E5BF7B2}"/>
              </a:ext>
            </a:extLst>
          </p:cNvPr>
          <p:cNvGrpSpPr/>
          <p:nvPr/>
        </p:nvGrpSpPr>
        <p:grpSpPr>
          <a:xfrm>
            <a:off x="4423475" y="988901"/>
            <a:ext cx="2522924" cy="4385570"/>
            <a:chOff x="9662225" y="-49324"/>
            <a:chExt cx="2522924" cy="4385570"/>
          </a:xfrm>
        </p:grpSpPr>
        <p:pic>
          <p:nvPicPr>
            <p:cNvPr id="5" name="Image 4">
              <a:extLst>
                <a:ext uri="{FF2B5EF4-FFF2-40B4-BE49-F238E27FC236}">
                  <a16:creationId xmlns:a16="http://schemas.microsoft.com/office/drawing/2014/main" id="{402DE980-2AB6-F55A-236A-8C0CC5B08FA0}"/>
                </a:ext>
              </a:extLst>
            </p:cNvPr>
            <p:cNvPicPr>
              <a:picLocks noChangeAspect="1"/>
            </p:cNvPicPr>
            <p:nvPr/>
          </p:nvPicPr>
          <p:blipFill rotWithShape="1">
            <a:blip r:embed="rId5"/>
            <a:srcRect l="36743" t="14757" r="40264" b="27120"/>
            <a:stretch/>
          </p:blipFill>
          <p:spPr>
            <a:xfrm>
              <a:off x="9662225" y="-49324"/>
              <a:ext cx="2522924" cy="3986074"/>
            </a:xfrm>
            <a:prstGeom prst="rect">
              <a:avLst/>
            </a:prstGeom>
          </p:spPr>
        </p:pic>
        <p:pic>
          <p:nvPicPr>
            <p:cNvPr id="19" name="Image 18">
              <a:extLst>
                <a:ext uri="{FF2B5EF4-FFF2-40B4-BE49-F238E27FC236}">
                  <a16:creationId xmlns:a16="http://schemas.microsoft.com/office/drawing/2014/main" id="{3BEF4E6B-E5BF-DF20-9539-C1DE37C25EE8}"/>
                </a:ext>
              </a:extLst>
            </p:cNvPr>
            <p:cNvPicPr>
              <a:picLocks noChangeAspect="1"/>
            </p:cNvPicPr>
            <p:nvPr/>
          </p:nvPicPr>
          <p:blipFill rotWithShape="1">
            <a:blip r:embed="rId5"/>
            <a:srcRect l="80750" t="14721" r="957" b="79454"/>
            <a:stretch/>
          </p:blipFill>
          <p:spPr>
            <a:xfrm>
              <a:off x="9920067" y="3936750"/>
              <a:ext cx="2007239" cy="399496"/>
            </a:xfrm>
            <a:prstGeom prst="rect">
              <a:avLst/>
            </a:prstGeom>
          </p:spPr>
        </p:pic>
      </p:grpSp>
    </p:spTree>
    <p:extLst>
      <p:ext uri="{BB962C8B-B14F-4D97-AF65-F5344CB8AC3E}">
        <p14:creationId xmlns:p14="http://schemas.microsoft.com/office/powerpoint/2010/main" val="14618630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e 29">
            <a:extLst>
              <a:ext uri="{FF2B5EF4-FFF2-40B4-BE49-F238E27FC236}">
                <a16:creationId xmlns:a16="http://schemas.microsoft.com/office/drawing/2014/main" id="{5368CE2D-55D3-7370-9531-7414DB8A0EF5}"/>
              </a:ext>
            </a:extLst>
          </p:cNvPr>
          <p:cNvGrpSpPr/>
          <p:nvPr/>
        </p:nvGrpSpPr>
        <p:grpSpPr>
          <a:xfrm>
            <a:off x="2718788" y="950801"/>
            <a:ext cx="6322414" cy="4545135"/>
            <a:chOff x="5869586" y="-61996"/>
            <a:chExt cx="6322414" cy="4545135"/>
          </a:xfrm>
        </p:grpSpPr>
        <p:pic>
          <p:nvPicPr>
            <p:cNvPr id="27" name="Image 26">
              <a:extLst>
                <a:ext uri="{FF2B5EF4-FFF2-40B4-BE49-F238E27FC236}">
                  <a16:creationId xmlns:a16="http://schemas.microsoft.com/office/drawing/2014/main" id="{3D6BD6A3-D3EF-AACE-3BCA-875C1FDAB475}"/>
                </a:ext>
              </a:extLst>
            </p:cNvPr>
            <p:cNvPicPr>
              <a:picLocks noChangeAspect="1"/>
            </p:cNvPicPr>
            <p:nvPr/>
          </p:nvPicPr>
          <p:blipFill rotWithShape="1">
            <a:blip r:embed="rId2"/>
            <a:srcRect l="27212" t="17735" r="34439" b="16175"/>
            <a:stretch/>
          </p:blipFill>
          <p:spPr>
            <a:xfrm>
              <a:off x="7983984" y="-49324"/>
              <a:ext cx="4208016" cy="4532463"/>
            </a:xfrm>
            <a:prstGeom prst="rect">
              <a:avLst/>
            </a:prstGeom>
          </p:spPr>
        </p:pic>
        <p:pic>
          <p:nvPicPr>
            <p:cNvPr id="29" name="Image 28">
              <a:extLst>
                <a:ext uri="{FF2B5EF4-FFF2-40B4-BE49-F238E27FC236}">
                  <a16:creationId xmlns:a16="http://schemas.microsoft.com/office/drawing/2014/main" id="{BA294161-F032-7D78-E6E3-8B3C1197560B}"/>
                </a:ext>
              </a:extLst>
            </p:cNvPr>
            <p:cNvPicPr>
              <a:picLocks noChangeAspect="1"/>
            </p:cNvPicPr>
            <p:nvPr/>
          </p:nvPicPr>
          <p:blipFill rotWithShape="1">
            <a:blip r:embed="rId2"/>
            <a:srcRect l="80306" t="13333" b="39147"/>
            <a:stretch/>
          </p:blipFill>
          <p:spPr>
            <a:xfrm>
              <a:off x="5869586" y="-61996"/>
              <a:ext cx="2161022" cy="3258893"/>
            </a:xfrm>
            <a:prstGeom prst="rect">
              <a:avLst/>
            </a:prstGeom>
          </p:spPr>
        </p:pic>
      </p:grpSp>
      <p:sp>
        <p:nvSpPr>
          <p:cNvPr id="2" name="ZoneTexte 1">
            <a:extLst>
              <a:ext uri="{FF2B5EF4-FFF2-40B4-BE49-F238E27FC236}">
                <a16:creationId xmlns:a16="http://schemas.microsoft.com/office/drawing/2014/main" id="{7F8AA35F-417F-4D41-95B5-930BA6C5D1FD}"/>
              </a:ext>
            </a:extLst>
          </p:cNvPr>
          <p:cNvSpPr txBox="1"/>
          <p:nvPr/>
        </p:nvSpPr>
        <p:spPr>
          <a:xfrm>
            <a:off x="265710" y="179565"/>
            <a:ext cx="6133380" cy="461665"/>
          </a:xfrm>
          <a:prstGeom prst="rect">
            <a:avLst/>
          </a:prstGeom>
          <a:noFill/>
        </p:spPr>
        <p:txBody>
          <a:bodyPr wrap="square">
            <a:spAutoFit/>
          </a:bodyPr>
          <a:lstStyle/>
          <a:p>
            <a:r>
              <a:rPr lang="fr-FR" sz="2400" b="1" dirty="0">
                <a:solidFill>
                  <a:srgbClr val="AB1A3A"/>
                </a:solidFill>
                <a:latin typeface="Open Sans Condensed Light" panose="020B0306030504020204"/>
              </a:rPr>
              <a:t>Membranes et ligaments </a:t>
            </a:r>
          </a:p>
        </p:txBody>
      </p:sp>
    </p:spTree>
    <p:extLst>
      <p:ext uri="{BB962C8B-B14F-4D97-AF65-F5344CB8AC3E}">
        <p14:creationId xmlns:p14="http://schemas.microsoft.com/office/powerpoint/2010/main" val="3431932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89453975-5965-75D1-B027-01A54E6D38BB}"/>
              </a:ext>
            </a:extLst>
          </p:cNvPr>
          <p:cNvSpPr txBox="1"/>
          <p:nvPr/>
        </p:nvSpPr>
        <p:spPr>
          <a:xfrm>
            <a:off x="64698" y="213822"/>
            <a:ext cx="6133380" cy="461665"/>
          </a:xfrm>
          <a:prstGeom prst="rect">
            <a:avLst/>
          </a:prstGeom>
          <a:noFill/>
        </p:spPr>
        <p:txBody>
          <a:bodyPr wrap="square">
            <a:spAutoFit/>
          </a:bodyPr>
          <a:lstStyle/>
          <a:p>
            <a:r>
              <a:rPr lang="fr-FR" sz="2400" b="1" dirty="0">
                <a:solidFill>
                  <a:srgbClr val="AB1A3A"/>
                </a:solidFill>
                <a:latin typeface="Open Sans Condensed Light" panose="020B0306030504020204"/>
              </a:rPr>
              <a:t>Appareil musculaire</a:t>
            </a:r>
          </a:p>
        </p:txBody>
      </p:sp>
      <p:grpSp>
        <p:nvGrpSpPr>
          <p:cNvPr id="6" name="Groupe 5">
            <a:extLst>
              <a:ext uri="{FF2B5EF4-FFF2-40B4-BE49-F238E27FC236}">
                <a16:creationId xmlns:a16="http://schemas.microsoft.com/office/drawing/2014/main" id="{956CCE00-31A2-A487-75CB-0FA4909AB7F2}"/>
              </a:ext>
            </a:extLst>
          </p:cNvPr>
          <p:cNvGrpSpPr/>
          <p:nvPr/>
        </p:nvGrpSpPr>
        <p:grpSpPr>
          <a:xfrm>
            <a:off x="258256" y="906318"/>
            <a:ext cx="3431460" cy="5127602"/>
            <a:chOff x="113310" y="1109297"/>
            <a:chExt cx="3431460" cy="5127602"/>
          </a:xfrm>
        </p:grpSpPr>
        <p:pic>
          <p:nvPicPr>
            <p:cNvPr id="7" name="Image 6">
              <a:extLst>
                <a:ext uri="{FF2B5EF4-FFF2-40B4-BE49-F238E27FC236}">
                  <a16:creationId xmlns:a16="http://schemas.microsoft.com/office/drawing/2014/main" id="{642D1F77-13EF-B52B-E4C4-ABD0DFC67A0E}"/>
                </a:ext>
              </a:extLst>
            </p:cNvPr>
            <p:cNvPicPr>
              <a:picLocks noChangeAspect="1"/>
            </p:cNvPicPr>
            <p:nvPr/>
          </p:nvPicPr>
          <p:blipFill rotWithShape="1">
            <a:blip r:embed="rId2"/>
            <a:srcRect l="38234" t="11824" r="28748" b="12076"/>
            <a:stretch/>
          </p:blipFill>
          <p:spPr>
            <a:xfrm>
              <a:off x="113310" y="1293963"/>
              <a:ext cx="3431460" cy="4942936"/>
            </a:xfrm>
            <a:prstGeom prst="rect">
              <a:avLst/>
            </a:prstGeom>
          </p:spPr>
        </p:pic>
        <p:sp>
          <p:nvSpPr>
            <p:cNvPr id="9" name="ZoneTexte 8">
              <a:extLst>
                <a:ext uri="{FF2B5EF4-FFF2-40B4-BE49-F238E27FC236}">
                  <a16:creationId xmlns:a16="http://schemas.microsoft.com/office/drawing/2014/main" id="{D40D3E67-8464-2775-B099-36B508918290}"/>
                </a:ext>
              </a:extLst>
            </p:cNvPr>
            <p:cNvSpPr txBox="1"/>
            <p:nvPr/>
          </p:nvSpPr>
          <p:spPr>
            <a:xfrm>
              <a:off x="715992" y="1109297"/>
              <a:ext cx="1744517" cy="369332"/>
            </a:xfrm>
            <a:prstGeom prst="rect">
              <a:avLst/>
            </a:prstGeom>
            <a:noFill/>
          </p:spPr>
          <p:txBody>
            <a:bodyPr wrap="none" rtlCol="0">
              <a:spAutoFit/>
            </a:bodyPr>
            <a:lstStyle/>
            <a:p>
              <a:r>
                <a:rPr lang="fr-FR" dirty="0">
                  <a:solidFill>
                    <a:prstClr val="black"/>
                  </a:solidFill>
                  <a:latin typeface="Calibri" panose="020F0502020204030204"/>
                </a:rPr>
                <a:t>Face postérieure</a:t>
              </a:r>
            </a:p>
          </p:txBody>
        </p:sp>
      </p:grpSp>
      <p:sp>
        <p:nvSpPr>
          <p:cNvPr id="11" name="ZoneTexte 10">
            <a:extLst>
              <a:ext uri="{FF2B5EF4-FFF2-40B4-BE49-F238E27FC236}">
                <a16:creationId xmlns:a16="http://schemas.microsoft.com/office/drawing/2014/main" id="{D6F5DB9B-923F-E2AC-73D2-7FBAF43B411B}"/>
              </a:ext>
            </a:extLst>
          </p:cNvPr>
          <p:cNvSpPr txBox="1"/>
          <p:nvPr/>
        </p:nvSpPr>
        <p:spPr>
          <a:xfrm>
            <a:off x="3689716" y="3957205"/>
            <a:ext cx="7422356" cy="923330"/>
          </a:xfrm>
          <a:prstGeom prst="rect">
            <a:avLst/>
          </a:prstGeom>
          <a:noFill/>
        </p:spPr>
        <p:txBody>
          <a:bodyPr wrap="square">
            <a:spAutoFit/>
          </a:bodyPr>
          <a:lstStyle/>
          <a:p>
            <a:r>
              <a:rPr lang="fr-FR" sz="1800" b="0" i="0" u="none" strike="noStrike" baseline="0" dirty="0">
                <a:solidFill>
                  <a:srgbClr val="000000"/>
                </a:solidFill>
                <a:latin typeface="Open Sans Condensed Light" panose="020B0306030504020204"/>
              </a:rPr>
              <a:t>Les muscles </a:t>
            </a:r>
            <a:r>
              <a:rPr lang="fr-FR" sz="1800" b="1" i="0" u="none" strike="noStrike" baseline="0" dirty="0">
                <a:solidFill>
                  <a:srgbClr val="C00000"/>
                </a:solidFill>
                <a:latin typeface="Open Sans Condensed Light" panose="020B0306030504020204"/>
              </a:rPr>
              <a:t>intrinsèques</a:t>
            </a:r>
            <a:r>
              <a:rPr lang="fr-FR" sz="1800" b="0" i="0" u="none" strike="noStrike" baseline="0" dirty="0">
                <a:solidFill>
                  <a:srgbClr val="000000"/>
                </a:solidFill>
                <a:latin typeface="Open Sans Condensed Light" panose="020B0306030504020204"/>
              </a:rPr>
              <a:t> sont responsables de l’abduction (écartement), de l’adduction (rapprochement) et du réglage de la tension des cordes vocales.</a:t>
            </a:r>
          </a:p>
        </p:txBody>
      </p:sp>
      <p:sp>
        <p:nvSpPr>
          <p:cNvPr id="12" name="ZoneTexte 11">
            <a:extLst>
              <a:ext uri="{FF2B5EF4-FFF2-40B4-BE49-F238E27FC236}">
                <a16:creationId xmlns:a16="http://schemas.microsoft.com/office/drawing/2014/main" id="{B914B815-E461-9FE5-2CC9-CBA564D66771}"/>
              </a:ext>
            </a:extLst>
          </p:cNvPr>
          <p:cNvSpPr txBox="1"/>
          <p:nvPr/>
        </p:nvSpPr>
        <p:spPr>
          <a:xfrm>
            <a:off x="2439116" y="6264752"/>
            <a:ext cx="9159174" cy="461665"/>
          </a:xfrm>
          <a:prstGeom prst="rect">
            <a:avLst/>
          </a:prstGeom>
          <a:noFill/>
        </p:spPr>
        <p:txBody>
          <a:bodyPr wrap="none" rtlCol="0">
            <a:spAutoFit/>
          </a:bodyPr>
          <a:lstStyle/>
          <a:p>
            <a:r>
              <a:rPr lang="fr-FR" sz="2400" dirty="0">
                <a:latin typeface="Open Sans Condensed Light" panose="020B0306030504020204"/>
              </a:rPr>
              <a:t>Muscles striés squelettiques = innervation motrice volontaire +++</a:t>
            </a:r>
          </a:p>
        </p:txBody>
      </p:sp>
      <p:grpSp>
        <p:nvGrpSpPr>
          <p:cNvPr id="2" name="Groupe 1">
            <a:extLst>
              <a:ext uri="{FF2B5EF4-FFF2-40B4-BE49-F238E27FC236}">
                <a16:creationId xmlns:a16="http://schemas.microsoft.com/office/drawing/2014/main" id="{1F38A095-11CB-C248-2767-EA8E1E5B7678}"/>
              </a:ext>
            </a:extLst>
          </p:cNvPr>
          <p:cNvGrpSpPr/>
          <p:nvPr/>
        </p:nvGrpSpPr>
        <p:grpSpPr>
          <a:xfrm>
            <a:off x="5095687" y="2711446"/>
            <a:ext cx="5463458" cy="587599"/>
            <a:chOff x="296052" y="4932143"/>
            <a:chExt cx="5463458" cy="587599"/>
          </a:xfrm>
        </p:grpSpPr>
        <p:sp>
          <p:nvSpPr>
            <p:cNvPr id="3" name="ZoneTexte 2">
              <a:extLst>
                <a:ext uri="{FF2B5EF4-FFF2-40B4-BE49-F238E27FC236}">
                  <a16:creationId xmlns:a16="http://schemas.microsoft.com/office/drawing/2014/main" id="{F189DCB0-B3BC-25EB-3E06-59B89F83025B}"/>
                </a:ext>
              </a:extLst>
            </p:cNvPr>
            <p:cNvSpPr txBox="1"/>
            <p:nvPr/>
          </p:nvSpPr>
          <p:spPr>
            <a:xfrm>
              <a:off x="839516" y="5119632"/>
              <a:ext cx="4919994" cy="400110"/>
            </a:xfrm>
            <a:prstGeom prst="rect">
              <a:avLst/>
            </a:prstGeom>
            <a:noFill/>
          </p:spPr>
          <p:txBody>
            <a:bodyPr wrap="square">
              <a:spAutoFit/>
            </a:bodyPr>
            <a:lstStyle/>
            <a:p>
              <a:r>
                <a:rPr lang="fr-FR" sz="2000" dirty="0">
                  <a:solidFill>
                    <a:srgbClr val="000000"/>
                  </a:solidFill>
                  <a:latin typeface="Open Sans Condensed Light" panose="020B0306030504020204"/>
                </a:rPr>
                <a:t>Protection voies aériennes lors déglutition </a:t>
              </a:r>
              <a:endParaRPr lang="fr-FR" sz="2000" dirty="0">
                <a:latin typeface="Open Sans Condensed Light" panose="020B0306030504020204"/>
              </a:endParaRPr>
            </a:p>
          </p:txBody>
        </p:sp>
        <p:sp>
          <p:nvSpPr>
            <p:cNvPr id="8" name="Flèche : courbe vers la droite 7">
              <a:extLst>
                <a:ext uri="{FF2B5EF4-FFF2-40B4-BE49-F238E27FC236}">
                  <a16:creationId xmlns:a16="http://schemas.microsoft.com/office/drawing/2014/main" id="{A1A2F9FF-1999-51A1-A4B4-E395AD8A0A2E}"/>
                </a:ext>
              </a:extLst>
            </p:cNvPr>
            <p:cNvSpPr/>
            <p:nvPr/>
          </p:nvSpPr>
          <p:spPr>
            <a:xfrm>
              <a:off x="296052" y="4932143"/>
              <a:ext cx="543464" cy="512726"/>
            </a:xfrm>
            <a:prstGeom prst="curvedRightArrow">
              <a:avLst/>
            </a:prstGeom>
            <a:solidFill>
              <a:srgbClr val="60D0C5"/>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sp>
        <p:nvSpPr>
          <p:cNvPr id="13" name="ZoneTexte 12">
            <a:extLst>
              <a:ext uri="{FF2B5EF4-FFF2-40B4-BE49-F238E27FC236}">
                <a16:creationId xmlns:a16="http://schemas.microsoft.com/office/drawing/2014/main" id="{C594C93C-60AF-B4F8-92F8-A7D651177711}"/>
              </a:ext>
            </a:extLst>
          </p:cNvPr>
          <p:cNvSpPr txBox="1"/>
          <p:nvPr/>
        </p:nvSpPr>
        <p:spPr>
          <a:xfrm>
            <a:off x="3689716" y="1043461"/>
            <a:ext cx="6167436" cy="1200329"/>
          </a:xfrm>
          <a:prstGeom prst="rect">
            <a:avLst/>
          </a:prstGeom>
          <a:noFill/>
        </p:spPr>
        <p:txBody>
          <a:bodyPr wrap="square">
            <a:spAutoFit/>
          </a:bodyPr>
          <a:lstStyle/>
          <a:p>
            <a:r>
              <a:rPr lang="fr-FR" sz="1800" b="0" i="0" u="none" strike="noStrike" baseline="0" dirty="0">
                <a:solidFill>
                  <a:srgbClr val="000000"/>
                </a:solidFill>
                <a:latin typeface="Open Sans Condensed Light" panose="020B0306030504020204"/>
              </a:rPr>
              <a:t>Les </a:t>
            </a:r>
            <a:r>
              <a:rPr lang="fr-FR" sz="1800" b="1" i="0" u="none" strike="noStrike" baseline="0" dirty="0">
                <a:solidFill>
                  <a:srgbClr val="AB1A3A"/>
                </a:solidFill>
                <a:latin typeface="Open Sans Condensed Light" panose="020B0306030504020204"/>
              </a:rPr>
              <a:t>muscles</a:t>
            </a:r>
            <a:r>
              <a:rPr lang="fr-FR" sz="1800" b="0" i="0" u="none" strike="noStrike" baseline="0" dirty="0">
                <a:solidFill>
                  <a:srgbClr val="000000"/>
                </a:solidFill>
                <a:latin typeface="Open Sans Condensed Light" panose="020B0306030504020204"/>
              </a:rPr>
              <a:t> </a:t>
            </a:r>
            <a:r>
              <a:rPr lang="fr-FR" b="1" dirty="0">
                <a:solidFill>
                  <a:srgbClr val="C00000"/>
                </a:solidFill>
                <a:latin typeface="Open Sans Condensed Light" panose="020B0306030504020204"/>
              </a:rPr>
              <a:t>ext</a:t>
            </a:r>
            <a:r>
              <a:rPr lang="fr-FR" sz="1800" b="1" i="0" u="none" strike="noStrike" baseline="0" dirty="0">
                <a:solidFill>
                  <a:srgbClr val="C00000"/>
                </a:solidFill>
                <a:latin typeface="Open Sans Condensed Light" panose="020B0306030504020204"/>
              </a:rPr>
              <a:t>rinsèques</a:t>
            </a:r>
            <a:r>
              <a:rPr lang="fr-FR" sz="1800" b="0" i="0" u="none" strike="noStrike" baseline="0" dirty="0">
                <a:solidFill>
                  <a:srgbClr val="000000"/>
                </a:solidFill>
                <a:latin typeface="Open Sans Condensed Light" panose="020B0306030504020204"/>
              </a:rPr>
              <a:t> sont un ensemble de lanières qui maintiennent la position du larynx dans le cou pour permettre une bonne efficacité de l’action des muscles </a:t>
            </a:r>
            <a:r>
              <a:rPr lang="fr-FR" sz="1800" b="0" i="0" u="none" strike="noStrike" baseline="0" dirty="0" err="1">
                <a:solidFill>
                  <a:srgbClr val="000000"/>
                </a:solidFill>
                <a:latin typeface="Open Sans Condensed Light" panose="020B0306030504020204"/>
              </a:rPr>
              <a:t>endolaryngés</a:t>
            </a:r>
            <a:r>
              <a:rPr lang="fr-FR" sz="1800" b="0" i="0" u="none" strike="noStrike" baseline="0" dirty="0">
                <a:solidFill>
                  <a:srgbClr val="000000"/>
                </a:solidFill>
                <a:latin typeface="Open Sans Condensed Light" panose="020B0306030504020204"/>
              </a:rPr>
              <a:t> intrinsèques. </a:t>
            </a:r>
            <a:endParaRPr lang="fr-FR" dirty="0"/>
          </a:p>
        </p:txBody>
      </p:sp>
      <p:grpSp>
        <p:nvGrpSpPr>
          <p:cNvPr id="14" name="Groupe 13">
            <a:extLst>
              <a:ext uri="{FF2B5EF4-FFF2-40B4-BE49-F238E27FC236}">
                <a16:creationId xmlns:a16="http://schemas.microsoft.com/office/drawing/2014/main" id="{0AC28494-0A3E-E444-2334-527232C50A38}"/>
              </a:ext>
            </a:extLst>
          </p:cNvPr>
          <p:cNvGrpSpPr/>
          <p:nvPr/>
        </p:nvGrpSpPr>
        <p:grpSpPr>
          <a:xfrm>
            <a:off x="5095687" y="5266327"/>
            <a:ext cx="2317891" cy="548212"/>
            <a:chOff x="296052" y="4932143"/>
            <a:chExt cx="2317891" cy="548212"/>
          </a:xfrm>
        </p:grpSpPr>
        <p:sp>
          <p:nvSpPr>
            <p:cNvPr id="15" name="ZoneTexte 14">
              <a:extLst>
                <a:ext uri="{FF2B5EF4-FFF2-40B4-BE49-F238E27FC236}">
                  <a16:creationId xmlns:a16="http://schemas.microsoft.com/office/drawing/2014/main" id="{15956791-B33C-9BBD-EF2F-A49C21563C16}"/>
                </a:ext>
              </a:extLst>
            </p:cNvPr>
            <p:cNvSpPr txBox="1"/>
            <p:nvPr/>
          </p:nvSpPr>
          <p:spPr>
            <a:xfrm>
              <a:off x="972568" y="5080245"/>
              <a:ext cx="1641375" cy="400110"/>
            </a:xfrm>
            <a:prstGeom prst="rect">
              <a:avLst/>
            </a:prstGeom>
            <a:noFill/>
          </p:spPr>
          <p:txBody>
            <a:bodyPr wrap="square">
              <a:spAutoFit/>
            </a:bodyPr>
            <a:lstStyle/>
            <a:p>
              <a:r>
                <a:rPr lang="fr-FR" sz="2000" dirty="0">
                  <a:solidFill>
                    <a:srgbClr val="000000"/>
                  </a:solidFill>
                  <a:latin typeface="Open Sans Condensed Light" panose="020B0306030504020204"/>
                </a:rPr>
                <a:t>Phonation</a:t>
              </a:r>
              <a:endParaRPr lang="fr-FR" sz="2000" dirty="0">
                <a:latin typeface="Open Sans Condensed Light" panose="020B0306030504020204"/>
              </a:endParaRPr>
            </a:p>
          </p:txBody>
        </p:sp>
        <p:sp>
          <p:nvSpPr>
            <p:cNvPr id="16" name="Flèche : courbe vers la droite 15">
              <a:extLst>
                <a:ext uri="{FF2B5EF4-FFF2-40B4-BE49-F238E27FC236}">
                  <a16:creationId xmlns:a16="http://schemas.microsoft.com/office/drawing/2014/main" id="{96962A5D-5428-096D-24A0-D9311142C514}"/>
                </a:ext>
              </a:extLst>
            </p:cNvPr>
            <p:cNvSpPr/>
            <p:nvPr/>
          </p:nvSpPr>
          <p:spPr>
            <a:xfrm>
              <a:off x="296052" y="4932143"/>
              <a:ext cx="543464" cy="512726"/>
            </a:xfrm>
            <a:prstGeom prst="curvedRightArrow">
              <a:avLst/>
            </a:prstGeom>
            <a:solidFill>
              <a:srgbClr val="60D0C5"/>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spTree>
    <p:extLst>
      <p:ext uri="{BB962C8B-B14F-4D97-AF65-F5344CB8AC3E}">
        <p14:creationId xmlns:p14="http://schemas.microsoft.com/office/powerpoint/2010/main" val="40208212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BC77ADA-8C60-8B33-10B9-11D315EAA769}"/>
              </a:ext>
            </a:extLst>
          </p:cNvPr>
          <p:cNvPicPr>
            <a:picLocks noChangeAspect="1"/>
          </p:cNvPicPr>
          <p:nvPr/>
        </p:nvPicPr>
        <p:blipFill rotWithShape="1">
          <a:blip r:embed="rId3"/>
          <a:srcRect l="51476" t="23473" r="10677" b="17778"/>
          <a:stretch/>
        </p:blipFill>
        <p:spPr>
          <a:xfrm>
            <a:off x="200024" y="1276349"/>
            <a:ext cx="4695826" cy="4555813"/>
          </a:xfrm>
          <a:prstGeom prst="rect">
            <a:avLst/>
          </a:prstGeom>
        </p:spPr>
      </p:pic>
      <p:sp>
        <p:nvSpPr>
          <p:cNvPr id="4" name="ZoneTexte 3">
            <a:extLst>
              <a:ext uri="{FF2B5EF4-FFF2-40B4-BE49-F238E27FC236}">
                <a16:creationId xmlns:a16="http://schemas.microsoft.com/office/drawing/2014/main" id="{C51C976D-FFC4-6B04-50F4-521F1A393793}"/>
              </a:ext>
            </a:extLst>
          </p:cNvPr>
          <p:cNvSpPr txBox="1"/>
          <p:nvPr/>
        </p:nvSpPr>
        <p:spPr>
          <a:xfrm>
            <a:off x="125083" y="190048"/>
            <a:ext cx="6133380" cy="461665"/>
          </a:xfrm>
          <a:prstGeom prst="rect">
            <a:avLst/>
          </a:prstGeom>
          <a:noFill/>
        </p:spPr>
        <p:txBody>
          <a:bodyPr wrap="square">
            <a:spAutoFit/>
          </a:bodyPr>
          <a:lstStyle/>
          <a:p>
            <a:r>
              <a:rPr lang="fr-FR" sz="2400" b="1" dirty="0">
                <a:solidFill>
                  <a:srgbClr val="AB1A3A"/>
                </a:solidFill>
                <a:latin typeface="Open Sans Condensed Light" panose="020B0306030504020204"/>
              </a:rPr>
              <a:t>Innervation laryngée</a:t>
            </a:r>
          </a:p>
        </p:txBody>
      </p:sp>
      <p:sp>
        <p:nvSpPr>
          <p:cNvPr id="6" name="ZoneTexte 5">
            <a:extLst>
              <a:ext uri="{FF2B5EF4-FFF2-40B4-BE49-F238E27FC236}">
                <a16:creationId xmlns:a16="http://schemas.microsoft.com/office/drawing/2014/main" id="{C61B0D56-7815-6ED8-5A0F-956462E76FB3}"/>
              </a:ext>
            </a:extLst>
          </p:cNvPr>
          <p:cNvSpPr txBox="1"/>
          <p:nvPr/>
        </p:nvSpPr>
        <p:spPr>
          <a:xfrm>
            <a:off x="4562475" y="1556861"/>
            <a:ext cx="7096126" cy="3139321"/>
          </a:xfrm>
          <a:prstGeom prst="rect">
            <a:avLst/>
          </a:prstGeom>
          <a:noFill/>
        </p:spPr>
        <p:txBody>
          <a:bodyPr wrap="square">
            <a:spAutoFit/>
          </a:bodyPr>
          <a:lstStyle/>
          <a:p>
            <a:pPr marL="285750" indent="-285750">
              <a:buFont typeface="Wingdings" panose="05000000000000000000" pitchFamily="2" charset="2"/>
              <a:buChar char="ü"/>
            </a:pPr>
            <a:r>
              <a:rPr lang="fr-FR" sz="1800" b="0" i="0" u="none" strike="noStrike" baseline="0" dirty="0">
                <a:solidFill>
                  <a:srgbClr val="000000"/>
                </a:solidFill>
                <a:latin typeface="Open Sans Condensed Light" panose="020B0306030504020204"/>
              </a:rPr>
              <a:t>Muscles intrinsèques innervation motrice / </a:t>
            </a:r>
            <a:r>
              <a:rPr lang="fr-FR" sz="1800" b="1" i="0" u="none" strike="noStrike" baseline="0" dirty="0">
                <a:solidFill>
                  <a:srgbClr val="C00000"/>
                </a:solidFill>
                <a:latin typeface="Open Sans Condensed Light" panose="020B0306030504020204"/>
              </a:rPr>
              <a:t>branches du X ou pneumogastrique</a:t>
            </a:r>
          </a:p>
          <a:p>
            <a:endParaRPr lang="fr-FR" sz="1800" b="1" i="0" u="none" strike="noStrike" baseline="0" dirty="0">
              <a:solidFill>
                <a:srgbClr val="C00000"/>
              </a:solidFill>
              <a:latin typeface="Open Sans Condensed Light" panose="020B0306030504020204"/>
            </a:endParaRPr>
          </a:p>
          <a:p>
            <a:pPr marL="285750" indent="-285750">
              <a:buFont typeface="Wingdings" panose="05000000000000000000" pitchFamily="2" charset="2"/>
              <a:buChar char="ü"/>
            </a:pPr>
            <a:r>
              <a:rPr lang="fr-FR" sz="1800" b="0" i="0" u="none" strike="noStrike" baseline="0" dirty="0">
                <a:solidFill>
                  <a:srgbClr val="000000"/>
                </a:solidFill>
                <a:latin typeface="Open Sans Condensed Light" panose="020B0306030504020204"/>
              </a:rPr>
              <a:t>1</a:t>
            </a:r>
            <a:r>
              <a:rPr lang="fr-FR" sz="1800" b="0" i="0" u="none" strike="noStrike" baseline="30000" dirty="0">
                <a:solidFill>
                  <a:srgbClr val="000000"/>
                </a:solidFill>
                <a:latin typeface="Open Sans Condensed Light" panose="020B0306030504020204"/>
              </a:rPr>
              <a:t>ère</a:t>
            </a:r>
            <a:r>
              <a:rPr lang="fr-FR" sz="1800" b="0" i="0" u="none" strike="noStrike" baseline="0" dirty="0">
                <a:solidFill>
                  <a:srgbClr val="000000"/>
                </a:solidFill>
                <a:latin typeface="Open Sans Condensed Light" panose="020B0306030504020204"/>
              </a:rPr>
              <a:t> branche laryngée qui se détache du pneumogastrique est le </a:t>
            </a:r>
            <a:r>
              <a:rPr lang="fr-FR" sz="1800" b="1" i="0" u="none" strike="noStrike" baseline="0" dirty="0">
                <a:solidFill>
                  <a:srgbClr val="C00000"/>
                </a:solidFill>
                <a:latin typeface="Open Sans Condensed Light" panose="020B0306030504020204"/>
              </a:rPr>
              <a:t>nerf laryngé supérieur </a:t>
            </a:r>
            <a:r>
              <a:rPr lang="fr-FR" sz="1800" b="0" i="0" u="none" strike="noStrike" baseline="0" dirty="0">
                <a:solidFill>
                  <a:srgbClr val="000000"/>
                </a:solidFill>
                <a:latin typeface="Open Sans Condensed Light" panose="020B0306030504020204"/>
              </a:rPr>
              <a:t>(nerf essentiellement sensitif)</a:t>
            </a:r>
          </a:p>
          <a:p>
            <a:endParaRPr lang="fr-FR" sz="1800" b="0" i="0" u="none" strike="noStrike" baseline="0" dirty="0">
              <a:solidFill>
                <a:srgbClr val="000000"/>
              </a:solidFill>
              <a:latin typeface="Open Sans Condensed Light" panose="020B0306030504020204"/>
            </a:endParaRPr>
          </a:p>
          <a:p>
            <a:pPr marL="742950" lvl="1" indent="-285750">
              <a:buFont typeface="Arial" panose="020B0604020202020204" pitchFamily="34" charset="0"/>
              <a:buChar char="•"/>
            </a:pPr>
            <a:r>
              <a:rPr lang="fr-FR" dirty="0">
                <a:solidFill>
                  <a:srgbClr val="000000"/>
                </a:solidFill>
                <a:latin typeface="Open Sans Condensed Light" panose="020B0306030504020204"/>
              </a:rPr>
              <a:t>B</a:t>
            </a:r>
            <a:r>
              <a:rPr lang="fr-FR" b="0" i="0" u="none" strike="noStrike" baseline="0" dirty="0">
                <a:solidFill>
                  <a:srgbClr val="000000"/>
                </a:solidFill>
                <a:latin typeface="Open Sans Condensed Light" panose="020B0306030504020204"/>
              </a:rPr>
              <a:t>ranche motrice, </a:t>
            </a:r>
            <a:r>
              <a:rPr lang="fr-FR" b="0" i="1" u="none" strike="noStrike" baseline="0" dirty="0">
                <a:solidFill>
                  <a:srgbClr val="C00000"/>
                </a:solidFill>
                <a:latin typeface="Open Sans Condensed Light" panose="020B0306030504020204"/>
              </a:rPr>
              <a:t>le nerf laryngé externe </a:t>
            </a:r>
            <a:r>
              <a:rPr lang="fr-FR" b="0" i="0" u="none" strike="noStrike" baseline="0" dirty="0">
                <a:solidFill>
                  <a:srgbClr val="000000"/>
                </a:solidFill>
                <a:latin typeface="Open Sans Condensed Light" panose="020B0306030504020204"/>
              </a:rPr>
              <a:t>(nerf moteur du muscle cricothyroïdien (CT)).</a:t>
            </a:r>
          </a:p>
          <a:p>
            <a:pPr marL="742950" lvl="1" indent="-285750">
              <a:buFont typeface="Arial" panose="020B0604020202020204" pitchFamily="34" charset="0"/>
              <a:buChar char="•"/>
            </a:pPr>
            <a:r>
              <a:rPr lang="fr-FR" i="1" dirty="0">
                <a:solidFill>
                  <a:srgbClr val="C00000"/>
                </a:solidFill>
                <a:latin typeface="Open Sans Condensed Light" panose="020B0306030504020204"/>
              </a:rPr>
              <a:t>N</a:t>
            </a:r>
            <a:r>
              <a:rPr lang="fr-FR" b="0" i="1" u="none" strike="noStrike" baseline="0" dirty="0">
                <a:solidFill>
                  <a:srgbClr val="C00000"/>
                </a:solidFill>
                <a:latin typeface="Open Sans Condensed Light" panose="020B0306030504020204"/>
              </a:rPr>
              <a:t>erf laryngé inférieur ou récurrent </a:t>
            </a:r>
            <a:r>
              <a:rPr lang="fr-FR" b="0" i="0" u="none" strike="noStrike" baseline="0" dirty="0">
                <a:solidFill>
                  <a:srgbClr val="000000"/>
                </a:solidFill>
                <a:latin typeface="Open Sans Condensed Light" panose="020B0306030504020204"/>
              </a:rPr>
              <a:t>émerge du pneumogastrique plus bas (thorax): nerf moteur de tous les muscles intrinsèques du larynx à l’exception du CT. </a:t>
            </a:r>
            <a:endParaRPr lang="fr-FR" dirty="0">
              <a:latin typeface="Open Sans Condensed Light" panose="020B0306030504020204"/>
            </a:endParaRPr>
          </a:p>
        </p:txBody>
      </p:sp>
      <p:grpSp>
        <p:nvGrpSpPr>
          <p:cNvPr id="2" name="Groupe 1">
            <a:extLst>
              <a:ext uri="{FF2B5EF4-FFF2-40B4-BE49-F238E27FC236}">
                <a16:creationId xmlns:a16="http://schemas.microsoft.com/office/drawing/2014/main" id="{4612FF3D-8E4B-0BC6-7D5C-6CB3CDA13730}"/>
              </a:ext>
            </a:extLst>
          </p:cNvPr>
          <p:cNvGrpSpPr/>
          <p:nvPr/>
        </p:nvGrpSpPr>
        <p:grpSpPr>
          <a:xfrm>
            <a:off x="4077477" y="5955144"/>
            <a:ext cx="7314423" cy="712808"/>
            <a:chOff x="296052" y="4932143"/>
            <a:chExt cx="7314423" cy="712808"/>
          </a:xfrm>
        </p:grpSpPr>
        <p:sp>
          <p:nvSpPr>
            <p:cNvPr id="5" name="ZoneTexte 4">
              <a:extLst>
                <a:ext uri="{FF2B5EF4-FFF2-40B4-BE49-F238E27FC236}">
                  <a16:creationId xmlns:a16="http://schemas.microsoft.com/office/drawing/2014/main" id="{EF580449-4E0A-E3D0-18E0-7AAB992B1844}"/>
                </a:ext>
              </a:extLst>
            </p:cNvPr>
            <p:cNvSpPr txBox="1"/>
            <p:nvPr/>
          </p:nvSpPr>
          <p:spPr>
            <a:xfrm>
              <a:off x="918831" y="4937065"/>
              <a:ext cx="6691644" cy="707886"/>
            </a:xfrm>
            <a:prstGeom prst="rect">
              <a:avLst/>
            </a:prstGeom>
            <a:noFill/>
          </p:spPr>
          <p:txBody>
            <a:bodyPr wrap="square">
              <a:spAutoFit/>
            </a:bodyPr>
            <a:lstStyle/>
            <a:p>
              <a:r>
                <a:rPr lang="fr-FR" sz="2000" b="0" i="0" u="none" strike="noStrike" baseline="0" dirty="0">
                  <a:solidFill>
                    <a:srgbClr val="000000"/>
                  </a:solidFill>
                  <a:latin typeface="Open Sans Condensed Light" panose="020B0306030504020204"/>
                </a:rPr>
                <a:t>Chirurgie / tumeur thorax à gauche</a:t>
              </a:r>
            </a:p>
            <a:p>
              <a:r>
                <a:rPr lang="fr-FR" sz="2000" b="0" i="0" u="none" strike="noStrike" baseline="0" dirty="0">
                  <a:solidFill>
                    <a:srgbClr val="000000"/>
                  </a:solidFill>
                  <a:latin typeface="Open Sans Condensed Light" panose="020B0306030504020204"/>
                </a:rPr>
                <a:t>Voix bitonale par lésion récurrent G (plus long)</a:t>
              </a:r>
              <a:endParaRPr lang="fr-FR" sz="2000" dirty="0">
                <a:latin typeface="Open Sans Condensed Light" panose="020B0306030504020204"/>
              </a:endParaRPr>
            </a:p>
          </p:txBody>
        </p:sp>
        <p:sp>
          <p:nvSpPr>
            <p:cNvPr id="7" name="Flèche : courbe vers la droite 6">
              <a:extLst>
                <a:ext uri="{FF2B5EF4-FFF2-40B4-BE49-F238E27FC236}">
                  <a16:creationId xmlns:a16="http://schemas.microsoft.com/office/drawing/2014/main" id="{99870FCC-B453-A409-A419-A787BA23951F}"/>
                </a:ext>
              </a:extLst>
            </p:cNvPr>
            <p:cNvSpPr/>
            <p:nvPr/>
          </p:nvSpPr>
          <p:spPr>
            <a:xfrm>
              <a:off x="296052" y="4932143"/>
              <a:ext cx="543464" cy="512726"/>
            </a:xfrm>
            <a:prstGeom prst="curvedRightArrow">
              <a:avLst/>
            </a:prstGeom>
            <a:solidFill>
              <a:srgbClr val="60D0C5"/>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spTree>
    <p:extLst>
      <p:ext uri="{BB962C8B-B14F-4D97-AF65-F5344CB8AC3E}">
        <p14:creationId xmlns:p14="http://schemas.microsoft.com/office/powerpoint/2010/main" val="38088578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CC05CE4B-E290-A043-1821-09E70C51F1B5}"/>
              </a:ext>
            </a:extLst>
          </p:cNvPr>
          <p:cNvSpPr txBox="1"/>
          <p:nvPr/>
        </p:nvSpPr>
        <p:spPr>
          <a:xfrm>
            <a:off x="7749459" y="6519446"/>
            <a:ext cx="4442541" cy="338554"/>
          </a:xfrm>
          <a:prstGeom prst="rect">
            <a:avLst/>
          </a:prstGeom>
          <a:noFill/>
        </p:spPr>
        <p:txBody>
          <a:bodyPr wrap="square">
            <a:spAutoFit/>
          </a:bodyPr>
          <a:lstStyle/>
          <a:p>
            <a:r>
              <a:rPr lang="fr-FR" sz="1600" dirty="0">
                <a:solidFill>
                  <a:srgbClr val="0171B9"/>
                </a:solidFill>
                <a:latin typeface="Open Sans Condensed"/>
                <a:hlinkClick r:id="rId2">
                  <a:extLst>
                    <a:ext uri="{A12FA001-AC4F-418D-AE19-62706E023703}">
                      <ahyp:hlinkClr xmlns:ahyp="http://schemas.microsoft.com/office/drawing/2018/hyperlinkcolor" val="tx"/>
                    </a:ext>
                  </a:extLst>
                </a:hlinkClick>
              </a:rPr>
              <a:t>https://youtu.be/MbV6q47Seig?feature=shared</a:t>
            </a:r>
            <a:endParaRPr lang="fr-FR" sz="1600" dirty="0">
              <a:solidFill>
                <a:srgbClr val="0171B9"/>
              </a:solidFill>
              <a:latin typeface="Open Sans Condensed"/>
            </a:endParaRPr>
          </a:p>
        </p:txBody>
      </p:sp>
      <p:pic>
        <p:nvPicPr>
          <p:cNvPr id="8" name="Image 7">
            <a:extLst>
              <a:ext uri="{FF2B5EF4-FFF2-40B4-BE49-F238E27FC236}">
                <a16:creationId xmlns:a16="http://schemas.microsoft.com/office/drawing/2014/main" id="{9E6CF8F4-386B-5CE2-9B58-A31A1517BA41}"/>
              </a:ext>
            </a:extLst>
          </p:cNvPr>
          <p:cNvPicPr>
            <a:picLocks noChangeAspect="1"/>
          </p:cNvPicPr>
          <p:nvPr/>
        </p:nvPicPr>
        <p:blipFill rotWithShape="1">
          <a:blip r:embed="rId3"/>
          <a:srcRect l="49045" t="9502" r="16232" b="8334"/>
          <a:stretch/>
        </p:blipFill>
        <p:spPr>
          <a:xfrm>
            <a:off x="0" y="2477658"/>
            <a:ext cx="2660897" cy="3935325"/>
          </a:xfrm>
          <a:prstGeom prst="rect">
            <a:avLst/>
          </a:prstGeom>
        </p:spPr>
      </p:pic>
      <p:sp>
        <p:nvSpPr>
          <p:cNvPr id="9" name="ZoneTexte 8">
            <a:extLst>
              <a:ext uri="{FF2B5EF4-FFF2-40B4-BE49-F238E27FC236}">
                <a16:creationId xmlns:a16="http://schemas.microsoft.com/office/drawing/2014/main" id="{CE385318-094D-09CF-5710-46BDCDA98371}"/>
              </a:ext>
            </a:extLst>
          </p:cNvPr>
          <p:cNvSpPr txBox="1"/>
          <p:nvPr/>
        </p:nvSpPr>
        <p:spPr>
          <a:xfrm>
            <a:off x="-24144" y="1927802"/>
            <a:ext cx="4449231" cy="584775"/>
          </a:xfrm>
          <a:prstGeom prst="rect">
            <a:avLst/>
          </a:prstGeom>
          <a:noFill/>
        </p:spPr>
        <p:txBody>
          <a:bodyPr wrap="none" rtlCol="0">
            <a:spAutoFit/>
          </a:bodyPr>
          <a:lstStyle/>
          <a:p>
            <a:r>
              <a:rPr lang="fr-FR" sz="1600" dirty="0">
                <a:latin typeface="Open Sans Condensed" panose="020B0806030504020204"/>
              </a:rPr>
              <a:t>Muscles </a:t>
            </a:r>
            <a:r>
              <a:rPr lang="fr-FR" sz="1600" dirty="0" err="1">
                <a:latin typeface="Open Sans Condensed" panose="020B0806030504020204"/>
              </a:rPr>
              <a:t>thyro</a:t>
            </a:r>
            <a:r>
              <a:rPr lang="fr-FR" sz="1600" dirty="0">
                <a:latin typeface="Open Sans Condensed" panose="020B0806030504020204"/>
              </a:rPr>
              <a:t>-hyoïdien: </a:t>
            </a:r>
          </a:p>
          <a:p>
            <a:r>
              <a:rPr lang="fr-FR" sz="1600" dirty="0">
                <a:latin typeface="Open Sans Condensed" panose="020B0806030504020204"/>
              </a:rPr>
              <a:t>élève le larynx, rapproche os hyoïde-c. thyroïde</a:t>
            </a:r>
          </a:p>
        </p:txBody>
      </p:sp>
      <p:pic>
        <p:nvPicPr>
          <p:cNvPr id="17" name="Image 16">
            <a:extLst>
              <a:ext uri="{FF2B5EF4-FFF2-40B4-BE49-F238E27FC236}">
                <a16:creationId xmlns:a16="http://schemas.microsoft.com/office/drawing/2014/main" id="{F924E578-4052-8B83-4848-BDE60B31305B}"/>
              </a:ext>
            </a:extLst>
          </p:cNvPr>
          <p:cNvPicPr>
            <a:picLocks noChangeAspect="1"/>
          </p:cNvPicPr>
          <p:nvPr/>
        </p:nvPicPr>
        <p:blipFill rotWithShape="1">
          <a:blip r:embed="rId4"/>
          <a:srcRect l="49201" t="10177" r="14867" b="9106"/>
          <a:stretch/>
        </p:blipFill>
        <p:spPr>
          <a:xfrm>
            <a:off x="8904591" y="2560839"/>
            <a:ext cx="2798214" cy="3928666"/>
          </a:xfrm>
          <a:prstGeom prst="rect">
            <a:avLst/>
          </a:prstGeom>
        </p:spPr>
      </p:pic>
      <p:sp>
        <p:nvSpPr>
          <p:cNvPr id="18" name="ZoneTexte 17">
            <a:extLst>
              <a:ext uri="{FF2B5EF4-FFF2-40B4-BE49-F238E27FC236}">
                <a16:creationId xmlns:a16="http://schemas.microsoft.com/office/drawing/2014/main" id="{7EA863B9-D093-7BE9-6F71-36BF6B86B30D}"/>
              </a:ext>
            </a:extLst>
          </p:cNvPr>
          <p:cNvSpPr txBox="1"/>
          <p:nvPr/>
        </p:nvSpPr>
        <p:spPr>
          <a:xfrm>
            <a:off x="8904591" y="1883788"/>
            <a:ext cx="2547685" cy="584775"/>
          </a:xfrm>
          <a:prstGeom prst="rect">
            <a:avLst/>
          </a:prstGeom>
          <a:noFill/>
        </p:spPr>
        <p:txBody>
          <a:bodyPr wrap="none" rtlCol="0">
            <a:spAutoFit/>
          </a:bodyPr>
          <a:lstStyle/>
          <a:p>
            <a:r>
              <a:rPr lang="fr-FR" sz="1600" dirty="0">
                <a:latin typeface="Open Sans Condensed" panose="020B0806030504020204"/>
              </a:rPr>
              <a:t>Muscles </a:t>
            </a:r>
            <a:r>
              <a:rPr lang="fr-FR" sz="1600" dirty="0" err="1">
                <a:latin typeface="Open Sans Condensed" panose="020B0806030504020204"/>
              </a:rPr>
              <a:t>aryepiglotiques</a:t>
            </a:r>
            <a:r>
              <a:rPr lang="fr-FR" sz="1600" dirty="0">
                <a:latin typeface="Open Sans Condensed" panose="020B0806030504020204"/>
              </a:rPr>
              <a:t>: </a:t>
            </a:r>
          </a:p>
          <a:p>
            <a:r>
              <a:rPr lang="fr-FR" sz="1600" dirty="0">
                <a:latin typeface="Open Sans Condensed" panose="020B0806030504020204"/>
              </a:rPr>
              <a:t>Abaisse l’épiglotte</a:t>
            </a:r>
          </a:p>
        </p:txBody>
      </p:sp>
      <p:sp>
        <p:nvSpPr>
          <p:cNvPr id="19" name="ZoneTexte 18">
            <a:extLst>
              <a:ext uri="{FF2B5EF4-FFF2-40B4-BE49-F238E27FC236}">
                <a16:creationId xmlns:a16="http://schemas.microsoft.com/office/drawing/2014/main" id="{9FA219FA-C20B-75AD-28EB-1D90C66995C0}"/>
              </a:ext>
            </a:extLst>
          </p:cNvPr>
          <p:cNvSpPr txBox="1"/>
          <p:nvPr/>
        </p:nvSpPr>
        <p:spPr>
          <a:xfrm>
            <a:off x="57869" y="116354"/>
            <a:ext cx="9114705" cy="461665"/>
          </a:xfrm>
          <a:prstGeom prst="rect">
            <a:avLst/>
          </a:prstGeom>
          <a:noFill/>
        </p:spPr>
        <p:txBody>
          <a:bodyPr wrap="square">
            <a:spAutoFit/>
          </a:bodyPr>
          <a:lstStyle/>
          <a:p>
            <a:r>
              <a:rPr lang="fr-FR" sz="2400" b="1" dirty="0">
                <a:solidFill>
                  <a:srgbClr val="AB1A3A"/>
                </a:solidFill>
                <a:latin typeface="Open Sans Condensed Light" panose="020B0306030504020204"/>
              </a:rPr>
              <a:t>Fonction des muscles laryngés extrinsèques</a:t>
            </a:r>
          </a:p>
        </p:txBody>
      </p:sp>
      <p:grpSp>
        <p:nvGrpSpPr>
          <p:cNvPr id="20" name="Groupe 19">
            <a:extLst>
              <a:ext uri="{FF2B5EF4-FFF2-40B4-BE49-F238E27FC236}">
                <a16:creationId xmlns:a16="http://schemas.microsoft.com/office/drawing/2014/main" id="{F586F87E-AFA0-CC14-8634-68C6BC145C96}"/>
              </a:ext>
            </a:extLst>
          </p:cNvPr>
          <p:cNvGrpSpPr/>
          <p:nvPr/>
        </p:nvGrpSpPr>
        <p:grpSpPr>
          <a:xfrm>
            <a:off x="2686169" y="705550"/>
            <a:ext cx="5463458" cy="587599"/>
            <a:chOff x="296052" y="4932143"/>
            <a:chExt cx="5463458" cy="587599"/>
          </a:xfrm>
        </p:grpSpPr>
        <p:sp>
          <p:nvSpPr>
            <p:cNvPr id="21" name="ZoneTexte 20">
              <a:extLst>
                <a:ext uri="{FF2B5EF4-FFF2-40B4-BE49-F238E27FC236}">
                  <a16:creationId xmlns:a16="http://schemas.microsoft.com/office/drawing/2014/main" id="{0CDBD650-95DC-67E1-CBAA-BBE575D2B6D1}"/>
                </a:ext>
              </a:extLst>
            </p:cNvPr>
            <p:cNvSpPr txBox="1"/>
            <p:nvPr/>
          </p:nvSpPr>
          <p:spPr>
            <a:xfrm>
              <a:off x="839516" y="5119632"/>
              <a:ext cx="4919994" cy="400110"/>
            </a:xfrm>
            <a:prstGeom prst="rect">
              <a:avLst/>
            </a:prstGeom>
            <a:noFill/>
          </p:spPr>
          <p:txBody>
            <a:bodyPr wrap="square">
              <a:spAutoFit/>
            </a:bodyPr>
            <a:lstStyle/>
            <a:p>
              <a:r>
                <a:rPr lang="fr-FR" sz="2000" dirty="0">
                  <a:solidFill>
                    <a:srgbClr val="000000"/>
                  </a:solidFill>
                  <a:latin typeface="Open Sans Condensed Light" panose="020B0306030504020204"/>
                </a:rPr>
                <a:t>Protection voies aériennes lors déglutition </a:t>
              </a:r>
              <a:endParaRPr lang="fr-FR" sz="2000" dirty="0">
                <a:latin typeface="Open Sans Condensed Light" panose="020B0306030504020204"/>
              </a:endParaRPr>
            </a:p>
          </p:txBody>
        </p:sp>
        <p:sp>
          <p:nvSpPr>
            <p:cNvPr id="22" name="Flèche : courbe vers la droite 21">
              <a:extLst>
                <a:ext uri="{FF2B5EF4-FFF2-40B4-BE49-F238E27FC236}">
                  <a16:creationId xmlns:a16="http://schemas.microsoft.com/office/drawing/2014/main" id="{1829C668-4B3B-4AD6-DD1D-D5AAF3A4D80B}"/>
                </a:ext>
              </a:extLst>
            </p:cNvPr>
            <p:cNvSpPr/>
            <p:nvPr/>
          </p:nvSpPr>
          <p:spPr>
            <a:xfrm>
              <a:off x="296052" y="4932143"/>
              <a:ext cx="543464" cy="512726"/>
            </a:xfrm>
            <a:prstGeom prst="curvedRightArrow">
              <a:avLst/>
            </a:prstGeom>
            <a:solidFill>
              <a:srgbClr val="60D0C5"/>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sp>
        <p:nvSpPr>
          <p:cNvPr id="26" name="ZoneTexte 25">
            <a:extLst>
              <a:ext uri="{FF2B5EF4-FFF2-40B4-BE49-F238E27FC236}">
                <a16:creationId xmlns:a16="http://schemas.microsoft.com/office/drawing/2014/main" id="{B5488623-156E-11F1-C219-3497CD0C4F43}"/>
              </a:ext>
            </a:extLst>
          </p:cNvPr>
          <p:cNvSpPr txBox="1"/>
          <p:nvPr/>
        </p:nvSpPr>
        <p:spPr>
          <a:xfrm>
            <a:off x="0" y="1343027"/>
            <a:ext cx="2517760" cy="584775"/>
          </a:xfrm>
          <a:prstGeom prst="rect">
            <a:avLst/>
          </a:prstGeom>
          <a:noFill/>
        </p:spPr>
        <p:txBody>
          <a:bodyPr wrap="square">
            <a:spAutoFit/>
          </a:bodyPr>
          <a:lstStyle/>
          <a:p>
            <a:r>
              <a:rPr lang="fr-FR" sz="1600" b="1" dirty="0">
                <a:latin typeface="Open Sans Condensed" panose="020B0806030504020204"/>
              </a:rPr>
              <a:t>Muscles sous-hyoïdiens</a:t>
            </a:r>
          </a:p>
          <a:p>
            <a:r>
              <a:rPr lang="fr-FR" sz="1600" dirty="0">
                <a:latin typeface="Open Sans Condensed" panose="020B0806030504020204"/>
              </a:rPr>
              <a:t>Innervés par le XII</a:t>
            </a:r>
          </a:p>
        </p:txBody>
      </p:sp>
      <p:sp>
        <p:nvSpPr>
          <p:cNvPr id="30" name="ZoneTexte 29">
            <a:extLst>
              <a:ext uri="{FF2B5EF4-FFF2-40B4-BE49-F238E27FC236}">
                <a16:creationId xmlns:a16="http://schemas.microsoft.com/office/drawing/2014/main" id="{6CE402BD-242F-CFDF-046E-B646E3E44A48}"/>
              </a:ext>
            </a:extLst>
          </p:cNvPr>
          <p:cNvSpPr txBox="1"/>
          <p:nvPr/>
        </p:nvSpPr>
        <p:spPr>
          <a:xfrm>
            <a:off x="4615221" y="1343027"/>
            <a:ext cx="2442438" cy="584775"/>
          </a:xfrm>
          <a:prstGeom prst="rect">
            <a:avLst/>
          </a:prstGeom>
          <a:noFill/>
        </p:spPr>
        <p:txBody>
          <a:bodyPr wrap="square">
            <a:spAutoFit/>
          </a:bodyPr>
          <a:lstStyle/>
          <a:p>
            <a:r>
              <a:rPr lang="fr-FR" sz="1600" b="1" dirty="0">
                <a:solidFill>
                  <a:srgbClr val="000000"/>
                </a:solidFill>
                <a:latin typeface="Open Sans Condensed" panose="020B0806030504020204"/>
              </a:rPr>
              <a:t>M</a:t>
            </a:r>
            <a:r>
              <a:rPr lang="fr-FR" sz="1600" b="1" i="0" u="none" strike="noStrike" baseline="0" dirty="0">
                <a:solidFill>
                  <a:srgbClr val="000000"/>
                </a:solidFill>
                <a:latin typeface="Open Sans Condensed" panose="020B0806030504020204"/>
              </a:rPr>
              <a:t>uscles sus-hyoïdiens </a:t>
            </a:r>
            <a:endParaRPr lang="fr-FR" sz="1600" dirty="0">
              <a:solidFill>
                <a:srgbClr val="000000"/>
              </a:solidFill>
              <a:latin typeface="Open Sans Condensed" panose="020B0806030504020204"/>
            </a:endParaRPr>
          </a:p>
          <a:p>
            <a:r>
              <a:rPr lang="fr-FR" sz="1600" dirty="0">
                <a:solidFill>
                  <a:srgbClr val="000000"/>
                </a:solidFill>
                <a:latin typeface="Open Sans Condensed" panose="020B0806030504020204"/>
              </a:rPr>
              <a:t>Elévation de l’os hyoïde</a:t>
            </a:r>
            <a:endParaRPr lang="fr-FR" sz="1600" dirty="0">
              <a:latin typeface="Open Sans Condensed" panose="020B0806030504020204"/>
            </a:endParaRPr>
          </a:p>
        </p:txBody>
      </p:sp>
      <p:pic>
        <p:nvPicPr>
          <p:cNvPr id="32" name="Image 31">
            <a:extLst>
              <a:ext uri="{FF2B5EF4-FFF2-40B4-BE49-F238E27FC236}">
                <a16:creationId xmlns:a16="http://schemas.microsoft.com/office/drawing/2014/main" id="{F5DF30C8-3951-2AB4-00C5-1E7E2234EE73}"/>
              </a:ext>
            </a:extLst>
          </p:cNvPr>
          <p:cNvPicPr>
            <a:picLocks noChangeAspect="1"/>
          </p:cNvPicPr>
          <p:nvPr/>
        </p:nvPicPr>
        <p:blipFill>
          <a:blip r:embed="rId5"/>
          <a:stretch>
            <a:fillRect/>
          </a:stretch>
        </p:blipFill>
        <p:spPr>
          <a:xfrm>
            <a:off x="4449231" y="2477658"/>
            <a:ext cx="2798214" cy="3909764"/>
          </a:xfrm>
          <a:prstGeom prst="rect">
            <a:avLst/>
          </a:prstGeom>
        </p:spPr>
      </p:pic>
      <p:sp>
        <p:nvSpPr>
          <p:cNvPr id="33" name="ZoneTexte 32">
            <a:extLst>
              <a:ext uri="{FF2B5EF4-FFF2-40B4-BE49-F238E27FC236}">
                <a16:creationId xmlns:a16="http://schemas.microsoft.com/office/drawing/2014/main" id="{3103FB2E-99A5-188D-7726-7F075A67C016}"/>
              </a:ext>
            </a:extLst>
          </p:cNvPr>
          <p:cNvSpPr txBox="1"/>
          <p:nvPr/>
        </p:nvSpPr>
        <p:spPr>
          <a:xfrm>
            <a:off x="8845993" y="1343027"/>
            <a:ext cx="2442438" cy="584775"/>
          </a:xfrm>
          <a:prstGeom prst="rect">
            <a:avLst/>
          </a:prstGeom>
          <a:noFill/>
        </p:spPr>
        <p:txBody>
          <a:bodyPr wrap="square">
            <a:spAutoFit/>
          </a:bodyPr>
          <a:lstStyle/>
          <a:p>
            <a:r>
              <a:rPr lang="fr-FR" sz="1600" b="1" dirty="0">
                <a:solidFill>
                  <a:srgbClr val="000000"/>
                </a:solidFill>
                <a:latin typeface="Open Sans Condensed" panose="020B0806030504020204"/>
              </a:rPr>
              <a:t>M</a:t>
            </a:r>
            <a:r>
              <a:rPr lang="fr-FR" sz="1600" b="1" i="0" u="none" strike="noStrike" baseline="0" dirty="0">
                <a:solidFill>
                  <a:srgbClr val="000000"/>
                </a:solidFill>
                <a:latin typeface="Open Sans Condensed" panose="020B0806030504020204"/>
              </a:rPr>
              <a:t>uscles sus-hyoïdiens </a:t>
            </a:r>
            <a:endParaRPr lang="fr-FR" sz="1600" dirty="0">
              <a:solidFill>
                <a:srgbClr val="000000"/>
              </a:solidFill>
              <a:latin typeface="Open Sans Condensed" panose="020B0806030504020204"/>
            </a:endParaRPr>
          </a:p>
          <a:p>
            <a:r>
              <a:rPr lang="fr-FR" sz="1600" dirty="0">
                <a:solidFill>
                  <a:srgbClr val="000000"/>
                </a:solidFill>
                <a:latin typeface="Open Sans Condensed" panose="020B0806030504020204"/>
              </a:rPr>
              <a:t>Abaissement épiglotte</a:t>
            </a:r>
            <a:endParaRPr lang="fr-FR" sz="1600" dirty="0">
              <a:latin typeface="Open Sans Condensed" panose="020B0806030504020204"/>
            </a:endParaRPr>
          </a:p>
        </p:txBody>
      </p:sp>
    </p:spTree>
    <p:extLst>
      <p:ext uri="{BB962C8B-B14F-4D97-AF65-F5344CB8AC3E}">
        <p14:creationId xmlns:p14="http://schemas.microsoft.com/office/powerpoint/2010/main" val="297019065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AB2BD04-5B35-37BC-2178-759A4D816FAB}"/>
              </a:ext>
            </a:extLst>
          </p:cNvPr>
          <p:cNvPicPr>
            <a:picLocks noChangeAspect="1"/>
          </p:cNvPicPr>
          <p:nvPr/>
        </p:nvPicPr>
        <p:blipFill rotWithShape="1">
          <a:blip r:embed="rId2"/>
          <a:srcRect l="15451" t="14166" r="55556" b="48056"/>
          <a:stretch/>
        </p:blipFill>
        <p:spPr>
          <a:xfrm>
            <a:off x="247650" y="2371724"/>
            <a:ext cx="3181350" cy="2590800"/>
          </a:xfrm>
          <a:prstGeom prst="rect">
            <a:avLst/>
          </a:prstGeom>
        </p:spPr>
      </p:pic>
      <p:sp>
        <p:nvSpPr>
          <p:cNvPr id="10" name="ZoneTexte 9">
            <a:extLst>
              <a:ext uri="{FF2B5EF4-FFF2-40B4-BE49-F238E27FC236}">
                <a16:creationId xmlns:a16="http://schemas.microsoft.com/office/drawing/2014/main" id="{80279614-1D2A-F446-FAE3-11DE34404275}"/>
              </a:ext>
            </a:extLst>
          </p:cNvPr>
          <p:cNvSpPr txBox="1"/>
          <p:nvPr/>
        </p:nvSpPr>
        <p:spPr>
          <a:xfrm>
            <a:off x="-100013" y="1721062"/>
            <a:ext cx="3876675" cy="369332"/>
          </a:xfrm>
          <a:prstGeom prst="rect">
            <a:avLst/>
          </a:prstGeom>
          <a:noFill/>
        </p:spPr>
        <p:txBody>
          <a:bodyPr wrap="square">
            <a:spAutoFit/>
          </a:bodyPr>
          <a:lstStyle/>
          <a:p>
            <a:pPr algn="ctr"/>
            <a:r>
              <a:rPr lang="fr-FR" sz="1800" b="0" i="0" u="none" strike="noStrike" baseline="0" dirty="0">
                <a:solidFill>
                  <a:srgbClr val="000000"/>
                </a:solidFill>
                <a:latin typeface="Open Sans Condensed Light" panose="020B0306030504020204"/>
              </a:rPr>
              <a:t>Muscle </a:t>
            </a:r>
            <a:r>
              <a:rPr lang="fr-FR" sz="1800" b="0" i="0" u="none" strike="noStrike" baseline="0" dirty="0" err="1">
                <a:solidFill>
                  <a:srgbClr val="000000"/>
                </a:solidFill>
                <a:latin typeface="Open Sans Condensed Light" panose="020B0306030504020204"/>
              </a:rPr>
              <a:t>Thyro-arythénoidien</a:t>
            </a:r>
            <a:r>
              <a:rPr lang="fr-FR" sz="1800" b="0" i="0" u="none" strike="noStrike" baseline="0" dirty="0">
                <a:solidFill>
                  <a:srgbClr val="000000"/>
                </a:solidFill>
                <a:latin typeface="Open Sans Condensed Light" panose="020B0306030504020204"/>
              </a:rPr>
              <a:t> (TA)</a:t>
            </a:r>
          </a:p>
        </p:txBody>
      </p:sp>
      <p:sp>
        <p:nvSpPr>
          <p:cNvPr id="12" name="ZoneTexte 11">
            <a:extLst>
              <a:ext uri="{FF2B5EF4-FFF2-40B4-BE49-F238E27FC236}">
                <a16:creationId xmlns:a16="http://schemas.microsoft.com/office/drawing/2014/main" id="{9F595D05-B8BC-F3A4-F40F-89BE3F0FDF5E}"/>
              </a:ext>
            </a:extLst>
          </p:cNvPr>
          <p:cNvSpPr txBox="1"/>
          <p:nvPr/>
        </p:nvSpPr>
        <p:spPr>
          <a:xfrm>
            <a:off x="247650" y="908653"/>
            <a:ext cx="2447926" cy="646331"/>
          </a:xfrm>
          <a:prstGeom prst="rect">
            <a:avLst/>
          </a:prstGeom>
          <a:noFill/>
        </p:spPr>
        <p:txBody>
          <a:bodyPr wrap="square">
            <a:spAutoFit/>
          </a:bodyPr>
          <a:lstStyle/>
          <a:p>
            <a:pPr algn="ctr"/>
            <a:r>
              <a:rPr lang="fr-FR" b="1" dirty="0">
                <a:solidFill>
                  <a:srgbClr val="0171B9"/>
                </a:solidFill>
                <a:latin typeface="Open Sans Condensed Light" panose="020B0306030504020204"/>
              </a:rPr>
              <a:t>M</a:t>
            </a:r>
            <a:r>
              <a:rPr lang="fr-FR" sz="1800" b="1" i="0" u="none" strike="noStrike" baseline="0" dirty="0">
                <a:solidFill>
                  <a:srgbClr val="0171B9"/>
                </a:solidFill>
                <a:latin typeface="Open Sans Condensed Light" panose="020B0306030504020204"/>
              </a:rPr>
              <a:t>uscle tenseur des cordes vocales </a:t>
            </a:r>
          </a:p>
        </p:txBody>
      </p:sp>
      <p:sp>
        <p:nvSpPr>
          <p:cNvPr id="2" name="ZoneTexte 1">
            <a:extLst>
              <a:ext uri="{FF2B5EF4-FFF2-40B4-BE49-F238E27FC236}">
                <a16:creationId xmlns:a16="http://schemas.microsoft.com/office/drawing/2014/main" id="{07043965-4F2B-9D2C-6771-CB0158840B8A}"/>
              </a:ext>
            </a:extLst>
          </p:cNvPr>
          <p:cNvSpPr txBox="1"/>
          <p:nvPr/>
        </p:nvSpPr>
        <p:spPr>
          <a:xfrm>
            <a:off x="57870" y="116354"/>
            <a:ext cx="7924080" cy="461665"/>
          </a:xfrm>
          <a:prstGeom prst="rect">
            <a:avLst/>
          </a:prstGeom>
          <a:noFill/>
        </p:spPr>
        <p:txBody>
          <a:bodyPr wrap="square">
            <a:spAutoFit/>
          </a:bodyPr>
          <a:lstStyle/>
          <a:p>
            <a:r>
              <a:rPr lang="fr-FR" sz="2400" b="1" dirty="0">
                <a:solidFill>
                  <a:srgbClr val="AB1A3A"/>
                </a:solidFill>
                <a:latin typeface="Open Sans Condensed Light" panose="020B0306030504020204"/>
              </a:rPr>
              <a:t>Fonction des muscles laryngés intrinsèques</a:t>
            </a:r>
          </a:p>
        </p:txBody>
      </p:sp>
      <p:pic>
        <p:nvPicPr>
          <p:cNvPr id="4" name="Image 3">
            <a:extLst>
              <a:ext uri="{FF2B5EF4-FFF2-40B4-BE49-F238E27FC236}">
                <a16:creationId xmlns:a16="http://schemas.microsoft.com/office/drawing/2014/main" id="{B13B29CC-852D-4140-9F0B-4F45749D41EE}"/>
              </a:ext>
            </a:extLst>
          </p:cNvPr>
          <p:cNvPicPr>
            <a:picLocks noChangeAspect="1"/>
          </p:cNvPicPr>
          <p:nvPr/>
        </p:nvPicPr>
        <p:blipFill rotWithShape="1">
          <a:blip r:embed="rId3"/>
          <a:srcRect l="48477" t="10185" r="15054" b="8094"/>
          <a:stretch/>
        </p:blipFill>
        <p:spPr>
          <a:xfrm>
            <a:off x="4348120" y="1605048"/>
            <a:ext cx="2716277" cy="3804123"/>
          </a:xfrm>
          <a:prstGeom prst="rect">
            <a:avLst/>
          </a:prstGeom>
        </p:spPr>
      </p:pic>
      <p:grpSp>
        <p:nvGrpSpPr>
          <p:cNvPr id="7" name="Groupe 6">
            <a:extLst>
              <a:ext uri="{FF2B5EF4-FFF2-40B4-BE49-F238E27FC236}">
                <a16:creationId xmlns:a16="http://schemas.microsoft.com/office/drawing/2014/main" id="{176A8C3B-ADC0-92DC-630B-23C32196FA48}"/>
              </a:ext>
            </a:extLst>
          </p:cNvPr>
          <p:cNvGrpSpPr/>
          <p:nvPr/>
        </p:nvGrpSpPr>
        <p:grpSpPr>
          <a:xfrm>
            <a:off x="1674739" y="5686425"/>
            <a:ext cx="8592491" cy="815725"/>
            <a:chOff x="1674739" y="5686425"/>
            <a:chExt cx="8592491" cy="815725"/>
          </a:xfrm>
        </p:grpSpPr>
        <p:sp>
          <p:nvSpPr>
            <p:cNvPr id="16" name="ZoneTexte 15">
              <a:extLst>
                <a:ext uri="{FF2B5EF4-FFF2-40B4-BE49-F238E27FC236}">
                  <a16:creationId xmlns:a16="http://schemas.microsoft.com/office/drawing/2014/main" id="{46F62DE7-9624-24C8-4DE2-25D3B76E2D8E}"/>
                </a:ext>
              </a:extLst>
            </p:cNvPr>
            <p:cNvSpPr txBox="1"/>
            <p:nvPr/>
          </p:nvSpPr>
          <p:spPr>
            <a:xfrm>
              <a:off x="2343150" y="5855819"/>
              <a:ext cx="7924080" cy="646331"/>
            </a:xfrm>
            <a:prstGeom prst="rect">
              <a:avLst/>
            </a:prstGeom>
            <a:noFill/>
          </p:spPr>
          <p:txBody>
            <a:bodyPr wrap="square">
              <a:spAutoFit/>
            </a:bodyPr>
            <a:lstStyle/>
            <a:p>
              <a:r>
                <a:rPr lang="fr-FR" b="0" i="0" u="none" strike="noStrike" baseline="0" dirty="0">
                  <a:solidFill>
                    <a:srgbClr val="000000"/>
                  </a:solidFill>
                  <a:latin typeface="Open Sans Condensed Light" panose="020B0306030504020204"/>
                </a:rPr>
                <a:t>Raccourcit le corps de la corde vocale en l’épaississant. </a:t>
              </a:r>
              <a:r>
                <a:rPr lang="fr-FR" dirty="0">
                  <a:solidFill>
                    <a:srgbClr val="000000"/>
                  </a:solidFill>
                  <a:latin typeface="Open Sans Condensed Light" panose="020B0306030504020204"/>
                </a:rPr>
                <a:t>C</a:t>
              </a:r>
              <a:r>
                <a:rPr lang="fr-FR" b="0" i="0" u="none" strike="noStrike" baseline="0" dirty="0">
                  <a:solidFill>
                    <a:srgbClr val="000000"/>
                  </a:solidFill>
                  <a:latin typeface="Open Sans Condensed Light" panose="020B0306030504020204"/>
                </a:rPr>
                <a:t>ontribue à augmenter la raideur de la corde, et favorise l’adduction CV </a:t>
              </a:r>
              <a:endParaRPr lang="fr-FR" dirty="0">
                <a:latin typeface="Open Sans Condensed Light" panose="020B0306030504020204"/>
              </a:endParaRPr>
            </a:p>
          </p:txBody>
        </p:sp>
        <p:sp>
          <p:nvSpPr>
            <p:cNvPr id="6" name="Flèche : courbe vers la droite 5">
              <a:extLst>
                <a:ext uri="{FF2B5EF4-FFF2-40B4-BE49-F238E27FC236}">
                  <a16:creationId xmlns:a16="http://schemas.microsoft.com/office/drawing/2014/main" id="{58782758-F373-3BB1-B10B-6F5894F0DC79}"/>
                </a:ext>
              </a:extLst>
            </p:cNvPr>
            <p:cNvSpPr/>
            <p:nvPr/>
          </p:nvSpPr>
          <p:spPr>
            <a:xfrm>
              <a:off x="1674739" y="5686425"/>
              <a:ext cx="500062" cy="559235"/>
            </a:xfrm>
            <a:prstGeom prst="curvedRightArrow">
              <a:avLst/>
            </a:prstGeom>
            <a:solidFill>
              <a:srgbClr val="E4847F"/>
            </a:solidFill>
            <a:ln>
              <a:solidFill>
                <a:srgbClr val="AB1A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grpSp>
        <p:nvGrpSpPr>
          <p:cNvPr id="9" name="Groupe 8">
            <a:extLst>
              <a:ext uri="{FF2B5EF4-FFF2-40B4-BE49-F238E27FC236}">
                <a16:creationId xmlns:a16="http://schemas.microsoft.com/office/drawing/2014/main" id="{B0C63CA5-A1E9-40DC-3297-769F9EBF3DFF}"/>
              </a:ext>
            </a:extLst>
          </p:cNvPr>
          <p:cNvGrpSpPr/>
          <p:nvPr/>
        </p:nvGrpSpPr>
        <p:grpSpPr>
          <a:xfrm>
            <a:off x="4746506" y="634547"/>
            <a:ext cx="2317891" cy="548212"/>
            <a:chOff x="296052" y="4932143"/>
            <a:chExt cx="2317891" cy="548212"/>
          </a:xfrm>
        </p:grpSpPr>
        <p:sp>
          <p:nvSpPr>
            <p:cNvPr id="11" name="ZoneTexte 10">
              <a:extLst>
                <a:ext uri="{FF2B5EF4-FFF2-40B4-BE49-F238E27FC236}">
                  <a16:creationId xmlns:a16="http://schemas.microsoft.com/office/drawing/2014/main" id="{EC041787-8A6E-3D44-A97E-BA16CF6BFA79}"/>
                </a:ext>
              </a:extLst>
            </p:cNvPr>
            <p:cNvSpPr txBox="1"/>
            <p:nvPr/>
          </p:nvSpPr>
          <p:spPr>
            <a:xfrm>
              <a:off x="972568" y="5080245"/>
              <a:ext cx="1641375" cy="400110"/>
            </a:xfrm>
            <a:prstGeom prst="rect">
              <a:avLst/>
            </a:prstGeom>
            <a:noFill/>
          </p:spPr>
          <p:txBody>
            <a:bodyPr wrap="square">
              <a:spAutoFit/>
            </a:bodyPr>
            <a:lstStyle/>
            <a:p>
              <a:r>
                <a:rPr lang="fr-FR" sz="2000" dirty="0">
                  <a:solidFill>
                    <a:srgbClr val="000000"/>
                  </a:solidFill>
                  <a:latin typeface="Open Sans Condensed Light" panose="020B0306030504020204"/>
                </a:rPr>
                <a:t>Phonation</a:t>
              </a:r>
              <a:endParaRPr lang="fr-FR" sz="2000" dirty="0">
                <a:latin typeface="Open Sans Condensed Light" panose="020B0306030504020204"/>
              </a:endParaRPr>
            </a:p>
          </p:txBody>
        </p:sp>
        <p:sp>
          <p:nvSpPr>
            <p:cNvPr id="13" name="Flèche : courbe vers la droite 12">
              <a:extLst>
                <a:ext uri="{FF2B5EF4-FFF2-40B4-BE49-F238E27FC236}">
                  <a16:creationId xmlns:a16="http://schemas.microsoft.com/office/drawing/2014/main" id="{3096A7E5-3655-D8A5-868C-5EECAA3EE094}"/>
                </a:ext>
              </a:extLst>
            </p:cNvPr>
            <p:cNvSpPr/>
            <p:nvPr/>
          </p:nvSpPr>
          <p:spPr>
            <a:xfrm>
              <a:off x="296052" y="4932143"/>
              <a:ext cx="543464" cy="512726"/>
            </a:xfrm>
            <a:prstGeom prst="curvedRightArrow">
              <a:avLst/>
            </a:prstGeom>
            <a:solidFill>
              <a:srgbClr val="60D0C5"/>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spTree>
    <p:extLst>
      <p:ext uri="{BB962C8B-B14F-4D97-AF65-F5344CB8AC3E}">
        <p14:creationId xmlns:p14="http://schemas.microsoft.com/office/powerpoint/2010/main" val="2706445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7CC37B9-BA15-A4AD-39C2-CFEB8BEBE586}"/>
              </a:ext>
            </a:extLst>
          </p:cNvPr>
          <p:cNvPicPr>
            <a:picLocks noChangeAspect="1"/>
          </p:cNvPicPr>
          <p:nvPr/>
        </p:nvPicPr>
        <p:blipFill rotWithShape="1">
          <a:blip r:embed="rId2"/>
          <a:srcRect l="12548" t="13487" r="96" b="14636"/>
          <a:stretch/>
        </p:blipFill>
        <p:spPr>
          <a:xfrm>
            <a:off x="725213" y="735724"/>
            <a:ext cx="9585435" cy="4929352"/>
          </a:xfrm>
          <a:prstGeom prst="rect">
            <a:avLst/>
          </a:prstGeom>
        </p:spPr>
      </p:pic>
      <p:pic>
        <p:nvPicPr>
          <p:cNvPr id="5" name="Image 4">
            <a:extLst>
              <a:ext uri="{FF2B5EF4-FFF2-40B4-BE49-F238E27FC236}">
                <a16:creationId xmlns:a16="http://schemas.microsoft.com/office/drawing/2014/main" id="{6DEC7988-E7DC-EFFF-B6A1-B0946EC89AC8}"/>
              </a:ext>
            </a:extLst>
          </p:cNvPr>
          <p:cNvPicPr>
            <a:picLocks noChangeAspect="1"/>
          </p:cNvPicPr>
          <p:nvPr/>
        </p:nvPicPr>
        <p:blipFill rotWithShape="1">
          <a:blip r:embed="rId3"/>
          <a:srcRect l="1052" t="14099" r="191" b="14023"/>
          <a:stretch/>
        </p:blipFill>
        <p:spPr>
          <a:xfrm>
            <a:off x="977462" y="935420"/>
            <a:ext cx="10836166" cy="4929352"/>
          </a:xfrm>
          <a:prstGeom prst="rect">
            <a:avLst/>
          </a:prstGeom>
        </p:spPr>
      </p:pic>
      <p:pic>
        <p:nvPicPr>
          <p:cNvPr id="9" name="Image 8">
            <a:extLst>
              <a:ext uri="{FF2B5EF4-FFF2-40B4-BE49-F238E27FC236}">
                <a16:creationId xmlns:a16="http://schemas.microsoft.com/office/drawing/2014/main" id="{00033ADB-0724-26A7-17DF-9B913D6BE683}"/>
              </a:ext>
            </a:extLst>
          </p:cNvPr>
          <p:cNvPicPr>
            <a:picLocks noChangeAspect="1"/>
          </p:cNvPicPr>
          <p:nvPr/>
        </p:nvPicPr>
        <p:blipFill rotWithShape="1">
          <a:blip r:embed="rId4"/>
          <a:srcRect l="192" t="15785" r="192" b="14483"/>
          <a:stretch/>
        </p:blipFill>
        <p:spPr>
          <a:xfrm>
            <a:off x="1114097" y="1145625"/>
            <a:ext cx="10930758" cy="4782206"/>
          </a:xfrm>
          <a:prstGeom prst="rect">
            <a:avLst/>
          </a:prstGeom>
        </p:spPr>
      </p:pic>
      <p:sp>
        <p:nvSpPr>
          <p:cNvPr id="10" name="ZoneTexte 9">
            <a:extLst>
              <a:ext uri="{FF2B5EF4-FFF2-40B4-BE49-F238E27FC236}">
                <a16:creationId xmlns:a16="http://schemas.microsoft.com/office/drawing/2014/main" id="{F20F56B1-2CAD-B1BB-FE65-189B6D50F354}"/>
              </a:ext>
            </a:extLst>
          </p:cNvPr>
          <p:cNvSpPr txBox="1"/>
          <p:nvPr/>
        </p:nvSpPr>
        <p:spPr>
          <a:xfrm>
            <a:off x="188072" y="74363"/>
            <a:ext cx="6133380" cy="461665"/>
          </a:xfrm>
          <a:prstGeom prst="rect">
            <a:avLst/>
          </a:prstGeom>
          <a:noFill/>
        </p:spPr>
        <p:txBody>
          <a:bodyPr wrap="square">
            <a:spAutoFit/>
          </a:bodyPr>
          <a:lstStyle/>
          <a:p>
            <a:r>
              <a:rPr lang="fr-FR" sz="2400" b="1" dirty="0">
                <a:solidFill>
                  <a:srgbClr val="AB1A3A"/>
                </a:solidFill>
                <a:latin typeface="Open Sans Condensed Light" panose="020B0306030504020204"/>
              </a:rPr>
              <a:t>Structure de la phonation</a:t>
            </a:r>
          </a:p>
        </p:txBody>
      </p:sp>
      <p:sp>
        <p:nvSpPr>
          <p:cNvPr id="12" name="ZoneTexte 11">
            <a:extLst>
              <a:ext uri="{FF2B5EF4-FFF2-40B4-BE49-F238E27FC236}">
                <a16:creationId xmlns:a16="http://schemas.microsoft.com/office/drawing/2014/main" id="{8077AD41-81CA-3DFF-F486-258156B10D09}"/>
              </a:ext>
            </a:extLst>
          </p:cNvPr>
          <p:cNvSpPr txBox="1"/>
          <p:nvPr/>
        </p:nvSpPr>
        <p:spPr>
          <a:xfrm>
            <a:off x="1546285" y="6064468"/>
            <a:ext cx="7166394" cy="646331"/>
          </a:xfrm>
          <a:prstGeom prst="rect">
            <a:avLst/>
          </a:prstGeom>
          <a:noFill/>
        </p:spPr>
        <p:txBody>
          <a:bodyPr wrap="square">
            <a:spAutoFit/>
          </a:bodyPr>
          <a:lstStyle/>
          <a:p>
            <a:pPr algn="ctr"/>
            <a:r>
              <a:rPr lang="fr-FR" sz="1800" b="1" i="0" u="none" strike="noStrike" baseline="0" dirty="0">
                <a:solidFill>
                  <a:srgbClr val="AB1A3A"/>
                </a:solidFill>
                <a:latin typeface="Open Sans Condensed Light" panose="020B0306030504020204"/>
              </a:rPr>
              <a:t>Corde vocale </a:t>
            </a:r>
            <a:r>
              <a:rPr lang="fr-FR" sz="1800" b="0" i="0" u="none" strike="noStrike" baseline="0" dirty="0">
                <a:solidFill>
                  <a:srgbClr val="000000"/>
                </a:solidFill>
                <a:latin typeface="Open Sans Condensed Light" panose="020B0306030504020204"/>
              </a:rPr>
              <a:t>(ou pli vocal), correspond au muscle </a:t>
            </a:r>
            <a:r>
              <a:rPr lang="fr-FR" sz="1800" b="0" i="0" u="none" strike="noStrike" baseline="0" dirty="0" err="1">
                <a:solidFill>
                  <a:srgbClr val="000000"/>
                </a:solidFill>
                <a:latin typeface="Open Sans Condensed Light" panose="020B0306030504020204"/>
              </a:rPr>
              <a:t>thyroaryténoïdien</a:t>
            </a:r>
            <a:r>
              <a:rPr lang="fr-FR" sz="1800" b="0" i="0" u="none" strike="noStrike" baseline="0" dirty="0">
                <a:solidFill>
                  <a:srgbClr val="000000"/>
                </a:solidFill>
                <a:latin typeface="Open Sans Condensed Light" panose="020B0306030504020204"/>
              </a:rPr>
              <a:t> +tissu fibreux de recouvrement + muqueuse en regard </a:t>
            </a:r>
            <a:endParaRPr lang="fr-FR" dirty="0">
              <a:latin typeface="Open Sans Condensed Light" panose="020B0306030504020204"/>
            </a:endParaRPr>
          </a:p>
        </p:txBody>
      </p:sp>
      <p:sp>
        <p:nvSpPr>
          <p:cNvPr id="13" name="Flèche : courbe vers la droite 12">
            <a:extLst>
              <a:ext uri="{FF2B5EF4-FFF2-40B4-BE49-F238E27FC236}">
                <a16:creationId xmlns:a16="http://schemas.microsoft.com/office/drawing/2014/main" id="{3D101C57-7DB3-9954-31B0-F50DCC868583}"/>
              </a:ext>
            </a:extLst>
          </p:cNvPr>
          <p:cNvSpPr/>
          <p:nvPr/>
        </p:nvSpPr>
        <p:spPr>
          <a:xfrm>
            <a:off x="793630" y="5980388"/>
            <a:ext cx="543464" cy="512726"/>
          </a:xfrm>
          <a:prstGeom prst="curvedRightArrow">
            <a:avLst/>
          </a:prstGeom>
          <a:solidFill>
            <a:srgbClr val="60D0C5"/>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42764579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CDECDF2-13AE-F2B6-0C77-C6945BC0F990}"/>
              </a:ext>
            </a:extLst>
          </p:cNvPr>
          <p:cNvPicPr>
            <a:picLocks noChangeAspect="1"/>
          </p:cNvPicPr>
          <p:nvPr/>
        </p:nvPicPr>
        <p:blipFill rotWithShape="1">
          <a:blip r:embed="rId2"/>
          <a:srcRect l="7437" t="47742" r="60305" b="12975"/>
          <a:stretch/>
        </p:blipFill>
        <p:spPr>
          <a:xfrm>
            <a:off x="5757717" y="1525280"/>
            <a:ext cx="5919019" cy="4505031"/>
          </a:xfrm>
          <a:prstGeom prst="rect">
            <a:avLst/>
          </a:prstGeom>
        </p:spPr>
      </p:pic>
      <p:pic>
        <p:nvPicPr>
          <p:cNvPr id="11" name="Image 10">
            <a:extLst>
              <a:ext uri="{FF2B5EF4-FFF2-40B4-BE49-F238E27FC236}">
                <a16:creationId xmlns:a16="http://schemas.microsoft.com/office/drawing/2014/main" id="{3F4FAA99-5440-C3AC-8EE4-46C122A1B77E}"/>
              </a:ext>
            </a:extLst>
          </p:cNvPr>
          <p:cNvPicPr>
            <a:picLocks noChangeAspect="1"/>
          </p:cNvPicPr>
          <p:nvPr/>
        </p:nvPicPr>
        <p:blipFill rotWithShape="1">
          <a:blip r:embed="rId3"/>
          <a:srcRect l="48702" t="9251" r="15279" b="9081"/>
          <a:stretch/>
        </p:blipFill>
        <p:spPr>
          <a:xfrm>
            <a:off x="477929" y="1748001"/>
            <a:ext cx="2777105" cy="3935325"/>
          </a:xfrm>
          <a:prstGeom prst="rect">
            <a:avLst/>
          </a:prstGeom>
        </p:spPr>
      </p:pic>
      <p:sp>
        <p:nvSpPr>
          <p:cNvPr id="12" name="ZoneTexte 11">
            <a:extLst>
              <a:ext uri="{FF2B5EF4-FFF2-40B4-BE49-F238E27FC236}">
                <a16:creationId xmlns:a16="http://schemas.microsoft.com/office/drawing/2014/main" id="{D0B3E00B-E249-E8AF-A480-BF237A9763AE}"/>
              </a:ext>
            </a:extLst>
          </p:cNvPr>
          <p:cNvSpPr txBox="1"/>
          <p:nvPr/>
        </p:nvSpPr>
        <p:spPr>
          <a:xfrm>
            <a:off x="247650" y="1367396"/>
            <a:ext cx="3345981" cy="369332"/>
          </a:xfrm>
          <a:prstGeom prst="rect">
            <a:avLst/>
          </a:prstGeom>
          <a:noFill/>
        </p:spPr>
        <p:txBody>
          <a:bodyPr wrap="none" rtlCol="0">
            <a:spAutoFit/>
          </a:bodyPr>
          <a:lstStyle/>
          <a:p>
            <a:r>
              <a:rPr lang="fr-FR" dirty="0">
                <a:latin typeface="Open Sans Condensed" panose="020B0806030504020204"/>
              </a:rPr>
              <a:t>Muscles crico-thyroïdiens (CT) </a:t>
            </a:r>
          </a:p>
        </p:txBody>
      </p:sp>
      <p:sp>
        <p:nvSpPr>
          <p:cNvPr id="4" name="ZoneTexte 3">
            <a:extLst>
              <a:ext uri="{FF2B5EF4-FFF2-40B4-BE49-F238E27FC236}">
                <a16:creationId xmlns:a16="http://schemas.microsoft.com/office/drawing/2014/main" id="{84DBF7AD-56F9-BABB-C6A2-902F695E888C}"/>
              </a:ext>
            </a:extLst>
          </p:cNvPr>
          <p:cNvSpPr txBox="1"/>
          <p:nvPr/>
        </p:nvSpPr>
        <p:spPr>
          <a:xfrm>
            <a:off x="57870" y="116354"/>
            <a:ext cx="8305080" cy="461665"/>
          </a:xfrm>
          <a:prstGeom prst="rect">
            <a:avLst/>
          </a:prstGeom>
          <a:noFill/>
        </p:spPr>
        <p:txBody>
          <a:bodyPr wrap="square">
            <a:spAutoFit/>
          </a:bodyPr>
          <a:lstStyle/>
          <a:p>
            <a:r>
              <a:rPr lang="fr-FR" sz="2400" b="1" dirty="0">
                <a:solidFill>
                  <a:srgbClr val="AB1A3A"/>
                </a:solidFill>
                <a:latin typeface="Open Sans Condensed Light" panose="020B0306030504020204"/>
              </a:rPr>
              <a:t>Fonction des muscles laryngés intrinsèques</a:t>
            </a:r>
          </a:p>
        </p:txBody>
      </p:sp>
      <p:grpSp>
        <p:nvGrpSpPr>
          <p:cNvPr id="19" name="Groupe 18">
            <a:extLst>
              <a:ext uri="{FF2B5EF4-FFF2-40B4-BE49-F238E27FC236}">
                <a16:creationId xmlns:a16="http://schemas.microsoft.com/office/drawing/2014/main" id="{A3470C5E-B417-A9A7-5FE5-66411E8DAF9A}"/>
              </a:ext>
            </a:extLst>
          </p:cNvPr>
          <p:cNvGrpSpPr/>
          <p:nvPr/>
        </p:nvGrpSpPr>
        <p:grpSpPr>
          <a:xfrm>
            <a:off x="161454" y="5860917"/>
            <a:ext cx="8592491" cy="815725"/>
            <a:chOff x="1674739" y="5686425"/>
            <a:chExt cx="8592491" cy="815725"/>
          </a:xfrm>
        </p:grpSpPr>
        <p:sp>
          <p:nvSpPr>
            <p:cNvPr id="20" name="ZoneTexte 19">
              <a:extLst>
                <a:ext uri="{FF2B5EF4-FFF2-40B4-BE49-F238E27FC236}">
                  <a16:creationId xmlns:a16="http://schemas.microsoft.com/office/drawing/2014/main" id="{8708ECC5-DDDF-6AED-4FA6-D8964129F688}"/>
                </a:ext>
              </a:extLst>
            </p:cNvPr>
            <p:cNvSpPr txBox="1"/>
            <p:nvPr/>
          </p:nvSpPr>
          <p:spPr>
            <a:xfrm>
              <a:off x="2343150" y="5855819"/>
              <a:ext cx="7924080" cy="646331"/>
            </a:xfrm>
            <a:prstGeom prst="rect">
              <a:avLst/>
            </a:prstGeom>
            <a:noFill/>
          </p:spPr>
          <p:txBody>
            <a:bodyPr wrap="square">
              <a:spAutoFit/>
            </a:bodyPr>
            <a:lstStyle/>
            <a:p>
              <a:r>
                <a:rPr lang="fr-FR" dirty="0">
                  <a:solidFill>
                    <a:srgbClr val="000000"/>
                  </a:solidFill>
                  <a:latin typeface="Open Sans Condensed Light" panose="020B0306030504020204"/>
                </a:rPr>
                <a:t>A</a:t>
              </a:r>
              <a:r>
                <a:rPr lang="fr-FR" sz="1800" dirty="0">
                  <a:solidFill>
                    <a:srgbClr val="000000"/>
                  </a:solidFill>
                  <a:latin typeface="Open Sans Condensed Light" panose="020B0306030504020204"/>
                </a:rPr>
                <a:t>baissement, élongation et mise en tension CV</a:t>
              </a:r>
            </a:p>
            <a:p>
              <a:r>
                <a:rPr lang="fr-FR" dirty="0">
                  <a:solidFill>
                    <a:srgbClr val="000000"/>
                  </a:solidFill>
                  <a:latin typeface="Open Sans Condensed Light" panose="020B0306030504020204"/>
                </a:rPr>
                <a:t>c</a:t>
              </a:r>
              <a:r>
                <a:rPr lang="fr-FR" sz="1800" dirty="0">
                  <a:solidFill>
                    <a:srgbClr val="000000"/>
                  </a:solidFill>
                  <a:latin typeface="Open Sans Condensed Light" panose="020B0306030504020204"/>
                </a:rPr>
                <a:t>ontribue à l’adduction CV</a:t>
              </a:r>
              <a:endParaRPr lang="fr-FR" sz="1800" dirty="0">
                <a:latin typeface="Open Sans Condensed Light" panose="020B0306030504020204"/>
              </a:endParaRPr>
            </a:p>
          </p:txBody>
        </p:sp>
        <p:sp>
          <p:nvSpPr>
            <p:cNvPr id="21" name="Flèche : courbe vers la droite 20">
              <a:extLst>
                <a:ext uri="{FF2B5EF4-FFF2-40B4-BE49-F238E27FC236}">
                  <a16:creationId xmlns:a16="http://schemas.microsoft.com/office/drawing/2014/main" id="{D6315B35-34E5-F96E-5840-2A4F79AF97BE}"/>
                </a:ext>
              </a:extLst>
            </p:cNvPr>
            <p:cNvSpPr/>
            <p:nvPr/>
          </p:nvSpPr>
          <p:spPr>
            <a:xfrm>
              <a:off x="1674739" y="5686425"/>
              <a:ext cx="500062" cy="559235"/>
            </a:xfrm>
            <a:prstGeom prst="curvedRightArrow">
              <a:avLst/>
            </a:prstGeom>
            <a:solidFill>
              <a:srgbClr val="E4847F"/>
            </a:solidFill>
            <a:ln>
              <a:solidFill>
                <a:srgbClr val="AB1A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sp>
        <p:nvSpPr>
          <p:cNvPr id="2" name="ZoneTexte 1">
            <a:extLst>
              <a:ext uri="{FF2B5EF4-FFF2-40B4-BE49-F238E27FC236}">
                <a16:creationId xmlns:a16="http://schemas.microsoft.com/office/drawing/2014/main" id="{3ECAAC6F-6A81-90D1-A82A-EA3D869A047B}"/>
              </a:ext>
            </a:extLst>
          </p:cNvPr>
          <p:cNvSpPr txBox="1"/>
          <p:nvPr/>
        </p:nvSpPr>
        <p:spPr>
          <a:xfrm>
            <a:off x="323850" y="679015"/>
            <a:ext cx="2447926" cy="646331"/>
          </a:xfrm>
          <a:prstGeom prst="rect">
            <a:avLst/>
          </a:prstGeom>
          <a:noFill/>
        </p:spPr>
        <p:txBody>
          <a:bodyPr wrap="square">
            <a:spAutoFit/>
          </a:bodyPr>
          <a:lstStyle/>
          <a:p>
            <a:pPr algn="ctr"/>
            <a:r>
              <a:rPr lang="fr-FR" b="1" dirty="0">
                <a:solidFill>
                  <a:srgbClr val="0171B9"/>
                </a:solidFill>
                <a:latin typeface="Open Sans Condensed Light" panose="020B0306030504020204"/>
              </a:rPr>
              <a:t>M</a:t>
            </a:r>
            <a:r>
              <a:rPr lang="fr-FR" sz="1800" b="1" i="0" u="none" strike="noStrike" baseline="0" dirty="0">
                <a:solidFill>
                  <a:srgbClr val="0171B9"/>
                </a:solidFill>
                <a:latin typeface="Open Sans Condensed Light" panose="020B0306030504020204"/>
              </a:rPr>
              <a:t>uscle tenseur des cordes vocales </a:t>
            </a:r>
          </a:p>
        </p:txBody>
      </p:sp>
    </p:spTree>
    <p:extLst>
      <p:ext uri="{BB962C8B-B14F-4D97-AF65-F5344CB8AC3E}">
        <p14:creationId xmlns:p14="http://schemas.microsoft.com/office/powerpoint/2010/main" val="4187570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B76C14E-2E6E-8872-BABE-7DAD17DABBFF}"/>
              </a:ext>
            </a:extLst>
          </p:cNvPr>
          <p:cNvPicPr>
            <a:picLocks noChangeAspect="1"/>
          </p:cNvPicPr>
          <p:nvPr/>
        </p:nvPicPr>
        <p:blipFill rotWithShape="1">
          <a:blip r:embed="rId2"/>
          <a:srcRect l="50000" t="14166" r="10243" b="48056"/>
          <a:stretch/>
        </p:blipFill>
        <p:spPr>
          <a:xfrm>
            <a:off x="4010025" y="2457450"/>
            <a:ext cx="4362450" cy="2590800"/>
          </a:xfrm>
          <a:prstGeom prst="rect">
            <a:avLst/>
          </a:prstGeom>
        </p:spPr>
      </p:pic>
      <p:sp>
        <p:nvSpPr>
          <p:cNvPr id="14" name="ZoneTexte 13">
            <a:extLst>
              <a:ext uri="{FF2B5EF4-FFF2-40B4-BE49-F238E27FC236}">
                <a16:creationId xmlns:a16="http://schemas.microsoft.com/office/drawing/2014/main" id="{CF5B7E2E-C35A-A01A-7885-27F8757EEC11}"/>
              </a:ext>
            </a:extLst>
          </p:cNvPr>
          <p:cNvSpPr txBox="1"/>
          <p:nvPr/>
        </p:nvSpPr>
        <p:spPr>
          <a:xfrm>
            <a:off x="4200524" y="1711495"/>
            <a:ext cx="3781425" cy="369332"/>
          </a:xfrm>
          <a:prstGeom prst="rect">
            <a:avLst/>
          </a:prstGeom>
          <a:noFill/>
        </p:spPr>
        <p:txBody>
          <a:bodyPr wrap="square">
            <a:spAutoFit/>
          </a:bodyPr>
          <a:lstStyle/>
          <a:p>
            <a:pPr algn="ctr"/>
            <a:r>
              <a:rPr lang="fr-FR" sz="1800" b="0" i="0" u="none" strike="noStrike" baseline="0" dirty="0">
                <a:solidFill>
                  <a:srgbClr val="000000"/>
                </a:solidFill>
                <a:latin typeface="Open Sans Condensed Light" panose="020B0306030504020204"/>
              </a:rPr>
              <a:t>Muscle </a:t>
            </a:r>
            <a:r>
              <a:rPr lang="fr-FR" dirty="0" err="1">
                <a:solidFill>
                  <a:srgbClr val="000000"/>
                </a:solidFill>
                <a:latin typeface="Open Sans Condensed Light" panose="020B0306030504020204"/>
              </a:rPr>
              <a:t>Crico</a:t>
            </a:r>
            <a:r>
              <a:rPr lang="fr-FR" sz="1800" b="0" i="0" u="none" strike="noStrike" baseline="0" dirty="0" err="1">
                <a:solidFill>
                  <a:srgbClr val="000000"/>
                </a:solidFill>
                <a:latin typeface="Open Sans Condensed Light" panose="020B0306030504020204"/>
              </a:rPr>
              <a:t>arythénoidien</a:t>
            </a:r>
            <a:r>
              <a:rPr lang="fr-FR" dirty="0">
                <a:solidFill>
                  <a:srgbClr val="000000"/>
                </a:solidFill>
                <a:latin typeface="Open Sans Condensed Light" panose="020B0306030504020204"/>
              </a:rPr>
              <a:t> (CAL)</a:t>
            </a:r>
            <a:endParaRPr lang="fr-FR" sz="1800" b="0" i="0" u="none" strike="noStrike" baseline="0" dirty="0">
              <a:solidFill>
                <a:srgbClr val="000000"/>
              </a:solidFill>
              <a:latin typeface="Open Sans Condensed Light" panose="020B0306030504020204"/>
            </a:endParaRPr>
          </a:p>
        </p:txBody>
      </p:sp>
      <p:sp>
        <p:nvSpPr>
          <p:cNvPr id="2" name="ZoneTexte 1">
            <a:extLst>
              <a:ext uri="{FF2B5EF4-FFF2-40B4-BE49-F238E27FC236}">
                <a16:creationId xmlns:a16="http://schemas.microsoft.com/office/drawing/2014/main" id="{07043965-4F2B-9D2C-6771-CB0158840B8A}"/>
              </a:ext>
            </a:extLst>
          </p:cNvPr>
          <p:cNvSpPr txBox="1"/>
          <p:nvPr/>
        </p:nvSpPr>
        <p:spPr>
          <a:xfrm>
            <a:off x="57870" y="116354"/>
            <a:ext cx="7924080" cy="461665"/>
          </a:xfrm>
          <a:prstGeom prst="rect">
            <a:avLst/>
          </a:prstGeom>
          <a:noFill/>
        </p:spPr>
        <p:txBody>
          <a:bodyPr wrap="square">
            <a:spAutoFit/>
          </a:bodyPr>
          <a:lstStyle/>
          <a:p>
            <a:r>
              <a:rPr lang="fr-FR" sz="2400" b="1" dirty="0">
                <a:solidFill>
                  <a:srgbClr val="AB1A3A"/>
                </a:solidFill>
                <a:latin typeface="Open Sans Condensed Light" panose="020B0306030504020204"/>
              </a:rPr>
              <a:t>Fonction des muscles laryngés intrinsèques</a:t>
            </a:r>
          </a:p>
        </p:txBody>
      </p:sp>
      <p:grpSp>
        <p:nvGrpSpPr>
          <p:cNvPr id="4" name="Groupe 3">
            <a:extLst>
              <a:ext uri="{FF2B5EF4-FFF2-40B4-BE49-F238E27FC236}">
                <a16:creationId xmlns:a16="http://schemas.microsoft.com/office/drawing/2014/main" id="{68367640-FA16-B441-127B-C9FD2691AA16}"/>
              </a:ext>
            </a:extLst>
          </p:cNvPr>
          <p:cNvGrpSpPr/>
          <p:nvPr/>
        </p:nvGrpSpPr>
        <p:grpSpPr>
          <a:xfrm>
            <a:off x="1895004" y="5686765"/>
            <a:ext cx="8592491" cy="815725"/>
            <a:chOff x="1674739" y="5686425"/>
            <a:chExt cx="8592491" cy="815725"/>
          </a:xfrm>
        </p:grpSpPr>
        <p:sp>
          <p:nvSpPr>
            <p:cNvPr id="6" name="ZoneTexte 5">
              <a:extLst>
                <a:ext uri="{FF2B5EF4-FFF2-40B4-BE49-F238E27FC236}">
                  <a16:creationId xmlns:a16="http://schemas.microsoft.com/office/drawing/2014/main" id="{91D4F516-0196-8ABC-620C-3675D7FFB5FB}"/>
                </a:ext>
              </a:extLst>
            </p:cNvPr>
            <p:cNvSpPr txBox="1"/>
            <p:nvPr/>
          </p:nvSpPr>
          <p:spPr>
            <a:xfrm>
              <a:off x="2343150" y="5855819"/>
              <a:ext cx="7924080" cy="646331"/>
            </a:xfrm>
            <a:prstGeom prst="rect">
              <a:avLst/>
            </a:prstGeom>
            <a:noFill/>
          </p:spPr>
          <p:txBody>
            <a:bodyPr wrap="square">
              <a:spAutoFit/>
            </a:bodyPr>
            <a:lstStyle/>
            <a:p>
              <a:r>
                <a:rPr lang="fr-FR" sz="1800" dirty="0">
                  <a:solidFill>
                    <a:srgbClr val="000000"/>
                  </a:solidFill>
                  <a:latin typeface="Open Sans Condensed Light" panose="020B0306030504020204"/>
                </a:rPr>
                <a:t>R</a:t>
              </a:r>
              <a:r>
                <a:rPr lang="fr-FR" sz="1800" b="0" i="0" u="none" strike="noStrike" baseline="0" dirty="0">
                  <a:solidFill>
                    <a:srgbClr val="000000"/>
                  </a:solidFill>
                  <a:latin typeface="Open Sans Condensed Light" panose="020B0306030504020204"/>
                </a:rPr>
                <a:t>otation en dedans de l’extrémité antérieure de l’apophyse vocale. Muscle adducteur de la corde vocale. </a:t>
              </a:r>
              <a:endParaRPr lang="fr-FR" sz="1800" dirty="0">
                <a:latin typeface="Open Sans Condensed Light" panose="020B0306030504020204"/>
              </a:endParaRPr>
            </a:p>
          </p:txBody>
        </p:sp>
        <p:sp>
          <p:nvSpPr>
            <p:cNvPr id="7" name="Flèche : courbe vers la droite 6">
              <a:extLst>
                <a:ext uri="{FF2B5EF4-FFF2-40B4-BE49-F238E27FC236}">
                  <a16:creationId xmlns:a16="http://schemas.microsoft.com/office/drawing/2014/main" id="{BE462D8C-2AAA-3A6D-1CFA-2374BC2899E7}"/>
                </a:ext>
              </a:extLst>
            </p:cNvPr>
            <p:cNvSpPr/>
            <p:nvPr/>
          </p:nvSpPr>
          <p:spPr>
            <a:xfrm>
              <a:off x="1674739" y="5686425"/>
              <a:ext cx="500062" cy="559235"/>
            </a:xfrm>
            <a:prstGeom prst="curvedRightArrow">
              <a:avLst/>
            </a:prstGeom>
            <a:solidFill>
              <a:srgbClr val="E4847F"/>
            </a:solidFill>
            <a:ln>
              <a:solidFill>
                <a:srgbClr val="AB1A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pic>
        <p:nvPicPr>
          <p:cNvPr id="9" name="Image 8">
            <a:extLst>
              <a:ext uri="{FF2B5EF4-FFF2-40B4-BE49-F238E27FC236}">
                <a16:creationId xmlns:a16="http://schemas.microsoft.com/office/drawing/2014/main" id="{0B573E9B-2538-1E0C-6F65-943525A3684A}"/>
              </a:ext>
            </a:extLst>
          </p:cNvPr>
          <p:cNvPicPr>
            <a:picLocks noChangeAspect="1"/>
          </p:cNvPicPr>
          <p:nvPr/>
        </p:nvPicPr>
        <p:blipFill rotWithShape="1">
          <a:blip r:embed="rId3"/>
          <a:srcRect l="54774" t="35139" r="13889" b="24583"/>
          <a:stretch/>
        </p:blipFill>
        <p:spPr>
          <a:xfrm>
            <a:off x="8429624" y="2285999"/>
            <a:ext cx="3438525" cy="2762251"/>
          </a:xfrm>
          <a:prstGeom prst="rect">
            <a:avLst/>
          </a:prstGeom>
        </p:spPr>
      </p:pic>
      <p:sp>
        <p:nvSpPr>
          <p:cNvPr id="11" name="ZoneTexte 10">
            <a:extLst>
              <a:ext uri="{FF2B5EF4-FFF2-40B4-BE49-F238E27FC236}">
                <a16:creationId xmlns:a16="http://schemas.microsoft.com/office/drawing/2014/main" id="{17763109-3D10-35CF-11BF-4FA71DB9690C}"/>
              </a:ext>
            </a:extLst>
          </p:cNvPr>
          <p:cNvSpPr txBox="1"/>
          <p:nvPr/>
        </p:nvSpPr>
        <p:spPr>
          <a:xfrm>
            <a:off x="6734175" y="631476"/>
            <a:ext cx="3876675" cy="646331"/>
          </a:xfrm>
          <a:prstGeom prst="rect">
            <a:avLst/>
          </a:prstGeom>
          <a:noFill/>
        </p:spPr>
        <p:txBody>
          <a:bodyPr wrap="square">
            <a:spAutoFit/>
          </a:bodyPr>
          <a:lstStyle/>
          <a:p>
            <a:pPr algn="ctr"/>
            <a:r>
              <a:rPr lang="fr-FR" b="1" dirty="0">
                <a:solidFill>
                  <a:srgbClr val="0171B9"/>
                </a:solidFill>
                <a:latin typeface="Open Sans Condensed Light" panose="020B0306030504020204"/>
              </a:rPr>
              <a:t>M</a:t>
            </a:r>
            <a:r>
              <a:rPr lang="fr-FR" sz="1800" b="1" i="0" u="none" strike="noStrike" baseline="0" dirty="0">
                <a:solidFill>
                  <a:srgbClr val="0171B9"/>
                </a:solidFill>
                <a:latin typeface="Open Sans Condensed Light" panose="020B0306030504020204"/>
              </a:rPr>
              <a:t>uscles adducteurs ou constricteur des cordes vocales  </a:t>
            </a:r>
          </a:p>
        </p:txBody>
      </p:sp>
      <p:sp>
        <p:nvSpPr>
          <p:cNvPr id="13" name="ZoneTexte 12">
            <a:extLst>
              <a:ext uri="{FF2B5EF4-FFF2-40B4-BE49-F238E27FC236}">
                <a16:creationId xmlns:a16="http://schemas.microsoft.com/office/drawing/2014/main" id="{BBBC69EF-78E0-0F43-8A07-1EED91473F3B}"/>
              </a:ext>
            </a:extLst>
          </p:cNvPr>
          <p:cNvSpPr txBox="1"/>
          <p:nvPr/>
        </p:nvSpPr>
        <p:spPr>
          <a:xfrm>
            <a:off x="8696324" y="1706732"/>
            <a:ext cx="2809876" cy="646331"/>
          </a:xfrm>
          <a:prstGeom prst="rect">
            <a:avLst/>
          </a:prstGeom>
          <a:noFill/>
        </p:spPr>
        <p:txBody>
          <a:bodyPr wrap="square">
            <a:spAutoFit/>
          </a:bodyPr>
          <a:lstStyle/>
          <a:p>
            <a:pPr algn="ctr"/>
            <a:r>
              <a:rPr lang="fr-FR" dirty="0">
                <a:latin typeface="Open Sans Condensed Light" panose="020B0306030504020204"/>
              </a:rPr>
              <a:t>Muscle </a:t>
            </a:r>
            <a:r>
              <a:rPr lang="fr-FR" dirty="0" err="1">
                <a:latin typeface="Open Sans Condensed Light" panose="020B0306030504020204"/>
              </a:rPr>
              <a:t>interaryténoïdien</a:t>
            </a:r>
            <a:r>
              <a:rPr lang="fr-FR" dirty="0">
                <a:latin typeface="Open Sans Condensed Light" panose="020B0306030504020204"/>
              </a:rPr>
              <a:t> (IA)</a:t>
            </a:r>
          </a:p>
        </p:txBody>
      </p:sp>
    </p:spTree>
    <p:extLst>
      <p:ext uri="{BB962C8B-B14F-4D97-AF65-F5344CB8AC3E}">
        <p14:creationId xmlns:p14="http://schemas.microsoft.com/office/powerpoint/2010/main" val="3107967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4D14C73B-C9CC-BAD1-331B-D11EB1742AC4}"/>
              </a:ext>
            </a:extLst>
          </p:cNvPr>
          <p:cNvSpPr txBox="1"/>
          <p:nvPr/>
        </p:nvSpPr>
        <p:spPr>
          <a:xfrm>
            <a:off x="521690" y="297718"/>
            <a:ext cx="8425016" cy="707886"/>
          </a:xfrm>
          <a:prstGeom prst="rect">
            <a:avLst/>
          </a:prstGeom>
          <a:noFill/>
        </p:spPr>
        <p:txBody>
          <a:bodyPr wrap="square">
            <a:spAutoFit/>
          </a:bodyPr>
          <a:lstStyle/>
          <a:p>
            <a:r>
              <a:rPr lang="fr" sz="4000" dirty="0">
                <a:solidFill>
                  <a:srgbClr val="0F7B6F"/>
                </a:solidFill>
                <a:latin typeface="Oswald Regular"/>
                <a:ea typeface="Oswald Regular"/>
                <a:cs typeface="Oswald Regular"/>
                <a:sym typeface="Oswald Regular"/>
              </a:rPr>
              <a:t>Plan</a:t>
            </a:r>
            <a:endParaRPr lang="fr-FR" sz="4000" dirty="0"/>
          </a:p>
        </p:txBody>
      </p:sp>
      <p:sp>
        <p:nvSpPr>
          <p:cNvPr id="5" name="ZoneTexte 4">
            <a:extLst>
              <a:ext uri="{FF2B5EF4-FFF2-40B4-BE49-F238E27FC236}">
                <a16:creationId xmlns:a16="http://schemas.microsoft.com/office/drawing/2014/main" id="{DEDEAD1E-3326-513A-9F66-8A39B569736B}"/>
              </a:ext>
            </a:extLst>
          </p:cNvPr>
          <p:cNvSpPr txBox="1"/>
          <p:nvPr/>
        </p:nvSpPr>
        <p:spPr>
          <a:xfrm>
            <a:off x="978890" y="1987914"/>
            <a:ext cx="9298046" cy="2597378"/>
          </a:xfrm>
          <a:prstGeom prst="rect">
            <a:avLst/>
          </a:prstGeom>
          <a:noFill/>
        </p:spPr>
        <p:txBody>
          <a:bodyPr wrap="square">
            <a:spAutoFit/>
          </a:bodyPr>
          <a:lstStyle/>
          <a:p>
            <a:pPr marL="514350" indent="-514350">
              <a:lnSpc>
                <a:spcPct val="150000"/>
              </a:lnSpc>
              <a:buFont typeface="+mj-lt"/>
              <a:buAutoNum type="arabicPeriod"/>
            </a:pPr>
            <a:r>
              <a:rPr lang="fr-FR" sz="2800" dirty="0">
                <a:solidFill>
                  <a:srgbClr val="000000"/>
                </a:solidFill>
                <a:latin typeface="Open Sans Condensed Light" panose="020B0306030504020204"/>
                <a:ea typeface="Oswald Regular"/>
                <a:cs typeface="Oswald Regular"/>
                <a:sym typeface="Oswald Regular"/>
              </a:rPr>
              <a:t>Rappel des structures anatomiques</a:t>
            </a:r>
          </a:p>
          <a:p>
            <a:pPr marL="514350" indent="-514350">
              <a:lnSpc>
                <a:spcPct val="150000"/>
              </a:lnSpc>
              <a:buFont typeface="+mj-lt"/>
              <a:buAutoNum type="arabicPeriod"/>
            </a:pPr>
            <a:r>
              <a:rPr lang="fr-FR" sz="2800" dirty="0">
                <a:solidFill>
                  <a:srgbClr val="000000"/>
                </a:solidFill>
                <a:latin typeface="Open Sans Condensed Light" panose="020B0306030504020204"/>
                <a:ea typeface="Oswald Regular"/>
                <a:cs typeface="Oswald Regular"/>
                <a:sym typeface="Oswald Regular"/>
              </a:rPr>
              <a:t>Les fonctions laryngées</a:t>
            </a:r>
          </a:p>
          <a:p>
            <a:pPr marL="514350" indent="-514350">
              <a:lnSpc>
                <a:spcPct val="150000"/>
              </a:lnSpc>
              <a:buFont typeface="+mj-lt"/>
              <a:buAutoNum type="arabicPeriod" startAt="4"/>
            </a:pPr>
            <a:r>
              <a:rPr lang="fr-FR" sz="2800" dirty="0">
                <a:solidFill>
                  <a:srgbClr val="000000"/>
                </a:solidFill>
                <a:latin typeface="Open Sans Condensed Light" panose="020B0306030504020204"/>
                <a:ea typeface="Oswald Regular"/>
                <a:cs typeface="Oswald Regular"/>
                <a:sym typeface="Oswald Regular"/>
              </a:rPr>
              <a:t>Phonation </a:t>
            </a:r>
          </a:p>
          <a:p>
            <a:pPr marL="514350" indent="-514350">
              <a:lnSpc>
                <a:spcPct val="150000"/>
              </a:lnSpc>
              <a:buFont typeface="+mj-lt"/>
              <a:buAutoNum type="arabicPeriod" startAt="4"/>
            </a:pPr>
            <a:r>
              <a:rPr lang="fr-FR" sz="2800" dirty="0">
                <a:solidFill>
                  <a:srgbClr val="000000"/>
                </a:solidFill>
                <a:latin typeface="Open Sans Condensed Light" panose="020B0306030504020204"/>
                <a:ea typeface="Oswald Regular"/>
                <a:cs typeface="Oswald Regular"/>
                <a:sym typeface="Oswald Regular"/>
              </a:rPr>
              <a:t>Déglutition</a:t>
            </a:r>
          </a:p>
        </p:txBody>
      </p:sp>
    </p:spTree>
    <p:extLst>
      <p:ext uri="{BB962C8B-B14F-4D97-AF65-F5344CB8AC3E}">
        <p14:creationId xmlns:p14="http://schemas.microsoft.com/office/powerpoint/2010/main" val="41800614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86CA4BD7-F2E6-051F-427A-D588AAA6BC94}"/>
              </a:ext>
            </a:extLst>
          </p:cNvPr>
          <p:cNvPicPr>
            <a:picLocks noChangeAspect="1"/>
          </p:cNvPicPr>
          <p:nvPr/>
        </p:nvPicPr>
        <p:blipFill rotWithShape="1">
          <a:blip r:embed="rId2"/>
          <a:srcRect l="54774" t="35139" r="13889" b="24583"/>
          <a:stretch/>
        </p:blipFill>
        <p:spPr>
          <a:xfrm>
            <a:off x="8429624" y="2285999"/>
            <a:ext cx="3438525" cy="2762251"/>
          </a:xfrm>
          <a:prstGeom prst="rect">
            <a:avLst/>
          </a:prstGeom>
        </p:spPr>
      </p:pic>
      <p:sp>
        <p:nvSpPr>
          <p:cNvPr id="25" name="ZoneTexte 24">
            <a:extLst>
              <a:ext uri="{FF2B5EF4-FFF2-40B4-BE49-F238E27FC236}">
                <a16:creationId xmlns:a16="http://schemas.microsoft.com/office/drawing/2014/main" id="{16BB8747-9EAC-4B1D-DE1D-371692396FA4}"/>
              </a:ext>
            </a:extLst>
          </p:cNvPr>
          <p:cNvSpPr txBox="1"/>
          <p:nvPr/>
        </p:nvSpPr>
        <p:spPr>
          <a:xfrm>
            <a:off x="8696324" y="1706732"/>
            <a:ext cx="2809876" cy="646331"/>
          </a:xfrm>
          <a:prstGeom prst="rect">
            <a:avLst/>
          </a:prstGeom>
          <a:noFill/>
        </p:spPr>
        <p:txBody>
          <a:bodyPr wrap="square">
            <a:spAutoFit/>
          </a:bodyPr>
          <a:lstStyle/>
          <a:p>
            <a:pPr algn="ctr"/>
            <a:r>
              <a:rPr lang="fr-FR" dirty="0">
                <a:latin typeface="Open Sans Condensed Light" panose="020B0306030504020204"/>
              </a:rPr>
              <a:t>Muscle </a:t>
            </a:r>
            <a:r>
              <a:rPr lang="fr-FR" dirty="0" err="1">
                <a:latin typeface="Open Sans Condensed Light" panose="020B0306030504020204"/>
              </a:rPr>
              <a:t>interaryténoïdien</a:t>
            </a:r>
            <a:r>
              <a:rPr lang="fr-FR" dirty="0">
                <a:latin typeface="Open Sans Condensed Light" panose="020B0306030504020204"/>
              </a:rPr>
              <a:t> (IA)</a:t>
            </a:r>
          </a:p>
        </p:txBody>
      </p:sp>
      <p:sp>
        <p:nvSpPr>
          <p:cNvPr id="2" name="ZoneTexte 1">
            <a:extLst>
              <a:ext uri="{FF2B5EF4-FFF2-40B4-BE49-F238E27FC236}">
                <a16:creationId xmlns:a16="http://schemas.microsoft.com/office/drawing/2014/main" id="{07043965-4F2B-9D2C-6771-CB0158840B8A}"/>
              </a:ext>
            </a:extLst>
          </p:cNvPr>
          <p:cNvSpPr txBox="1"/>
          <p:nvPr/>
        </p:nvSpPr>
        <p:spPr>
          <a:xfrm>
            <a:off x="57870" y="116354"/>
            <a:ext cx="7924080" cy="461665"/>
          </a:xfrm>
          <a:prstGeom prst="rect">
            <a:avLst/>
          </a:prstGeom>
          <a:noFill/>
        </p:spPr>
        <p:txBody>
          <a:bodyPr wrap="square">
            <a:spAutoFit/>
          </a:bodyPr>
          <a:lstStyle/>
          <a:p>
            <a:r>
              <a:rPr lang="fr-FR" sz="2400" b="1" dirty="0">
                <a:solidFill>
                  <a:srgbClr val="AB1A3A"/>
                </a:solidFill>
                <a:latin typeface="Open Sans Condensed Light" panose="020B0306030504020204"/>
              </a:rPr>
              <a:t>Fonction des muscles laryngés intrinsèques</a:t>
            </a:r>
          </a:p>
        </p:txBody>
      </p:sp>
      <p:grpSp>
        <p:nvGrpSpPr>
          <p:cNvPr id="4" name="Groupe 3">
            <a:extLst>
              <a:ext uri="{FF2B5EF4-FFF2-40B4-BE49-F238E27FC236}">
                <a16:creationId xmlns:a16="http://schemas.microsoft.com/office/drawing/2014/main" id="{F11B6A7D-59AE-65C5-3536-DCFA89276574}"/>
              </a:ext>
            </a:extLst>
          </p:cNvPr>
          <p:cNvGrpSpPr/>
          <p:nvPr/>
        </p:nvGrpSpPr>
        <p:grpSpPr>
          <a:xfrm>
            <a:off x="1895004" y="5686765"/>
            <a:ext cx="8592491" cy="815725"/>
            <a:chOff x="1674739" y="5686425"/>
            <a:chExt cx="8592491" cy="815725"/>
          </a:xfrm>
        </p:grpSpPr>
        <p:sp>
          <p:nvSpPr>
            <p:cNvPr id="6" name="ZoneTexte 5">
              <a:extLst>
                <a:ext uri="{FF2B5EF4-FFF2-40B4-BE49-F238E27FC236}">
                  <a16:creationId xmlns:a16="http://schemas.microsoft.com/office/drawing/2014/main" id="{208CEF82-229A-FC08-E838-FDFFD1A41455}"/>
                </a:ext>
              </a:extLst>
            </p:cNvPr>
            <p:cNvSpPr txBox="1"/>
            <p:nvPr/>
          </p:nvSpPr>
          <p:spPr>
            <a:xfrm>
              <a:off x="2343150" y="5855819"/>
              <a:ext cx="7924080" cy="646331"/>
            </a:xfrm>
            <a:prstGeom prst="rect">
              <a:avLst/>
            </a:prstGeom>
            <a:noFill/>
          </p:spPr>
          <p:txBody>
            <a:bodyPr wrap="square">
              <a:spAutoFit/>
            </a:bodyPr>
            <a:lstStyle/>
            <a:p>
              <a:r>
                <a:rPr lang="fr-FR" sz="1800" dirty="0">
                  <a:solidFill>
                    <a:srgbClr val="000000"/>
                  </a:solidFill>
                  <a:latin typeface="Open Sans Condensed Light" panose="020B0306030504020204"/>
                </a:rPr>
                <a:t>A</a:t>
              </a:r>
              <a:r>
                <a:rPr lang="fr-FR" sz="1800" b="0" i="0" u="none" strike="noStrike" baseline="0" dirty="0">
                  <a:solidFill>
                    <a:srgbClr val="000000"/>
                  </a:solidFill>
                  <a:latin typeface="Open Sans Condensed Light" panose="020B0306030504020204"/>
                </a:rPr>
                <a:t>dduction de la partie cartilagineuse des cordes vocales. Important pour la fermeture de la partie postérieure de la glotte</a:t>
              </a:r>
              <a:endParaRPr lang="fr-FR" sz="1800" dirty="0">
                <a:latin typeface="Open Sans Condensed Light" panose="020B0306030504020204"/>
              </a:endParaRPr>
            </a:p>
          </p:txBody>
        </p:sp>
        <p:sp>
          <p:nvSpPr>
            <p:cNvPr id="7" name="Flèche : courbe vers la droite 6">
              <a:extLst>
                <a:ext uri="{FF2B5EF4-FFF2-40B4-BE49-F238E27FC236}">
                  <a16:creationId xmlns:a16="http://schemas.microsoft.com/office/drawing/2014/main" id="{B95ED786-30B3-BD42-8D54-35877E2AC779}"/>
                </a:ext>
              </a:extLst>
            </p:cNvPr>
            <p:cNvSpPr/>
            <p:nvPr/>
          </p:nvSpPr>
          <p:spPr>
            <a:xfrm>
              <a:off x="1674739" y="5686425"/>
              <a:ext cx="500062" cy="559235"/>
            </a:xfrm>
            <a:prstGeom prst="curvedRightArrow">
              <a:avLst/>
            </a:prstGeom>
            <a:solidFill>
              <a:srgbClr val="E4847F"/>
            </a:solidFill>
            <a:ln>
              <a:solidFill>
                <a:srgbClr val="AB1A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pic>
        <p:nvPicPr>
          <p:cNvPr id="9" name="Image 8">
            <a:extLst>
              <a:ext uri="{FF2B5EF4-FFF2-40B4-BE49-F238E27FC236}">
                <a16:creationId xmlns:a16="http://schemas.microsoft.com/office/drawing/2014/main" id="{68F1206A-FB6D-D5F5-39E1-30D21066AE23}"/>
              </a:ext>
            </a:extLst>
          </p:cNvPr>
          <p:cNvPicPr>
            <a:picLocks noChangeAspect="1"/>
          </p:cNvPicPr>
          <p:nvPr/>
        </p:nvPicPr>
        <p:blipFill rotWithShape="1">
          <a:blip r:embed="rId3"/>
          <a:srcRect l="47760" t="9749" r="15860" b="10394"/>
          <a:stretch/>
        </p:blipFill>
        <p:spPr>
          <a:xfrm>
            <a:off x="3209038" y="1732657"/>
            <a:ext cx="2544062" cy="3490254"/>
          </a:xfrm>
          <a:prstGeom prst="rect">
            <a:avLst/>
          </a:prstGeom>
        </p:spPr>
      </p:pic>
      <p:sp>
        <p:nvSpPr>
          <p:cNvPr id="13" name="ZoneTexte 12">
            <a:extLst>
              <a:ext uri="{FF2B5EF4-FFF2-40B4-BE49-F238E27FC236}">
                <a16:creationId xmlns:a16="http://schemas.microsoft.com/office/drawing/2014/main" id="{9D50EBC1-AE58-70AD-2D05-F96EC396E4D5}"/>
              </a:ext>
            </a:extLst>
          </p:cNvPr>
          <p:cNvSpPr txBox="1"/>
          <p:nvPr/>
        </p:nvSpPr>
        <p:spPr>
          <a:xfrm>
            <a:off x="6734175" y="631476"/>
            <a:ext cx="3876675" cy="646331"/>
          </a:xfrm>
          <a:prstGeom prst="rect">
            <a:avLst/>
          </a:prstGeom>
          <a:noFill/>
        </p:spPr>
        <p:txBody>
          <a:bodyPr wrap="square">
            <a:spAutoFit/>
          </a:bodyPr>
          <a:lstStyle/>
          <a:p>
            <a:pPr algn="ctr"/>
            <a:r>
              <a:rPr lang="fr-FR" b="1" dirty="0">
                <a:solidFill>
                  <a:srgbClr val="0171B9"/>
                </a:solidFill>
                <a:latin typeface="Open Sans Condensed Light" panose="020B0306030504020204"/>
              </a:rPr>
              <a:t>M</a:t>
            </a:r>
            <a:r>
              <a:rPr lang="fr-FR" sz="1800" b="1" i="0" u="none" strike="noStrike" baseline="0" dirty="0">
                <a:solidFill>
                  <a:srgbClr val="0171B9"/>
                </a:solidFill>
                <a:latin typeface="Open Sans Condensed Light" panose="020B0306030504020204"/>
              </a:rPr>
              <a:t>uscles adducteurs ou constricteur des cordes vocales  </a:t>
            </a:r>
          </a:p>
        </p:txBody>
      </p:sp>
    </p:spTree>
    <p:extLst>
      <p:ext uri="{BB962C8B-B14F-4D97-AF65-F5344CB8AC3E}">
        <p14:creationId xmlns:p14="http://schemas.microsoft.com/office/powerpoint/2010/main" val="28419247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84DBF7AD-56F9-BABB-C6A2-902F695E888C}"/>
              </a:ext>
            </a:extLst>
          </p:cNvPr>
          <p:cNvSpPr txBox="1"/>
          <p:nvPr/>
        </p:nvSpPr>
        <p:spPr>
          <a:xfrm>
            <a:off x="57870" y="116354"/>
            <a:ext cx="8638454" cy="461665"/>
          </a:xfrm>
          <a:prstGeom prst="rect">
            <a:avLst/>
          </a:prstGeom>
          <a:noFill/>
        </p:spPr>
        <p:txBody>
          <a:bodyPr wrap="square">
            <a:spAutoFit/>
          </a:bodyPr>
          <a:lstStyle/>
          <a:p>
            <a:r>
              <a:rPr lang="fr-FR" sz="2400" b="1" dirty="0">
                <a:solidFill>
                  <a:srgbClr val="AB1A3A"/>
                </a:solidFill>
                <a:latin typeface="Open Sans Condensed Light" panose="020B0306030504020204"/>
              </a:rPr>
              <a:t>Fonction des muscles laryngés intrinsèques</a:t>
            </a:r>
          </a:p>
        </p:txBody>
      </p:sp>
      <p:pic>
        <p:nvPicPr>
          <p:cNvPr id="6" name="Image 5">
            <a:extLst>
              <a:ext uri="{FF2B5EF4-FFF2-40B4-BE49-F238E27FC236}">
                <a16:creationId xmlns:a16="http://schemas.microsoft.com/office/drawing/2014/main" id="{11585FBA-7026-B7F7-6504-C217E511B94F}"/>
              </a:ext>
            </a:extLst>
          </p:cNvPr>
          <p:cNvPicPr>
            <a:picLocks noChangeAspect="1"/>
          </p:cNvPicPr>
          <p:nvPr/>
        </p:nvPicPr>
        <p:blipFill rotWithShape="1">
          <a:blip r:embed="rId2"/>
          <a:srcRect l="47257" t="8428" r="17562" b="10251"/>
          <a:stretch/>
        </p:blipFill>
        <p:spPr>
          <a:xfrm>
            <a:off x="3136033" y="1511164"/>
            <a:ext cx="2482127" cy="3586001"/>
          </a:xfrm>
          <a:prstGeom prst="rect">
            <a:avLst/>
          </a:prstGeom>
        </p:spPr>
      </p:pic>
      <p:pic>
        <p:nvPicPr>
          <p:cNvPr id="9" name="Image 8">
            <a:extLst>
              <a:ext uri="{FF2B5EF4-FFF2-40B4-BE49-F238E27FC236}">
                <a16:creationId xmlns:a16="http://schemas.microsoft.com/office/drawing/2014/main" id="{A1AA80B6-4315-1A8A-5690-F9034C8A36F9}"/>
              </a:ext>
            </a:extLst>
          </p:cNvPr>
          <p:cNvPicPr>
            <a:picLocks noChangeAspect="1"/>
          </p:cNvPicPr>
          <p:nvPr/>
        </p:nvPicPr>
        <p:blipFill rotWithShape="1">
          <a:blip r:embed="rId3"/>
          <a:srcRect l="10663" t="19068" r="60484" b="45950"/>
          <a:stretch/>
        </p:blipFill>
        <p:spPr>
          <a:xfrm>
            <a:off x="7386806" y="2078269"/>
            <a:ext cx="4560465" cy="3455756"/>
          </a:xfrm>
          <a:prstGeom prst="rect">
            <a:avLst/>
          </a:prstGeom>
        </p:spPr>
      </p:pic>
      <p:grpSp>
        <p:nvGrpSpPr>
          <p:cNvPr id="19" name="Groupe 18">
            <a:extLst>
              <a:ext uri="{FF2B5EF4-FFF2-40B4-BE49-F238E27FC236}">
                <a16:creationId xmlns:a16="http://schemas.microsoft.com/office/drawing/2014/main" id="{A3470C5E-B417-A9A7-5FE5-66411E8DAF9A}"/>
              </a:ext>
            </a:extLst>
          </p:cNvPr>
          <p:cNvGrpSpPr/>
          <p:nvPr/>
        </p:nvGrpSpPr>
        <p:grpSpPr>
          <a:xfrm>
            <a:off x="1295164" y="5772493"/>
            <a:ext cx="9601671" cy="815725"/>
            <a:chOff x="1674739" y="5686425"/>
            <a:chExt cx="9601671" cy="815725"/>
          </a:xfrm>
        </p:grpSpPr>
        <p:sp>
          <p:nvSpPr>
            <p:cNvPr id="20" name="ZoneTexte 19">
              <a:extLst>
                <a:ext uri="{FF2B5EF4-FFF2-40B4-BE49-F238E27FC236}">
                  <a16:creationId xmlns:a16="http://schemas.microsoft.com/office/drawing/2014/main" id="{8708ECC5-DDDF-6AED-4FA6-D8964129F688}"/>
                </a:ext>
              </a:extLst>
            </p:cNvPr>
            <p:cNvSpPr txBox="1"/>
            <p:nvPr/>
          </p:nvSpPr>
          <p:spPr>
            <a:xfrm>
              <a:off x="2343150" y="5855819"/>
              <a:ext cx="8933260" cy="646331"/>
            </a:xfrm>
            <a:prstGeom prst="rect">
              <a:avLst/>
            </a:prstGeom>
            <a:noFill/>
          </p:spPr>
          <p:txBody>
            <a:bodyPr wrap="square">
              <a:spAutoFit/>
            </a:bodyPr>
            <a:lstStyle/>
            <a:p>
              <a:r>
                <a:rPr lang="fr-FR" dirty="0">
                  <a:solidFill>
                    <a:srgbClr val="000000"/>
                  </a:solidFill>
                  <a:latin typeface="Open Sans Condensed Light" panose="020B0306030504020204"/>
                </a:rPr>
                <a:t>Elévation et allongement CV via rotation latérale et vers l’arrière du cartilage aryténoïde</a:t>
              </a:r>
              <a:endParaRPr lang="fr-FR" sz="1800" dirty="0">
                <a:latin typeface="Open Sans Condensed Light" panose="020B0306030504020204"/>
              </a:endParaRPr>
            </a:p>
          </p:txBody>
        </p:sp>
        <p:sp>
          <p:nvSpPr>
            <p:cNvPr id="21" name="Flèche : courbe vers la droite 20">
              <a:extLst>
                <a:ext uri="{FF2B5EF4-FFF2-40B4-BE49-F238E27FC236}">
                  <a16:creationId xmlns:a16="http://schemas.microsoft.com/office/drawing/2014/main" id="{D6315B35-34E5-F96E-5840-2A4F79AF97BE}"/>
                </a:ext>
              </a:extLst>
            </p:cNvPr>
            <p:cNvSpPr/>
            <p:nvPr/>
          </p:nvSpPr>
          <p:spPr>
            <a:xfrm>
              <a:off x="1674739" y="5686425"/>
              <a:ext cx="500062" cy="559235"/>
            </a:xfrm>
            <a:prstGeom prst="curvedRightArrow">
              <a:avLst/>
            </a:prstGeom>
            <a:solidFill>
              <a:srgbClr val="E4847F"/>
            </a:solidFill>
            <a:ln>
              <a:solidFill>
                <a:srgbClr val="AB1A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sp>
        <p:nvSpPr>
          <p:cNvPr id="10" name="ZoneTexte 9">
            <a:extLst>
              <a:ext uri="{FF2B5EF4-FFF2-40B4-BE49-F238E27FC236}">
                <a16:creationId xmlns:a16="http://schemas.microsoft.com/office/drawing/2014/main" id="{8536747A-5BED-389F-C248-69F3C826F202}"/>
              </a:ext>
            </a:extLst>
          </p:cNvPr>
          <p:cNvSpPr txBox="1"/>
          <p:nvPr/>
        </p:nvSpPr>
        <p:spPr>
          <a:xfrm>
            <a:off x="7728700" y="677644"/>
            <a:ext cx="3876675" cy="646331"/>
          </a:xfrm>
          <a:prstGeom prst="rect">
            <a:avLst/>
          </a:prstGeom>
          <a:noFill/>
        </p:spPr>
        <p:txBody>
          <a:bodyPr wrap="square">
            <a:spAutoFit/>
          </a:bodyPr>
          <a:lstStyle/>
          <a:p>
            <a:pPr algn="ctr"/>
            <a:r>
              <a:rPr lang="fr-FR" b="1" dirty="0">
                <a:solidFill>
                  <a:srgbClr val="0171B9"/>
                </a:solidFill>
                <a:latin typeface="Open Sans Condensed Light" panose="020B0306030504020204"/>
              </a:rPr>
              <a:t>M</a:t>
            </a:r>
            <a:r>
              <a:rPr lang="fr-FR" sz="1800" b="1" i="0" u="none" strike="noStrike" baseline="0" dirty="0">
                <a:solidFill>
                  <a:srgbClr val="0171B9"/>
                </a:solidFill>
                <a:latin typeface="Open Sans Condensed Light" panose="020B0306030504020204"/>
              </a:rPr>
              <a:t>uscles a</a:t>
            </a:r>
            <a:r>
              <a:rPr lang="fr-FR" b="1" dirty="0">
                <a:solidFill>
                  <a:srgbClr val="0171B9"/>
                </a:solidFill>
                <a:latin typeface="Open Sans Condensed Light" panose="020B0306030504020204"/>
              </a:rPr>
              <a:t>b</a:t>
            </a:r>
            <a:r>
              <a:rPr lang="fr-FR" sz="1800" b="1" i="0" u="none" strike="noStrike" baseline="0" dirty="0">
                <a:solidFill>
                  <a:srgbClr val="0171B9"/>
                </a:solidFill>
                <a:latin typeface="Open Sans Condensed Light" panose="020B0306030504020204"/>
              </a:rPr>
              <a:t>ducteurs ou dilatateurs des cordes vocales  </a:t>
            </a:r>
          </a:p>
        </p:txBody>
      </p:sp>
      <p:sp>
        <p:nvSpPr>
          <p:cNvPr id="13" name="ZoneTexte 12">
            <a:extLst>
              <a:ext uri="{FF2B5EF4-FFF2-40B4-BE49-F238E27FC236}">
                <a16:creationId xmlns:a16="http://schemas.microsoft.com/office/drawing/2014/main" id="{8FE87664-FA9E-4D8C-EEE0-85CF4DE6CF3D}"/>
              </a:ext>
            </a:extLst>
          </p:cNvPr>
          <p:cNvSpPr txBox="1"/>
          <p:nvPr/>
        </p:nvSpPr>
        <p:spPr>
          <a:xfrm>
            <a:off x="8696324" y="1706732"/>
            <a:ext cx="2809876" cy="646331"/>
          </a:xfrm>
          <a:prstGeom prst="rect">
            <a:avLst/>
          </a:prstGeom>
          <a:noFill/>
        </p:spPr>
        <p:txBody>
          <a:bodyPr wrap="square">
            <a:spAutoFit/>
          </a:bodyPr>
          <a:lstStyle/>
          <a:p>
            <a:pPr algn="ctr"/>
            <a:r>
              <a:rPr lang="fr-FR" dirty="0">
                <a:latin typeface="Open Sans Condensed Light" panose="020B0306030504020204"/>
              </a:rPr>
              <a:t>Muscle </a:t>
            </a:r>
            <a:r>
              <a:rPr lang="fr-FR" dirty="0" err="1">
                <a:latin typeface="Open Sans Condensed Light" panose="020B0306030504020204"/>
              </a:rPr>
              <a:t>interaryténoïdien</a:t>
            </a:r>
            <a:r>
              <a:rPr lang="fr-FR" dirty="0">
                <a:latin typeface="Open Sans Condensed Light" panose="020B0306030504020204"/>
              </a:rPr>
              <a:t> (IA)</a:t>
            </a:r>
          </a:p>
        </p:txBody>
      </p:sp>
    </p:spTree>
    <p:extLst>
      <p:ext uri="{BB962C8B-B14F-4D97-AF65-F5344CB8AC3E}">
        <p14:creationId xmlns:p14="http://schemas.microsoft.com/office/powerpoint/2010/main" val="37313034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3D6CE8C-0931-B838-B244-B5A5699173CB}"/>
              </a:ext>
            </a:extLst>
          </p:cNvPr>
          <p:cNvPicPr>
            <a:picLocks noChangeAspect="1"/>
          </p:cNvPicPr>
          <p:nvPr/>
        </p:nvPicPr>
        <p:blipFill>
          <a:blip r:embed="rId2"/>
          <a:stretch>
            <a:fillRect/>
          </a:stretch>
        </p:blipFill>
        <p:spPr>
          <a:xfrm>
            <a:off x="622887" y="1014355"/>
            <a:ext cx="3750705" cy="3958021"/>
          </a:xfrm>
          <a:prstGeom prst="rect">
            <a:avLst/>
          </a:prstGeom>
        </p:spPr>
      </p:pic>
      <p:pic>
        <p:nvPicPr>
          <p:cNvPr id="5" name="Image 4">
            <a:extLst>
              <a:ext uri="{FF2B5EF4-FFF2-40B4-BE49-F238E27FC236}">
                <a16:creationId xmlns:a16="http://schemas.microsoft.com/office/drawing/2014/main" id="{CECEB72A-FA05-6A99-478C-086D64172E0D}"/>
              </a:ext>
            </a:extLst>
          </p:cNvPr>
          <p:cNvPicPr>
            <a:picLocks noChangeAspect="1"/>
          </p:cNvPicPr>
          <p:nvPr/>
        </p:nvPicPr>
        <p:blipFill>
          <a:blip r:embed="rId3"/>
          <a:stretch>
            <a:fillRect/>
          </a:stretch>
        </p:blipFill>
        <p:spPr>
          <a:xfrm>
            <a:off x="5639925" y="111077"/>
            <a:ext cx="5800382" cy="2882289"/>
          </a:xfrm>
          <a:prstGeom prst="rect">
            <a:avLst/>
          </a:prstGeom>
        </p:spPr>
      </p:pic>
      <p:pic>
        <p:nvPicPr>
          <p:cNvPr id="7" name="Image 6">
            <a:extLst>
              <a:ext uri="{FF2B5EF4-FFF2-40B4-BE49-F238E27FC236}">
                <a16:creationId xmlns:a16="http://schemas.microsoft.com/office/drawing/2014/main" id="{F1A418B5-CF83-4FBB-0D65-814AAD1E831A}"/>
              </a:ext>
            </a:extLst>
          </p:cNvPr>
          <p:cNvPicPr>
            <a:picLocks noChangeAspect="1"/>
          </p:cNvPicPr>
          <p:nvPr/>
        </p:nvPicPr>
        <p:blipFill>
          <a:blip r:embed="rId4"/>
          <a:stretch>
            <a:fillRect/>
          </a:stretch>
        </p:blipFill>
        <p:spPr>
          <a:xfrm>
            <a:off x="5639925" y="3527138"/>
            <a:ext cx="5991343" cy="2977180"/>
          </a:xfrm>
          <a:prstGeom prst="rect">
            <a:avLst/>
          </a:prstGeom>
        </p:spPr>
      </p:pic>
      <p:sp>
        <p:nvSpPr>
          <p:cNvPr id="8" name="ZoneTexte 7">
            <a:extLst>
              <a:ext uri="{FF2B5EF4-FFF2-40B4-BE49-F238E27FC236}">
                <a16:creationId xmlns:a16="http://schemas.microsoft.com/office/drawing/2014/main" id="{823D928F-446F-3C99-375F-3675E12D5F12}"/>
              </a:ext>
            </a:extLst>
          </p:cNvPr>
          <p:cNvSpPr txBox="1"/>
          <p:nvPr/>
        </p:nvSpPr>
        <p:spPr>
          <a:xfrm>
            <a:off x="125083" y="190048"/>
            <a:ext cx="6133380" cy="461665"/>
          </a:xfrm>
          <a:prstGeom prst="rect">
            <a:avLst/>
          </a:prstGeom>
          <a:noFill/>
        </p:spPr>
        <p:txBody>
          <a:bodyPr wrap="square">
            <a:spAutoFit/>
          </a:bodyPr>
          <a:lstStyle/>
          <a:p>
            <a:r>
              <a:rPr lang="fr-FR" sz="2400" b="1" dirty="0">
                <a:solidFill>
                  <a:srgbClr val="AB1A3A"/>
                </a:solidFill>
                <a:latin typeface="Open Sans Condensed Light" panose="020B0306030504020204"/>
              </a:rPr>
              <a:t>Mouvements et positions glotte</a:t>
            </a:r>
          </a:p>
        </p:txBody>
      </p:sp>
      <p:sp>
        <p:nvSpPr>
          <p:cNvPr id="9" name="ZoneTexte 8">
            <a:extLst>
              <a:ext uri="{FF2B5EF4-FFF2-40B4-BE49-F238E27FC236}">
                <a16:creationId xmlns:a16="http://schemas.microsoft.com/office/drawing/2014/main" id="{390D9954-D33C-C522-B2B0-5C0306E82EC2}"/>
              </a:ext>
            </a:extLst>
          </p:cNvPr>
          <p:cNvSpPr txBox="1"/>
          <p:nvPr/>
        </p:nvSpPr>
        <p:spPr>
          <a:xfrm>
            <a:off x="517585" y="5374257"/>
            <a:ext cx="2112117" cy="646331"/>
          </a:xfrm>
          <a:prstGeom prst="rect">
            <a:avLst/>
          </a:prstGeom>
          <a:noFill/>
        </p:spPr>
        <p:txBody>
          <a:bodyPr wrap="none" rtlCol="0">
            <a:spAutoFit/>
          </a:bodyPr>
          <a:lstStyle/>
          <a:p>
            <a:r>
              <a:rPr lang="fr-FR" dirty="0">
                <a:solidFill>
                  <a:srgbClr val="0171B9"/>
                </a:solidFill>
                <a:latin typeface="Open Sans Condensed Light" panose="020B0306030504020204"/>
              </a:rPr>
              <a:t>Partie non vibrante</a:t>
            </a:r>
          </a:p>
          <a:p>
            <a:r>
              <a:rPr lang="fr-FR" dirty="0">
                <a:solidFill>
                  <a:srgbClr val="FF0000"/>
                </a:solidFill>
                <a:latin typeface="Open Sans Condensed Light" panose="020B0306030504020204"/>
              </a:rPr>
              <a:t>Partie vibrante</a:t>
            </a:r>
          </a:p>
        </p:txBody>
      </p:sp>
    </p:spTree>
    <p:extLst>
      <p:ext uri="{BB962C8B-B14F-4D97-AF65-F5344CB8AC3E}">
        <p14:creationId xmlns:p14="http://schemas.microsoft.com/office/powerpoint/2010/main" val="421833721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A97EBF-2DF5-3317-3690-25557B03D5A6}"/>
              </a:ext>
            </a:extLst>
          </p:cNvPr>
          <p:cNvSpPr/>
          <p:nvPr/>
        </p:nvSpPr>
        <p:spPr>
          <a:xfrm>
            <a:off x="3856008" y="3156208"/>
            <a:ext cx="2554880" cy="1456042"/>
          </a:xfrm>
          <a:prstGeom prst="rect">
            <a:avLst/>
          </a:prstGeom>
          <a:solidFill>
            <a:srgbClr val="FEF0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Coordination neuromusculaire</a:t>
            </a:r>
            <a:endParaRPr lang="fr-FR" sz="2400" dirty="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4" name="ZoneTexte 3">
            <a:extLst>
              <a:ext uri="{FF2B5EF4-FFF2-40B4-BE49-F238E27FC236}">
                <a16:creationId xmlns:a16="http://schemas.microsoft.com/office/drawing/2014/main" id="{951260B5-4723-02D2-161E-1C57FC199287}"/>
              </a:ext>
            </a:extLst>
          </p:cNvPr>
          <p:cNvSpPr txBox="1"/>
          <p:nvPr/>
        </p:nvSpPr>
        <p:spPr>
          <a:xfrm>
            <a:off x="521690" y="297718"/>
            <a:ext cx="8425016" cy="707886"/>
          </a:xfrm>
          <a:prstGeom prst="rect">
            <a:avLst/>
          </a:prstGeom>
          <a:noFill/>
        </p:spPr>
        <p:txBody>
          <a:bodyPr wrap="square">
            <a:spAutoFit/>
          </a:bodyPr>
          <a:lstStyle/>
          <a:p>
            <a:r>
              <a:rPr lang="fr" sz="4000" dirty="0">
                <a:solidFill>
                  <a:srgbClr val="0F7B6F"/>
                </a:solidFill>
                <a:latin typeface="Oswald Regular"/>
                <a:ea typeface="Oswald Regular"/>
                <a:cs typeface="Oswald Regular"/>
                <a:sym typeface="Oswald Regular"/>
              </a:rPr>
              <a:t>Les fonctions laryngées</a:t>
            </a:r>
            <a:endParaRPr lang="fr-FR" sz="4000" dirty="0"/>
          </a:p>
        </p:txBody>
      </p:sp>
      <p:sp>
        <p:nvSpPr>
          <p:cNvPr id="3" name="Rectangle à coins arrondis 4">
            <a:extLst>
              <a:ext uri="{FF2B5EF4-FFF2-40B4-BE49-F238E27FC236}">
                <a16:creationId xmlns:a16="http://schemas.microsoft.com/office/drawing/2014/main" id="{BA71A320-762A-05C8-127A-1FCF7BFF1E08}"/>
              </a:ext>
            </a:extLst>
          </p:cNvPr>
          <p:cNvSpPr/>
          <p:nvPr/>
        </p:nvSpPr>
        <p:spPr>
          <a:xfrm>
            <a:off x="1321767" y="2334975"/>
            <a:ext cx="3004172" cy="841368"/>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t>Ventilation</a:t>
            </a:r>
          </a:p>
        </p:txBody>
      </p:sp>
      <p:sp>
        <p:nvSpPr>
          <p:cNvPr id="16" name="Rectangle à coins arrondis 5">
            <a:extLst>
              <a:ext uri="{FF2B5EF4-FFF2-40B4-BE49-F238E27FC236}">
                <a16:creationId xmlns:a16="http://schemas.microsoft.com/office/drawing/2014/main" id="{4C069DE0-4A88-68FC-AAD3-53826F2591E3}"/>
              </a:ext>
            </a:extLst>
          </p:cNvPr>
          <p:cNvSpPr/>
          <p:nvPr/>
        </p:nvSpPr>
        <p:spPr>
          <a:xfrm>
            <a:off x="6161440" y="2334975"/>
            <a:ext cx="3306409" cy="841368"/>
          </a:xfrm>
          <a:prstGeom prst="roundRect">
            <a:avLst/>
          </a:prstGeom>
          <a:solidFill>
            <a:srgbClr val="0F7B6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sz="2800" dirty="0"/>
              <a:t>Déglutition</a:t>
            </a:r>
          </a:p>
          <a:p>
            <a:pPr algn="ctr"/>
            <a:r>
              <a:rPr lang="fr-FR" sz="2400" dirty="0"/>
              <a:t>(protection des VA)</a:t>
            </a:r>
          </a:p>
        </p:txBody>
      </p:sp>
      <p:sp>
        <p:nvSpPr>
          <p:cNvPr id="17" name="Rectangle à coins arrondis 8">
            <a:extLst>
              <a:ext uri="{FF2B5EF4-FFF2-40B4-BE49-F238E27FC236}">
                <a16:creationId xmlns:a16="http://schemas.microsoft.com/office/drawing/2014/main" id="{AF07D351-B443-B529-38FA-3B9161915C14}"/>
              </a:ext>
            </a:extLst>
          </p:cNvPr>
          <p:cNvSpPr/>
          <p:nvPr/>
        </p:nvSpPr>
        <p:spPr>
          <a:xfrm>
            <a:off x="1438099" y="4363370"/>
            <a:ext cx="2986357" cy="841368"/>
          </a:xfrm>
          <a:prstGeom prst="roundRect">
            <a:avLst/>
          </a:prstGeom>
          <a:solidFill>
            <a:srgbClr val="FBBD9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sz="2800" dirty="0"/>
              <a:t>Phonation</a:t>
            </a:r>
          </a:p>
        </p:txBody>
      </p:sp>
      <p:sp>
        <p:nvSpPr>
          <p:cNvPr id="18" name="Rectangle : coins arrondis 12">
            <a:extLst>
              <a:ext uri="{FF2B5EF4-FFF2-40B4-BE49-F238E27FC236}">
                <a16:creationId xmlns:a16="http://schemas.microsoft.com/office/drawing/2014/main" id="{BD5F6EA1-389B-C25B-0843-3BEBBC69E7F3}"/>
              </a:ext>
            </a:extLst>
          </p:cNvPr>
          <p:cNvSpPr/>
          <p:nvPr/>
        </p:nvSpPr>
        <p:spPr>
          <a:xfrm>
            <a:off x="6133382" y="4363370"/>
            <a:ext cx="3786995" cy="841368"/>
          </a:xfrm>
          <a:prstGeom prst="roundRect">
            <a:avLst/>
          </a:pr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1" eaLnBrk="1" hangingPunct="1">
              <a:lnSpc>
                <a:spcPct val="90000"/>
              </a:lnSpc>
            </a:pPr>
            <a:r>
              <a:rPr lang="fr-FR" altLang="fr-FR" sz="2800" dirty="0">
                <a:ln w="0"/>
                <a:solidFill>
                  <a:schemeClr val="bg1"/>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Efforts musculaires</a:t>
            </a:r>
          </a:p>
        </p:txBody>
      </p:sp>
    </p:spTree>
    <p:extLst>
      <p:ext uri="{BB962C8B-B14F-4D97-AF65-F5344CB8AC3E}">
        <p14:creationId xmlns:p14="http://schemas.microsoft.com/office/powerpoint/2010/main" val="8831785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A97EBF-2DF5-3317-3690-25557B03D5A6}"/>
              </a:ext>
            </a:extLst>
          </p:cNvPr>
          <p:cNvSpPr/>
          <p:nvPr/>
        </p:nvSpPr>
        <p:spPr>
          <a:xfrm>
            <a:off x="3856008" y="3156208"/>
            <a:ext cx="2554880" cy="145604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Coordination neuromusculaire</a:t>
            </a:r>
            <a:endParaRPr lang="fr-FR" sz="2400" dirty="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4" name="ZoneTexte 3">
            <a:extLst>
              <a:ext uri="{FF2B5EF4-FFF2-40B4-BE49-F238E27FC236}">
                <a16:creationId xmlns:a16="http://schemas.microsoft.com/office/drawing/2014/main" id="{951260B5-4723-02D2-161E-1C57FC199287}"/>
              </a:ext>
            </a:extLst>
          </p:cNvPr>
          <p:cNvSpPr txBox="1"/>
          <p:nvPr/>
        </p:nvSpPr>
        <p:spPr>
          <a:xfrm>
            <a:off x="521690" y="297718"/>
            <a:ext cx="8425016" cy="707886"/>
          </a:xfrm>
          <a:prstGeom prst="rect">
            <a:avLst/>
          </a:prstGeom>
          <a:noFill/>
        </p:spPr>
        <p:txBody>
          <a:bodyPr wrap="square">
            <a:spAutoFit/>
          </a:bodyPr>
          <a:lstStyle/>
          <a:p>
            <a:r>
              <a:rPr lang="fr" sz="4000" dirty="0">
                <a:solidFill>
                  <a:srgbClr val="0F7B6F"/>
                </a:solidFill>
                <a:latin typeface="Oswald Regular"/>
                <a:ea typeface="Oswald Regular"/>
                <a:cs typeface="Oswald Regular"/>
                <a:sym typeface="Oswald Regular"/>
              </a:rPr>
              <a:t>Les fonctions laryngées</a:t>
            </a:r>
            <a:endParaRPr lang="fr-FR" sz="4000" dirty="0"/>
          </a:p>
        </p:txBody>
      </p:sp>
      <p:sp>
        <p:nvSpPr>
          <p:cNvPr id="3" name="Rectangle à coins arrondis 4">
            <a:extLst>
              <a:ext uri="{FF2B5EF4-FFF2-40B4-BE49-F238E27FC236}">
                <a16:creationId xmlns:a16="http://schemas.microsoft.com/office/drawing/2014/main" id="{BA71A320-762A-05C8-127A-1FCF7BFF1E08}"/>
              </a:ext>
            </a:extLst>
          </p:cNvPr>
          <p:cNvSpPr/>
          <p:nvPr/>
        </p:nvSpPr>
        <p:spPr>
          <a:xfrm>
            <a:off x="1321767" y="2334975"/>
            <a:ext cx="3004172" cy="841368"/>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t>Ventilation</a:t>
            </a:r>
          </a:p>
        </p:txBody>
      </p:sp>
      <p:sp>
        <p:nvSpPr>
          <p:cNvPr id="16" name="Rectangle à coins arrondis 5">
            <a:extLst>
              <a:ext uri="{FF2B5EF4-FFF2-40B4-BE49-F238E27FC236}">
                <a16:creationId xmlns:a16="http://schemas.microsoft.com/office/drawing/2014/main" id="{4C069DE0-4A88-68FC-AAD3-53826F2591E3}"/>
              </a:ext>
            </a:extLst>
          </p:cNvPr>
          <p:cNvSpPr/>
          <p:nvPr/>
        </p:nvSpPr>
        <p:spPr>
          <a:xfrm>
            <a:off x="6161440" y="2334975"/>
            <a:ext cx="3306409" cy="841368"/>
          </a:xfrm>
          <a:prstGeom prst="roundRect">
            <a:avLst/>
          </a:prstGeom>
          <a:solidFill>
            <a:schemeClr val="bg1">
              <a:lumMod val="8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sz="2800" dirty="0"/>
              <a:t>Déglutition</a:t>
            </a:r>
          </a:p>
          <a:p>
            <a:pPr algn="ctr"/>
            <a:r>
              <a:rPr lang="fr-FR" sz="2400" dirty="0"/>
              <a:t>(protection des VA)</a:t>
            </a:r>
          </a:p>
        </p:txBody>
      </p:sp>
      <p:sp>
        <p:nvSpPr>
          <p:cNvPr id="17" name="Rectangle à coins arrondis 8">
            <a:extLst>
              <a:ext uri="{FF2B5EF4-FFF2-40B4-BE49-F238E27FC236}">
                <a16:creationId xmlns:a16="http://schemas.microsoft.com/office/drawing/2014/main" id="{AF07D351-B443-B529-38FA-3B9161915C14}"/>
              </a:ext>
            </a:extLst>
          </p:cNvPr>
          <p:cNvSpPr/>
          <p:nvPr/>
        </p:nvSpPr>
        <p:spPr>
          <a:xfrm>
            <a:off x="1438099" y="4363370"/>
            <a:ext cx="2986357" cy="841368"/>
          </a:xfrm>
          <a:prstGeom prst="roundRect">
            <a:avLst/>
          </a:prstGeom>
          <a:solidFill>
            <a:schemeClr val="bg1">
              <a:lumMod val="8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sz="2800" dirty="0"/>
              <a:t>Phonation</a:t>
            </a:r>
          </a:p>
        </p:txBody>
      </p:sp>
      <p:sp>
        <p:nvSpPr>
          <p:cNvPr id="18" name="Rectangle : coins arrondis 12">
            <a:extLst>
              <a:ext uri="{FF2B5EF4-FFF2-40B4-BE49-F238E27FC236}">
                <a16:creationId xmlns:a16="http://schemas.microsoft.com/office/drawing/2014/main" id="{BD5F6EA1-389B-C25B-0843-3BEBBC69E7F3}"/>
              </a:ext>
            </a:extLst>
          </p:cNvPr>
          <p:cNvSpPr/>
          <p:nvPr/>
        </p:nvSpPr>
        <p:spPr>
          <a:xfrm>
            <a:off x="6133382" y="4363370"/>
            <a:ext cx="3786995" cy="841368"/>
          </a:xfrm>
          <a:prstGeom prst="roundRect">
            <a:avLst/>
          </a:pr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1" eaLnBrk="1" hangingPunct="1">
              <a:lnSpc>
                <a:spcPct val="90000"/>
              </a:lnSpc>
            </a:pPr>
            <a:r>
              <a:rPr lang="fr-FR" altLang="fr-FR" sz="2800" dirty="0">
                <a:ln w="0"/>
                <a:solidFill>
                  <a:schemeClr val="bg1"/>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Efforts musculaires</a:t>
            </a:r>
          </a:p>
        </p:txBody>
      </p:sp>
    </p:spTree>
    <p:extLst>
      <p:ext uri="{BB962C8B-B14F-4D97-AF65-F5344CB8AC3E}">
        <p14:creationId xmlns:p14="http://schemas.microsoft.com/office/powerpoint/2010/main" val="4870593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2329709D-52D1-BF67-44C5-DDE4C41A8537}"/>
              </a:ext>
            </a:extLst>
          </p:cNvPr>
          <p:cNvSpPr txBox="1"/>
          <p:nvPr/>
        </p:nvSpPr>
        <p:spPr>
          <a:xfrm>
            <a:off x="209193" y="1451052"/>
            <a:ext cx="8969317" cy="2031325"/>
          </a:xfrm>
          <a:prstGeom prst="rect">
            <a:avLst/>
          </a:prstGeom>
          <a:noFill/>
        </p:spPr>
        <p:txBody>
          <a:bodyPr wrap="square">
            <a:spAutoFit/>
          </a:bodyPr>
          <a:lstStyle/>
          <a:p>
            <a:r>
              <a:rPr lang="fr-FR" sz="1800" b="0" i="0" u="none" strike="noStrike" baseline="0" dirty="0">
                <a:solidFill>
                  <a:srgbClr val="000000"/>
                </a:solidFill>
                <a:latin typeface="Open Sans Condensed Light" panose="020B0306030504020204"/>
              </a:rPr>
              <a:t>Effort expiratoire à glotte fermée (toux, accouchement, défécation, soulèvements d'objets lourds, soulèvement du corps à partir des bras...), </a:t>
            </a:r>
            <a:r>
              <a:rPr lang="fr-FR" dirty="0">
                <a:solidFill>
                  <a:srgbClr val="000000"/>
                </a:solidFill>
                <a:latin typeface="Open Sans Condensed Light" panose="020B0306030504020204"/>
              </a:rPr>
              <a:t>en apnée inspiratoire </a:t>
            </a:r>
          </a:p>
          <a:p>
            <a:r>
              <a:rPr lang="fr-FR" sz="1800" b="0" i="0" u="none" strike="noStrike" baseline="0" dirty="0">
                <a:solidFill>
                  <a:srgbClr val="000000"/>
                </a:solidFill>
                <a:latin typeface="Open Sans Condensed Light" panose="020B0306030504020204"/>
              </a:rPr>
              <a:t>Fermeture automatique au niveau des cordes vocales + bandes ventriculaires. </a:t>
            </a:r>
          </a:p>
          <a:p>
            <a:r>
              <a:rPr lang="fr-FR" sz="1800" b="0" i="0" u="none" strike="noStrike" baseline="0" dirty="0">
                <a:solidFill>
                  <a:srgbClr val="000000"/>
                </a:solidFill>
                <a:latin typeface="Open Sans Condensed Light" panose="020B0306030504020204"/>
              </a:rPr>
              <a:t>Permet l’élévation majeure de la pression thoracique </a:t>
            </a:r>
          </a:p>
          <a:p>
            <a:endParaRPr lang="fr-FR" sz="1800" b="0" i="0" u="none" strike="noStrike" baseline="0" dirty="0">
              <a:solidFill>
                <a:srgbClr val="000000"/>
              </a:solidFill>
              <a:latin typeface="Open Sans Condensed Light" panose="020B0306030504020204"/>
            </a:endParaRPr>
          </a:p>
          <a:p>
            <a:r>
              <a:rPr lang="fr-FR" sz="1800" b="0" i="0" u="none" strike="noStrike" baseline="0" dirty="0">
                <a:solidFill>
                  <a:srgbClr val="000000"/>
                </a:solidFill>
                <a:latin typeface="Open Sans Condensed Light" panose="020B0306030504020204"/>
              </a:rPr>
              <a:t>-&gt; Pression transmission abdomen/pelvis </a:t>
            </a:r>
          </a:p>
          <a:p>
            <a:endParaRPr lang="fr-FR" dirty="0">
              <a:solidFill>
                <a:srgbClr val="000000"/>
              </a:solidFill>
              <a:latin typeface="Open Sans Condensed Light" panose="020B0306030504020204"/>
            </a:endParaRPr>
          </a:p>
        </p:txBody>
      </p:sp>
      <p:sp>
        <p:nvSpPr>
          <p:cNvPr id="8" name="ZoneTexte 7">
            <a:extLst>
              <a:ext uri="{FF2B5EF4-FFF2-40B4-BE49-F238E27FC236}">
                <a16:creationId xmlns:a16="http://schemas.microsoft.com/office/drawing/2014/main" id="{71CE4287-D7D9-DA13-C86A-8576DE4870C7}"/>
              </a:ext>
            </a:extLst>
          </p:cNvPr>
          <p:cNvSpPr txBox="1"/>
          <p:nvPr/>
        </p:nvSpPr>
        <p:spPr>
          <a:xfrm>
            <a:off x="1999530" y="4980490"/>
            <a:ext cx="6933481" cy="461665"/>
          </a:xfrm>
          <a:prstGeom prst="rect">
            <a:avLst/>
          </a:prstGeom>
          <a:noFill/>
        </p:spPr>
        <p:txBody>
          <a:bodyPr wrap="square">
            <a:spAutoFit/>
          </a:bodyPr>
          <a:lstStyle/>
          <a:p>
            <a:r>
              <a:rPr lang="fr-FR" sz="2400" b="0" i="0" u="none" strike="noStrike" baseline="0" dirty="0">
                <a:solidFill>
                  <a:srgbClr val="000000"/>
                </a:solidFill>
                <a:latin typeface="Open Sans Condensed Light" panose="020B0306030504020204"/>
              </a:rPr>
              <a:t>Larynx = fonction de sphincter à forte pression </a:t>
            </a:r>
            <a:endParaRPr lang="fr-FR" sz="2400" dirty="0"/>
          </a:p>
        </p:txBody>
      </p:sp>
      <p:sp>
        <p:nvSpPr>
          <p:cNvPr id="10" name="Flèche : courbe vers la droite 9">
            <a:extLst>
              <a:ext uri="{FF2B5EF4-FFF2-40B4-BE49-F238E27FC236}">
                <a16:creationId xmlns:a16="http://schemas.microsoft.com/office/drawing/2014/main" id="{DC018759-8EA7-3E3E-DCAE-D83E15766A0F}"/>
              </a:ext>
            </a:extLst>
          </p:cNvPr>
          <p:cNvSpPr/>
          <p:nvPr/>
        </p:nvSpPr>
        <p:spPr>
          <a:xfrm>
            <a:off x="1033371" y="4811213"/>
            <a:ext cx="543464" cy="512726"/>
          </a:xfrm>
          <a:prstGeom prst="curvedRightArrow">
            <a:avLst/>
          </a:prstGeom>
          <a:solidFill>
            <a:srgbClr val="60D0C5"/>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2" name="ZoneTexte 11">
            <a:extLst>
              <a:ext uri="{FF2B5EF4-FFF2-40B4-BE49-F238E27FC236}">
                <a16:creationId xmlns:a16="http://schemas.microsoft.com/office/drawing/2014/main" id="{D7E274E9-FB29-41E8-2078-83A5B23CC727}"/>
              </a:ext>
            </a:extLst>
          </p:cNvPr>
          <p:cNvSpPr txBox="1"/>
          <p:nvPr/>
        </p:nvSpPr>
        <p:spPr>
          <a:xfrm>
            <a:off x="9052810" y="409850"/>
            <a:ext cx="2652700" cy="369332"/>
          </a:xfrm>
          <a:prstGeom prst="rect">
            <a:avLst/>
          </a:prstGeom>
          <a:noFill/>
        </p:spPr>
        <p:txBody>
          <a:bodyPr wrap="square">
            <a:spAutoFit/>
          </a:bodyPr>
          <a:lstStyle/>
          <a:p>
            <a:r>
              <a:rPr lang="fr-FR" dirty="0">
                <a:solidFill>
                  <a:srgbClr val="000000"/>
                </a:solidFill>
                <a:latin typeface="Open Sans Condensed Light" panose="020B0306030504020204"/>
              </a:rPr>
              <a:t>Manœuvre de Valsalva</a:t>
            </a:r>
          </a:p>
        </p:txBody>
      </p:sp>
      <p:pic>
        <p:nvPicPr>
          <p:cNvPr id="16" name="Image 15" descr="Une image contenant texte, diagramme, squelette&#10;&#10;Description générée automatiquement">
            <a:extLst>
              <a:ext uri="{FF2B5EF4-FFF2-40B4-BE49-F238E27FC236}">
                <a16:creationId xmlns:a16="http://schemas.microsoft.com/office/drawing/2014/main" id="{4C86C19D-6B21-4062-A80B-248EE6E53C7E}"/>
              </a:ext>
            </a:extLst>
          </p:cNvPr>
          <p:cNvPicPr>
            <a:picLocks noChangeAspect="1"/>
          </p:cNvPicPr>
          <p:nvPr/>
        </p:nvPicPr>
        <p:blipFill rotWithShape="1">
          <a:blip r:embed="rId2">
            <a:extLst>
              <a:ext uri="{28A0092B-C50C-407E-A947-70E740481C1C}">
                <a14:useLocalDpi xmlns:a14="http://schemas.microsoft.com/office/drawing/2010/main" val="0"/>
              </a:ext>
            </a:extLst>
          </a:blip>
          <a:srcRect b="7524"/>
          <a:stretch/>
        </p:blipFill>
        <p:spPr>
          <a:xfrm>
            <a:off x="8833449" y="1101202"/>
            <a:ext cx="2992831" cy="3442341"/>
          </a:xfrm>
          <a:prstGeom prst="rect">
            <a:avLst/>
          </a:prstGeom>
        </p:spPr>
      </p:pic>
      <p:sp>
        <p:nvSpPr>
          <p:cNvPr id="17" name="Ellipse 16">
            <a:extLst>
              <a:ext uri="{FF2B5EF4-FFF2-40B4-BE49-F238E27FC236}">
                <a16:creationId xmlns:a16="http://schemas.microsoft.com/office/drawing/2014/main" id="{4984B407-721F-931A-CB88-011C589DC6FD}"/>
              </a:ext>
            </a:extLst>
          </p:cNvPr>
          <p:cNvSpPr/>
          <p:nvPr/>
        </p:nvSpPr>
        <p:spPr>
          <a:xfrm>
            <a:off x="10161917" y="1363955"/>
            <a:ext cx="629728" cy="490724"/>
          </a:xfrm>
          <a:prstGeom prst="ellipse">
            <a:avLst/>
          </a:prstGeom>
          <a:noFill/>
          <a:ln>
            <a:solidFill>
              <a:srgbClr val="0F7B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a:extLst>
              <a:ext uri="{FF2B5EF4-FFF2-40B4-BE49-F238E27FC236}">
                <a16:creationId xmlns:a16="http://schemas.microsoft.com/office/drawing/2014/main" id="{FDB741BB-AD18-40E8-7365-E168B37D6F6E}"/>
              </a:ext>
            </a:extLst>
          </p:cNvPr>
          <p:cNvSpPr txBox="1"/>
          <p:nvPr/>
        </p:nvSpPr>
        <p:spPr>
          <a:xfrm>
            <a:off x="271524" y="214298"/>
            <a:ext cx="8425016" cy="707886"/>
          </a:xfrm>
          <a:prstGeom prst="rect">
            <a:avLst/>
          </a:prstGeom>
          <a:noFill/>
        </p:spPr>
        <p:txBody>
          <a:bodyPr wrap="square">
            <a:spAutoFit/>
          </a:bodyPr>
          <a:lstStyle/>
          <a:p>
            <a:r>
              <a:rPr lang="fr" sz="4000" dirty="0">
                <a:solidFill>
                  <a:srgbClr val="0F7B6F"/>
                </a:solidFill>
                <a:latin typeface="Oswald Regular"/>
                <a:ea typeface="Oswald Regular"/>
                <a:cs typeface="Oswald Regular"/>
                <a:sym typeface="Oswald Regular"/>
              </a:rPr>
              <a:t>Les </a:t>
            </a:r>
            <a:r>
              <a:rPr lang="fr-FR" sz="4000" dirty="0">
                <a:solidFill>
                  <a:srgbClr val="0F7B6F"/>
                </a:solidFill>
                <a:latin typeface="Oswald Regular"/>
                <a:ea typeface="Oswald Regular"/>
                <a:cs typeface="Oswald Regular"/>
                <a:sym typeface="Oswald Regular"/>
              </a:rPr>
              <a:t>efforts musculaires</a:t>
            </a:r>
          </a:p>
        </p:txBody>
      </p:sp>
    </p:spTree>
    <p:extLst>
      <p:ext uri="{BB962C8B-B14F-4D97-AF65-F5344CB8AC3E}">
        <p14:creationId xmlns:p14="http://schemas.microsoft.com/office/powerpoint/2010/main" val="161966400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951260B5-4723-02D2-161E-1C57FC199287}"/>
              </a:ext>
            </a:extLst>
          </p:cNvPr>
          <p:cNvSpPr txBox="1"/>
          <p:nvPr/>
        </p:nvSpPr>
        <p:spPr>
          <a:xfrm>
            <a:off x="521690" y="297718"/>
            <a:ext cx="8425016" cy="707886"/>
          </a:xfrm>
          <a:prstGeom prst="rect">
            <a:avLst/>
          </a:prstGeom>
          <a:noFill/>
        </p:spPr>
        <p:txBody>
          <a:bodyPr wrap="square">
            <a:spAutoFit/>
          </a:bodyPr>
          <a:lstStyle/>
          <a:p>
            <a:r>
              <a:rPr lang="fr" sz="4000" dirty="0">
                <a:solidFill>
                  <a:srgbClr val="0F7B6F"/>
                </a:solidFill>
                <a:latin typeface="Oswald Regular"/>
                <a:ea typeface="Oswald Regular"/>
                <a:cs typeface="Oswald Regular"/>
                <a:sym typeface="Oswald Regular"/>
              </a:rPr>
              <a:t>Les fonctions laryngées</a:t>
            </a:r>
            <a:endParaRPr lang="fr-FR" sz="4000" dirty="0"/>
          </a:p>
        </p:txBody>
      </p:sp>
      <p:sp>
        <p:nvSpPr>
          <p:cNvPr id="10" name="Rectangle 9">
            <a:extLst>
              <a:ext uri="{FF2B5EF4-FFF2-40B4-BE49-F238E27FC236}">
                <a16:creationId xmlns:a16="http://schemas.microsoft.com/office/drawing/2014/main" id="{BA065DD3-D81A-918E-A803-51C5816EC699}"/>
              </a:ext>
            </a:extLst>
          </p:cNvPr>
          <p:cNvSpPr/>
          <p:nvPr/>
        </p:nvSpPr>
        <p:spPr>
          <a:xfrm>
            <a:off x="3856008" y="3156208"/>
            <a:ext cx="2554880" cy="1456042"/>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prstClr val="black"/>
                </a:solidFill>
                <a:effectLst/>
                <a:uLnTx/>
                <a:uFillTx/>
                <a:latin typeface="Open Sans Condensed Light" panose="020B0306030504020204" pitchFamily="34" charset="0"/>
                <a:ea typeface="Open Sans Condensed Light" panose="020B0306030504020204" pitchFamily="34" charset="0"/>
                <a:cs typeface="Open Sans Condensed Light" panose="020B0306030504020204" pitchFamily="34" charset="0"/>
              </a:rPr>
              <a:t>Coordination neuromusculaire</a:t>
            </a:r>
            <a:endParaRPr kumimoji="0" lang="fr-FR" sz="2400" b="0" i="0" u="none" strike="noStrike" kern="0" cap="none" spc="0" normalizeH="0" baseline="0" noProof="0" dirty="0">
              <a:ln>
                <a:noFill/>
              </a:ln>
              <a:solidFill>
                <a:prstClr val="black"/>
              </a:solidFill>
              <a:effectLst/>
              <a:uLnTx/>
              <a:uFillTx/>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11" name="Rectangle à coins arrondis 4">
            <a:extLst>
              <a:ext uri="{FF2B5EF4-FFF2-40B4-BE49-F238E27FC236}">
                <a16:creationId xmlns:a16="http://schemas.microsoft.com/office/drawing/2014/main" id="{F718F2C8-F9D1-A086-0C42-C127DB2D49B6}"/>
              </a:ext>
            </a:extLst>
          </p:cNvPr>
          <p:cNvSpPr/>
          <p:nvPr/>
        </p:nvSpPr>
        <p:spPr>
          <a:xfrm>
            <a:off x="1321767" y="2334975"/>
            <a:ext cx="3004172" cy="841368"/>
          </a:xfrm>
          <a:prstGeom prst="round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800" b="0" i="0" u="none" strike="noStrike" kern="0" cap="none" spc="0" normalizeH="0" baseline="0" noProof="0" dirty="0">
                <a:ln>
                  <a:noFill/>
                </a:ln>
                <a:solidFill>
                  <a:prstClr val="white"/>
                </a:solidFill>
                <a:effectLst/>
                <a:uLnTx/>
                <a:uFillTx/>
                <a:latin typeface="Calibri" panose="020F0502020204030204"/>
                <a:ea typeface="+mn-ea"/>
                <a:cs typeface="+mn-cs"/>
              </a:rPr>
              <a:t>Ventilation</a:t>
            </a:r>
          </a:p>
        </p:txBody>
      </p:sp>
      <p:sp>
        <p:nvSpPr>
          <p:cNvPr id="12" name="Rectangle à coins arrondis 5">
            <a:extLst>
              <a:ext uri="{FF2B5EF4-FFF2-40B4-BE49-F238E27FC236}">
                <a16:creationId xmlns:a16="http://schemas.microsoft.com/office/drawing/2014/main" id="{D4E45B4F-07AB-C83D-0E9F-14830A536CF7}"/>
              </a:ext>
            </a:extLst>
          </p:cNvPr>
          <p:cNvSpPr/>
          <p:nvPr/>
        </p:nvSpPr>
        <p:spPr>
          <a:xfrm>
            <a:off x="6161440" y="2334975"/>
            <a:ext cx="3306409" cy="841368"/>
          </a:xfrm>
          <a:prstGeom prst="roundRect">
            <a:avLst/>
          </a:prstGeom>
          <a:solidFill>
            <a:schemeClr val="bg1">
              <a:lumMod val="85000"/>
            </a:scheme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800" b="0" i="0" u="none" strike="noStrike" kern="0" cap="none" spc="0" normalizeH="0" baseline="0" noProof="0" dirty="0">
                <a:ln>
                  <a:noFill/>
                </a:ln>
                <a:solidFill>
                  <a:prstClr val="white"/>
                </a:solidFill>
                <a:effectLst/>
                <a:uLnTx/>
                <a:uFillTx/>
                <a:latin typeface="Calibri" panose="020F0502020204030204"/>
                <a:ea typeface="+mn-ea"/>
                <a:cs typeface="+mn-cs"/>
              </a:rPr>
              <a:t>Déglutition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prstClr val="white"/>
                </a:solidFill>
                <a:effectLst/>
                <a:uLnTx/>
                <a:uFillTx/>
                <a:latin typeface="Calibri" panose="020F0502020204030204"/>
                <a:ea typeface="+mn-ea"/>
                <a:cs typeface="+mn-cs"/>
              </a:rPr>
              <a:t>(protection des VA)</a:t>
            </a:r>
          </a:p>
        </p:txBody>
      </p:sp>
      <p:sp>
        <p:nvSpPr>
          <p:cNvPr id="13" name="Rectangle à coins arrondis 8">
            <a:extLst>
              <a:ext uri="{FF2B5EF4-FFF2-40B4-BE49-F238E27FC236}">
                <a16:creationId xmlns:a16="http://schemas.microsoft.com/office/drawing/2014/main" id="{ADB438F0-34CA-712B-173F-5FAA373D6103}"/>
              </a:ext>
            </a:extLst>
          </p:cNvPr>
          <p:cNvSpPr/>
          <p:nvPr/>
        </p:nvSpPr>
        <p:spPr>
          <a:xfrm>
            <a:off x="1438099" y="4363370"/>
            <a:ext cx="2986357" cy="841368"/>
          </a:xfrm>
          <a:prstGeom prst="roundRect">
            <a:avLst/>
          </a:prstGeom>
          <a:solidFill>
            <a:schemeClr val="bg1">
              <a:lumMod val="85000"/>
            </a:scheme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800" b="0" i="0" u="none" strike="noStrike" kern="0" cap="none" spc="0" normalizeH="0" baseline="0" noProof="0" dirty="0">
                <a:ln>
                  <a:noFill/>
                </a:ln>
                <a:solidFill>
                  <a:prstClr val="white"/>
                </a:solidFill>
                <a:effectLst/>
                <a:uLnTx/>
                <a:uFillTx/>
                <a:latin typeface="Calibri" panose="020F0502020204030204"/>
                <a:ea typeface="+mn-ea"/>
                <a:cs typeface="+mn-cs"/>
              </a:rPr>
              <a:t>Phonation</a:t>
            </a:r>
          </a:p>
        </p:txBody>
      </p:sp>
      <p:sp>
        <p:nvSpPr>
          <p:cNvPr id="14" name="Rectangle : coins arrondis 12">
            <a:extLst>
              <a:ext uri="{FF2B5EF4-FFF2-40B4-BE49-F238E27FC236}">
                <a16:creationId xmlns:a16="http://schemas.microsoft.com/office/drawing/2014/main" id="{AB71ACCF-E86F-C345-2E2C-5DB033DC8692}"/>
              </a:ext>
            </a:extLst>
          </p:cNvPr>
          <p:cNvSpPr/>
          <p:nvPr/>
        </p:nvSpPr>
        <p:spPr>
          <a:xfrm>
            <a:off x="6133382" y="4363370"/>
            <a:ext cx="3786995" cy="841368"/>
          </a:xfrm>
          <a:prstGeom prst="roundRect">
            <a:avLst/>
          </a:prstGeom>
          <a:solidFill>
            <a:schemeClr val="bg1">
              <a:lumMod val="85000"/>
            </a:schemeClr>
          </a:solidFill>
          <a:ln>
            <a:noFill/>
          </a:ln>
          <a:effectLst/>
        </p:spPr>
        <p:txBody>
          <a:bodyPr rtlCol="0" anchor="ctr"/>
          <a:lstStyle/>
          <a:p>
            <a:pPr marL="0" marR="0" lvl="1" indent="0" defTabSz="914400" eaLnBrk="1" fontAlgn="auto" latinLnBrk="0" hangingPunct="1">
              <a:lnSpc>
                <a:spcPct val="90000"/>
              </a:lnSpc>
              <a:spcBef>
                <a:spcPts val="0"/>
              </a:spcBef>
              <a:spcAft>
                <a:spcPts val="0"/>
              </a:spcAft>
              <a:buClrTx/>
              <a:buSzTx/>
              <a:buFontTx/>
              <a:buNone/>
              <a:tabLst/>
              <a:defRPr/>
            </a:pPr>
            <a:r>
              <a:rPr kumimoji="0" lang="fr-FR" altLang="fr-FR" sz="2800" b="0" i="0" u="none" strike="noStrike" kern="0" cap="none" spc="0" normalizeH="0" baseline="0" noProof="0" dirty="0">
                <a:ln w="0"/>
                <a:solidFill>
                  <a:prstClr val="white"/>
                </a:solidFill>
                <a:effectLst/>
                <a:uLnTx/>
                <a:uFillTx/>
                <a:latin typeface="Open Sans Condensed Light" panose="020B0306030504020204" pitchFamily="34" charset="0"/>
                <a:ea typeface="Open Sans Condensed Light" panose="020B0306030504020204" pitchFamily="34" charset="0"/>
                <a:cs typeface="Open Sans Condensed Light" panose="020B0306030504020204" pitchFamily="34" charset="0"/>
              </a:rPr>
              <a:t>Efforts musculaires</a:t>
            </a:r>
          </a:p>
        </p:txBody>
      </p:sp>
    </p:spTree>
    <p:extLst>
      <p:ext uri="{BB962C8B-B14F-4D97-AF65-F5344CB8AC3E}">
        <p14:creationId xmlns:p14="http://schemas.microsoft.com/office/powerpoint/2010/main" val="147938836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026">
            <a:extLst>
              <a:ext uri="{FF2B5EF4-FFF2-40B4-BE49-F238E27FC236}">
                <a16:creationId xmlns:a16="http://schemas.microsoft.com/office/drawing/2014/main" id="{C3D0707C-9CDB-5E01-6D72-A5AC9099F29D}"/>
              </a:ext>
            </a:extLst>
          </p:cNvPr>
          <p:cNvGrpSpPr>
            <a:grpSpLocks/>
          </p:cNvGrpSpPr>
          <p:nvPr/>
        </p:nvGrpSpPr>
        <p:grpSpPr bwMode="auto">
          <a:xfrm>
            <a:off x="303850" y="1883140"/>
            <a:ext cx="2615242" cy="3015799"/>
            <a:chOff x="96" y="0"/>
            <a:chExt cx="2160" cy="2224"/>
          </a:xfrm>
        </p:grpSpPr>
        <p:graphicFrame>
          <p:nvGraphicFramePr>
            <p:cNvPr id="5" name="Object 1027">
              <a:extLst>
                <a:ext uri="{FF2B5EF4-FFF2-40B4-BE49-F238E27FC236}">
                  <a16:creationId xmlns:a16="http://schemas.microsoft.com/office/drawing/2014/main" id="{59269934-1C8E-6F13-8748-02590AEF4ED4}"/>
                </a:ext>
              </a:extLst>
            </p:cNvPr>
            <p:cNvGraphicFramePr>
              <a:graphicFrameLocks noChangeAspect="1"/>
            </p:cNvGraphicFramePr>
            <p:nvPr>
              <p:extLst>
                <p:ext uri="{D42A27DB-BD31-4B8C-83A1-F6EECF244321}">
                  <p14:modId xmlns:p14="http://schemas.microsoft.com/office/powerpoint/2010/main" val="1637815086"/>
                </p:ext>
              </p:extLst>
            </p:nvPr>
          </p:nvGraphicFramePr>
          <p:xfrm>
            <a:off x="96" y="248"/>
            <a:ext cx="2160" cy="1976"/>
          </p:xfrm>
          <a:graphic>
            <a:graphicData uri="http://schemas.openxmlformats.org/presentationml/2006/ole">
              <mc:AlternateContent xmlns:mc="http://schemas.openxmlformats.org/markup-compatibility/2006">
                <mc:Choice xmlns:v="urn:schemas-microsoft-com:vml" Requires="v">
                  <p:oleObj name="Photo Editor Photo" r:id="rId2" imgW="1340952" imgH="1226926" progId="MSPhotoEd.3">
                    <p:embed/>
                  </p:oleObj>
                </mc:Choice>
                <mc:Fallback>
                  <p:oleObj name="Photo Editor Photo" r:id="rId2" imgW="1340952" imgH="1226926" progId="MSPhotoEd.3">
                    <p:embed/>
                    <p:pic>
                      <p:nvPicPr>
                        <p:cNvPr id="82960" name="Object 1027">
                          <a:extLst>
                            <a:ext uri="{FF2B5EF4-FFF2-40B4-BE49-F238E27FC236}">
                              <a16:creationId xmlns:a16="http://schemas.microsoft.com/office/drawing/2014/main" id="{F372293B-8BFC-3B5F-9684-4D85633E4D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 y="248"/>
                          <a:ext cx="2160" cy="1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Text Box 1028">
              <a:extLst>
                <a:ext uri="{FF2B5EF4-FFF2-40B4-BE49-F238E27FC236}">
                  <a16:creationId xmlns:a16="http://schemas.microsoft.com/office/drawing/2014/main" id="{78E75226-8C12-9D23-52F3-25C77D2BB72E}"/>
                </a:ext>
              </a:extLst>
            </p:cNvPr>
            <p:cNvSpPr txBox="1">
              <a:spLocks noChangeArrowheads="1"/>
            </p:cNvSpPr>
            <p:nvPr/>
          </p:nvSpPr>
          <p:spPr bwMode="auto">
            <a:xfrm>
              <a:off x="495" y="0"/>
              <a:ext cx="1177" cy="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Times New Roman" panose="02020603050405020304" pitchFamily="18" charset="0"/>
                </a:defRPr>
              </a:lvl1pPr>
              <a:lvl2pPr marL="742950" indent="-285750" algn="l">
                <a:spcBef>
                  <a:spcPct val="20000"/>
                </a:spcBef>
                <a:buChar char="–"/>
                <a:defRPr sz="2800">
                  <a:solidFill>
                    <a:schemeClr val="tx1"/>
                  </a:solidFill>
                  <a:latin typeface="Times New Roman" panose="02020603050405020304" pitchFamily="18" charset="0"/>
                </a:defRPr>
              </a:lvl2pPr>
              <a:lvl3pPr marL="1143000" indent="-228600" algn="l">
                <a:spcBef>
                  <a:spcPct val="20000"/>
                </a:spcBef>
                <a:buChar char="•"/>
                <a:defRPr sz="2400">
                  <a:solidFill>
                    <a:schemeClr val="tx1"/>
                  </a:solidFill>
                  <a:latin typeface="Times New Roman" panose="02020603050405020304" pitchFamily="18" charset="0"/>
                </a:defRPr>
              </a:lvl3pPr>
              <a:lvl4pPr marL="1600200" indent="-228600" algn="l">
                <a:spcBef>
                  <a:spcPct val="20000"/>
                </a:spcBef>
                <a:buChar char="–"/>
                <a:defRPr sz="2000">
                  <a:solidFill>
                    <a:schemeClr val="tx1"/>
                  </a:solidFill>
                  <a:latin typeface="Times New Roman" panose="02020603050405020304" pitchFamily="18" charset="0"/>
                </a:defRPr>
              </a:lvl4pPr>
              <a:lvl5pPr marL="2057400" indent="-228600" algn="l">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fr-FR" altLang="fr-FR" sz="2800" b="1" i="0" u="none" strike="noStrike" kern="0" cap="none" spc="0" normalizeH="0" baseline="0" noProof="0" dirty="0">
                  <a:ln>
                    <a:noFill/>
                  </a:ln>
                  <a:effectLst/>
                  <a:uLnTx/>
                  <a:uFillTx/>
                  <a:latin typeface="Open Sans Condensed Light"/>
                </a:rPr>
                <a:t>P</a:t>
              </a:r>
              <a:r>
                <a:rPr kumimoji="0" lang="fr-FR" altLang="fr-FR" sz="2000" b="1" i="0" u="none" strike="noStrike" kern="0" cap="none" spc="0" normalizeH="0" baseline="0" noProof="0" dirty="0">
                  <a:ln>
                    <a:noFill/>
                  </a:ln>
                  <a:effectLst/>
                  <a:uLnTx/>
                  <a:uFillTx/>
                  <a:latin typeface="Open Sans Condensed Light"/>
                </a:rPr>
                <a:t>A</a:t>
              </a:r>
              <a:r>
                <a:rPr kumimoji="0" lang="fr-FR" altLang="fr-FR" sz="2800" b="1" i="0" u="none" strike="noStrike" kern="0" cap="none" spc="0" normalizeH="0" baseline="0" noProof="0" dirty="0">
                  <a:ln>
                    <a:noFill/>
                  </a:ln>
                  <a:effectLst/>
                  <a:uLnTx/>
                  <a:uFillTx/>
                  <a:latin typeface="Open Sans Condensed Light"/>
                </a:rPr>
                <a:t> = P</a:t>
              </a:r>
              <a:r>
                <a:rPr kumimoji="0" lang="fr-FR" altLang="fr-FR" sz="2000" b="1" i="0" u="none" strike="noStrike" kern="0" cap="none" spc="0" normalizeH="0" baseline="0" noProof="0" dirty="0">
                  <a:ln>
                    <a:noFill/>
                  </a:ln>
                  <a:effectLst/>
                  <a:uLnTx/>
                  <a:uFillTx/>
                  <a:latin typeface="Open Sans Condensed Light"/>
                </a:rPr>
                <a:t>B</a:t>
              </a:r>
            </a:p>
          </p:txBody>
        </p:sp>
      </p:grpSp>
      <p:grpSp>
        <p:nvGrpSpPr>
          <p:cNvPr id="7" name="Group 1029">
            <a:extLst>
              <a:ext uri="{FF2B5EF4-FFF2-40B4-BE49-F238E27FC236}">
                <a16:creationId xmlns:a16="http://schemas.microsoft.com/office/drawing/2014/main" id="{966870CC-B98F-1164-96A3-02DDBC81D1B0}"/>
              </a:ext>
            </a:extLst>
          </p:cNvPr>
          <p:cNvGrpSpPr>
            <a:grpSpLocks/>
          </p:cNvGrpSpPr>
          <p:nvPr/>
        </p:nvGrpSpPr>
        <p:grpSpPr bwMode="auto">
          <a:xfrm>
            <a:off x="5981482" y="1883140"/>
            <a:ext cx="2673358" cy="3131655"/>
            <a:chOff x="4416" y="0"/>
            <a:chExt cx="2064" cy="2208"/>
          </a:xfrm>
        </p:grpSpPr>
        <p:graphicFrame>
          <p:nvGraphicFramePr>
            <p:cNvPr id="8" name="Object 1030">
              <a:extLst>
                <a:ext uri="{FF2B5EF4-FFF2-40B4-BE49-F238E27FC236}">
                  <a16:creationId xmlns:a16="http://schemas.microsoft.com/office/drawing/2014/main" id="{8E9C9EAB-BDB2-2989-92A6-F8395D9EE0EA}"/>
                </a:ext>
              </a:extLst>
            </p:cNvPr>
            <p:cNvGraphicFramePr>
              <a:graphicFrameLocks noChangeAspect="1"/>
            </p:cNvGraphicFramePr>
            <p:nvPr/>
          </p:nvGraphicFramePr>
          <p:xfrm>
            <a:off x="4416" y="252"/>
            <a:ext cx="2064" cy="1956"/>
          </p:xfrm>
          <a:graphic>
            <a:graphicData uri="http://schemas.openxmlformats.org/presentationml/2006/ole">
              <mc:AlternateContent xmlns:mc="http://schemas.openxmlformats.org/markup-compatibility/2006">
                <mc:Choice xmlns:v="urn:schemas-microsoft-com:vml" Requires="v">
                  <p:oleObj name="Photo Editor Photo" r:id="rId4" imgW="1600339" imgH="1516190" progId="MSPhotoEd.3">
                    <p:embed/>
                  </p:oleObj>
                </mc:Choice>
                <mc:Fallback>
                  <p:oleObj name="Photo Editor Photo" r:id="rId4" imgW="1600339" imgH="1516190" progId="MSPhotoEd.3">
                    <p:embed/>
                    <p:pic>
                      <p:nvPicPr>
                        <p:cNvPr id="82956" name="Object 1030">
                          <a:extLst>
                            <a:ext uri="{FF2B5EF4-FFF2-40B4-BE49-F238E27FC236}">
                              <a16:creationId xmlns:a16="http://schemas.microsoft.com/office/drawing/2014/main" id="{360D7A41-3035-C723-A361-2E4BC59A2A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6" y="252"/>
                          <a:ext cx="2064" cy="1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Text Box 1031">
              <a:extLst>
                <a:ext uri="{FF2B5EF4-FFF2-40B4-BE49-F238E27FC236}">
                  <a16:creationId xmlns:a16="http://schemas.microsoft.com/office/drawing/2014/main" id="{B4C70597-E841-B303-7EFF-6AA7B08CF787}"/>
                </a:ext>
              </a:extLst>
            </p:cNvPr>
            <p:cNvSpPr txBox="1">
              <a:spLocks noChangeArrowheads="1"/>
            </p:cNvSpPr>
            <p:nvPr/>
          </p:nvSpPr>
          <p:spPr bwMode="auto">
            <a:xfrm>
              <a:off x="4815" y="0"/>
              <a:ext cx="1177" cy="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Times New Roman" panose="02020603050405020304" pitchFamily="18" charset="0"/>
                </a:defRPr>
              </a:lvl1pPr>
              <a:lvl2pPr marL="742950" indent="-285750" algn="l">
                <a:spcBef>
                  <a:spcPct val="20000"/>
                </a:spcBef>
                <a:buChar char="–"/>
                <a:defRPr sz="2800">
                  <a:solidFill>
                    <a:schemeClr val="tx1"/>
                  </a:solidFill>
                  <a:latin typeface="Times New Roman" panose="02020603050405020304" pitchFamily="18" charset="0"/>
                </a:defRPr>
              </a:lvl2pPr>
              <a:lvl3pPr marL="1143000" indent="-228600" algn="l">
                <a:spcBef>
                  <a:spcPct val="20000"/>
                </a:spcBef>
                <a:buChar char="•"/>
                <a:defRPr sz="2400">
                  <a:solidFill>
                    <a:schemeClr val="tx1"/>
                  </a:solidFill>
                  <a:latin typeface="Times New Roman" panose="02020603050405020304" pitchFamily="18" charset="0"/>
                </a:defRPr>
              </a:lvl3pPr>
              <a:lvl4pPr marL="1600200" indent="-228600" algn="l">
                <a:spcBef>
                  <a:spcPct val="20000"/>
                </a:spcBef>
                <a:buChar char="–"/>
                <a:defRPr sz="2000">
                  <a:solidFill>
                    <a:schemeClr val="tx1"/>
                  </a:solidFill>
                  <a:latin typeface="Times New Roman" panose="02020603050405020304" pitchFamily="18" charset="0"/>
                </a:defRPr>
              </a:lvl4pPr>
              <a:lvl5pPr marL="2057400" indent="-228600" algn="l">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fr-FR" altLang="fr-FR" sz="2800" b="1" i="0" u="none" strike="noStrike" kern="0" cap="none" spc="0" normalizeH="0" baseline="0" noProof="0">
                  <a:ln>
                    <a:noFill/>
                  </a:ln>
                  <a:effectLst/>
                  <a:uLnTx/>
                  <a:uFillTx/>
                  <a:latin typeface="Open Sans Condensed Light"/>
                </a:rPr>
                <a:t>P</a:t>
              </a:r>
              <a:r>
                <a:rPr kumimoji="0" lang="fr-FR" altLang="fr-FR" sz="2000" b="1" i="0" u="none" strike="noStrike" kern="0" cap="none" spc="0" normalizeH="0" baseline="0" noProof="0">
                  <a:ln>
                    <a:noFill/>
                  </a:ln>
                  <a:effectLst/>
                  <a:uLnTx/>
                  <a:uFillTx/>
                  <a:latin typeface="Open Sans Condensed Light"/>
                </a:rPr>
                <a:t>A</a:t>
              </a:r>
              <a:r>
                <a:rPr kumimoji="0" lang="fr-FR" altLang="fr-FR" sz="2800" b="1" i="0" u="none" strike="noStrike" kern="0" cap="none" spc="0" normalizeH="0" baseline="0" noProof="0">
                  <a:ln>
                    <a:noFill/>
                  </a:ln>
                  <a:effectLst/>
                  <a:uLnTx/>
                  <a:uFillTx/>
                  <a:latin typeface="Open Sans Condensed Light"/>
                </a:rPr>
                <a:t> &gt; P</a:t>
              </a:r>
              <a:r>
                <a:rPr kumimoji="0" lang="fr-FR" altLang="fr-FR" sz="2000" b="1" i="0" u="none" strike="noStrike" kern="0" cap="none" spc="0" normalizeH="0" baseline="0" noProof="0">
                  <a:ln>
                    <a:noFill/>
                  </a:ln>
                  <a:effectLst/>
                  <a:uLnTx/>
                  <a:uFillTx/>
                  <a:latin typeface="Open Sans Condensed Light"/>
                </a:rPr>
                <a:t>B</a:t>
              </a:r>
            </a:p>
          </p:txBody>
        </p:sp>
        <p:sp>
          <p:nvSpPr>
            <p:cNvPr id="10" name="Text Box 1032">
              <a:extLst>
                <a:ext uri="{FF2B5EF4-FFF2-40B4-BE49-F238E27FC236}">
                  <a16:creationId xmlns:a16="http://schemas.microsoft.com/office/drawing/2014/main" id="{679DFBE9-B2A7-A5A4-9C23-1D29A56754DB}"/>
                </a:ext>
              </a:extLst>
            </p:cNvPr>
            <p:cNvSpPr txBox="1">
              <a:spLocks noChangeArrowheads="1"/>
            </p:cNvSpPr>
            <p:nvPr/>
          </p:nvSpPr>
          <p:spPr bwMode="auto">
            <a:xfrm>
              <a:off x="4851" y="768"/>
              <a:ext cx="580" cy="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Times New Roman" panose="02020603050405020304" pitchFamily="18" charset="0"/>
                </a:defRPr>
              </a:lvl1pPr>
              <a:lvl2pPr marL="742950" indent="-285750" algn="l">
                <a:spcBef>
                  <a:spcPct val="20000"/>
                </a:spcBef>
                <a:buChar char="–"/>
                <a:defRPr sz="2800">
                  <a:solidFill>
                    <a:schemeClr val="tx1"/>
                  </a:solidFill>
                  <a:latin typeface="Times New Roman" panose="02020603050405020304" pitchFamily="18" charset="0"/>
                </a:defRPr>
              </a:lvl2pPr>
              <a:lvl3pPr marL="1143000" indent="-228600" algn="l">
                <a:spcBef>
                  <a:spcPct val="20000"/>
                </a:spcBef>
                <a:buChar char="•"/>
                <a:defRPr sz="2400">
                  <a:solidFill>
                    <a:schemeClr val="tx1"/>
                  </a:solidFill>
                  <a:latin typeface="Times New Roman" panose="02020603050405020304" pitchFamily="18" charset="0"/>
                </a:defRPr>
              </a:lvl3pPr>
              <a:lvl4pPr marL="1600200" indent="-228600" algn="l">
                <a:spcBef>
                  <a:spcPct val="20000"/>
                </a:spcBef>
                <a:buChar char="–"/>
                <a:defRPr sz="2000">
                  <a:solidFill>
                    <a:schemeClr val="tx1"/>
                  </a:solidFill>
                  <a:latin typeface="Times New Roman" panose="02020603050405020304" pitchFamily="18" charset="0"/>
                </a:defRPr>
              </a:lvl4pPr>
              <a:lvl5pPr marL="2057400" indent="-228600" algn="l">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fr-FR" altLang="fr-FR" sz="2800" b="1" i="0" u="none" strike="noStrike" kern="0" cap="none" spc="0" normalizeH="0" baseline="0" noProof="0">
                  <a:ln>
                    <a:noFill/>
                  </a:ln>
                  <a:effectLst/>
                  <a:uLnTx/>
                  <a:uFillTx/>
                  <a:latin typeface="Open Sans Condensed Light"/>
                </a:rPr>
                <a:t>V</a:t>
              </a:r>
              <a:r>
                <a:rPr kumimoji="0" lang="fr-FR" altLang="fr-FR" sz="2800" b="1" i="0" u="none" strike="noStrike" kern="0" cap="none" spc="0" normalizeH="0" baseline="0" noProof="0">
                  <a:ln>
                    <a:noFill/>
                  </a:ln>
                  <a:effectLst/>
                  <a:uLnTx/>
                  <a:uFillTx/>
                  <a:latin typeface="Open Sans Condensed Light"/>
                  <a:sym typeface="Wingdings" panose="05000000000000000000" pitchFamily="2" charset="2"/>
                </a:rPr>
                <a:t></a:t>
              </a:r>
              <a:endParaRPr kumimoji="0" lang="fr-FR" altLang="fr-FR" sz="2000" b="1" i="0" u="none" strike="noStrike" kern="0" cap="none" spc="0" normalizeH="0" baseline="0" noProof="0">
                <a:ln>
                  <a:noFill/>
                </a:ln>
                <a:effectLst/>
                <a:uLnTx/>
                <a:uFillTx/>
                <a:latin typeface="Open Sans Condensed Light"/>
              </a:endParaRPr>
            </a:p>
          </p:txBody>
        </p:sp>
        <p:sp>
          <p:nvSpPr>
            <p:cNvPr id="11" name="Text Box 1033">
              <a:extLst>
                <a:ext uri="{FF2B5EF4-FFF2-40B4-BE49-F238E27FC236}">
                  <a16:creationId xmlns:a16="http://schemas.microsoft.com/office/drawing/2014/main" id="{F7FA8565-5999-DAE3-7F1C-E7C239EC667F}"/>
                </a:ext>
              </a:extLst>
            </p:cNvPr>
            <p:cNvSpPr txBox="1">
              <a:spLocks noChangeArrowheads="1"/>
            </p:cNvSpPr>
            <p:nvPr/>
          </p:nvSpPr>
          <p:spPr bwMode="auto">
            <a:xfrm>
              <a:off x="5465" y="720"/>
              <a:ext cx="715" cy="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Times New Roman" panose="02020603050405020304" pitchFamily="18" charset="0"/>
                </a:defRPr>
              </a:lvl1pPr>
              <a:lvl2pPr marL="742950" indent="-285750" algn="l">
                <a:spcBef>
                  <a:spcPct val="20000"/>
                </a:spcBef>
                <a:buChar char="–"/>
                <a:defRPr sz="2800">
                  <a:solidFill>
                    <a:schemeClr val="tx1"/>
                  </a:solidFill>
                  <a:latin typeface="Times New Roman" panose="02020603050405020304" pitchFamily="18" charset="0"/>
                </a:defRPr>
              </a:lvl2pPr>
              <a:lvl3pPr marL="1143000" indent="-228600" algn="l">
                <a:spcBef>
                  <a:spcPct val="20000"/>
                </a:spcBef>
                <a:buChar char="•"/>
                <a:defRPr sz="2400">
                  <a:solidFill>
                    <a:schemeClr val="tx1"/>
                  </a:solidFill>
                  <a:latin typeface="Times New Roman" panose="02020603050405020304" pitchFamily="18" charset="0"/>
                </a:defRPr>
              </a:lvl3pPr>
              <a:lvl4pPr marL="1600200" indent="-228600" algn="l">
                <a:spcBef>
                  <a:spcPct val="20000"/>
                </a:spcBef>
                <a:buChar char="–"/>
                <a:defRPr sz="2000">
                  <a:solidFill>
                    <a:schemeClr val="tx1"/>
                  </a:solidFill>
                  <a:latin typeface="Times New Roman" panose="02020603050405020304" pitchFamily="18" charset="0"/>
                </a:defRPr>
              </a:lvl4pPr>
              <a:lvl5pPr marL="2057400" indent="-228600" algn="l">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fr-FR" altLang="fr-FR" sz="2800" b="1" i="0" u="none" strike="noStrike" kern="0" cap="none" spc="0" normalizeH="0" baseline="0" noProof="0">
                  <a:ln>
                    <a:noFill/>
                  </a:ln>
                  <a:effectLst/>
                  <a:uLnTx/>
                  <a:uFillTx/>
                  <a:latin typeface="Open Sans Condensed Light"/>
                </a:rPr>
                <a:t>P</a:t>
              </a:r>
              <a:r>
                <a:rPr kumimoji="0" lang="fr-FR" altLang="fr-FR" sz="2000" b="1" i="0" u="none" strike="noStrike" kern="0" cap="none" spc="0" normalizeH="0" baseline="0" noProof="0">
                  <a:ln>
                    <a:noFill/>
                  </a:ln>
                  <a:effectLst/>
                  <a:uLnTx/>
                  <a:uFillTx/>
                  <a:latin typeface="Open Sans Condensed Light"/>
                </a:rPr>
                <a:t>A</a:t>
              </a:r>
              <a:r>
                <a:rPr kumimoji="0" lang="fr-FR" altLang="fr-FR" sz="2800" b="1" i="0" u="none" strike="noStrike" kern="0" cap="none" spc="0" normalizeH="0" baseline="0" noProof="0">
                  <a:ln>
                    <a:noFill/>
                  </a:ln>
                  <a:effectLst/>
                  <a:uLnTx/>
                  <a:uFillTx/>
                  <a:latin typeface="Open Sans Condensed Light"/>
                  <a:sym typeface="Wingdings" panose="05000000000000000000" pitchFamily="2" charset="2"/>
                </a:rPr>
                <a:t></a:t>
              </a:r>
              <a:endParaRPr kumimoji="0" lang="fr-FR" altLang="fr-FR" sz="2000" b="1" i="0" u="none" strike="noStrike" kern="0" cap="none" spc="0" normalizeH="0" baseline="0" noProof="0">
                <a:ln>
                  <a:noFill/>
                </a:ln>
                <a:effectLst/>
                <a:uLnTx/>
                <a:uFillTx/>
                <a:latin typeface="Open Sans Condensed Light"/>
              </a:endParaRPr>
            </a:p>
          </p:txBody>
        </p:sp>
      </p:grpSp>
      <p:grpSp>
        <p:nvGrpSpPr>
          <p:cNvPr id="12" name="Group 1034">
            <a:extLst>
              <a:ext uri="{FF2B5EF4-FFF2-40B4-BE49-F238E27FC236}">
                <a16:creationId xmlns:a16="http://schemas.microsoft.com/office/drawing/2014/main" id="{CD1573B0-5EAB-5BCC-3EA2-05BD33222E61}"/>
              </a:ext>
            </a:extLst>
          </p:cNvPr>
          <p:cNvGrpSpPr>
            <a:grpSpLocks/>
          </p:cNvGrpSpPr>
          <p:nvPr/>
        </p:nvGrpSpPr>
        <p:grpSpPr bwMode="auto">
          <a:xfrm>
            <a:off x="3176357" y="1901438"/>
            <a:ext cx="2615242" cy="3055124"/>
            <a:chOff x="2256" y="1104"/>
            <a:chExt cx="2160" cy="2253"/>
          </a:xfrm>
        </p:grpSpPr>
        <p:graphicFrame>
          <p:nvGraphicFramePr>
            <p:cNvPr id="13" name="Object 1035">
              <a:extLst>
                <a:ext uri="{FF2B5EF4-FFF2-40B4-BE49-F238E27FC236}">
                  <a16:creationId xmlns:a16="http://schemas.microsoft.com/office/drawing/2014/main" id="{B4974975-A1A4-EE6F-3593-46F927A055E8}"/>
                </a:ext>
              </a:extLst>
            </p:cNvPr>
            <p:cNvGraphicFramePr>
              <a:graphicFrameLocks noChangeAspect="1"/>
            </p:cNvGraphicFramePr>
            <p:nvPr/>
          </p:nvGraphicFramePr>
          <p:xfrm>
            <a:off x="2256" y="1392"/>
            <a:ext cx="2160" cy="1965"/>
          </p:xfrm>
          <a:graphic>
            <a:graphicData uri="http://schemas.openxmlformats.org/presentationml/2006/ole">
              <mc:AlternateContent xmlns:mc="http://schemas.openxmlformats.org/markup-compatibility/2006">
                <mc:Choice xmlns:v="urn:schemas-microsoft-com:vml" Requires="v">
                  <p:oleObj name="Photo Editor Photo" r:id="rId6" imgW="1592718" imgH="1447925" progId="MSPhotoEd.3">
                    <p:embed/>
                  </p:oleObj>
                </mc:Choice>
                <mc:Fallback>
                  <p:oleObj name="Photo Editor Photo" r:id="rId6" imgW="1592718" imgH="1447925" progId="MSPhotoEd.3">
                    <p:embed/>
                    <p:pic>
                      <p:nvPicPr>
                        <p:cNvPr id="82952" name="Object 1035">
                          <a:extLst>
                            <a:ext uri="{FF2B5EF4-FFF2-40B4-BE49-F238E27FC236}">
                              <a16:creationId xmlns:a16="http://schemas.microsoft.com/office/drawing/2014/main" id="{F91757ED-A31C-C6DD-589C-013A4D2CD1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56" y="1392"/>
                          <a:ext cx="2160" cy="1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 name="Text Box 1036">
              <a:extLst>
                <a:ext uri="{FF2B5EF4-FFF2-40B4-BE49-F238E27FC236}">
                  <a16:creationId xmlns:a16="http://schemas.microsoft.com/office/drawing/2014/main" id="{A7EF3224-E7C7-CA7D-9323-60A841267CCB}"/>
                </a:ext>
              </a:extLst>
            </p:cNvPr>
            <p:cNvSpPr txBox="1">
              <a:spLocks noChangeArrowheads="1"/>
            </p:cNvSpPr>
            <p:nvPr/>
          </p:nvSpPr>
          <p:spPr bwMode="auto">
            <a:xfrm>
              <a:off x="2751" y="1104"/>
              <a:ext cx="1177" cy="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Times New Roman" panose="02020603050405020304" pitchFamily="18" charset="0"/>
                </a:defRPr>
              </a:lvl1pPr>
              <a:lvl2pPr marL="742950" indent="-285750" algn="l">
                <a:spcBef>
                  <a:spcPct val="20000"/>
                </a:spcBef>
                <a:buChar char="–"/>
                <a:defRPr sz="2800">
                  <a:solidFill>
                    <a:schemeClr val="tx1"/>
                  </a:solidFill>
                  <a:latin typeface="Times New Roman" panose="02020603050405020304" pitchFamily="18" charset="0"/>
                </a:defRPr>
              </a:lvl2pPr>
              <a:lvl3pPr marL="1143000" indent="-228600" algn="l">
                <a:spcBef>
                  <a:spcPct val="20000"/>
                </a:spcBef>
                <a:buChar char="•"/>
                <a:defRPr sz="2400">
                  <a:solidFill>
                    <a:schemeClr val="tx1"/>
                  </a:solidFill>
                  <a:latin typeface="Times New Roman" panose="02020603050405020304" pitchFamily="18" charset="0"/>
                </a:defRPr>
              </a:lvl3pPr>
              <a:lvl4pPr marL="1600200" indent="-228600" algn="l">
                <a:spcBef>
                  <a:spcPct val="20000"/>
                </a:spcBef>
                <a:buChar char="–"/>
                <a:defRPr sz="2000">
                  <a:solidFill>
                    <a:schemeClr val="tx1"/>
                  </a:solidFill>
                  <a:latin typeface="Times New Roman" panose="02020603050405020304" pitchFamily="18" charset="0"/>
                </a:defRPr>
              </a:lvl4pPr>
              <a:lvl5pPr marL="2057400" indent="-228600" algn="l">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fr-FR" altLang="fr-FR" sz="2800" b="1" i="0" u="none" strike="noStrike" kern="0" cap="none" spc="0" normalizeH="0" baseline="0" noProof="0">
                  <a:ln>
                    <a:noFill/>
                  </a:ln>
                  <a:effectLst/>
                  <a:uLnTx/>
                  <a:uFillTx/>
                  <a:latin typeface="Open Sans Condensed Light"/>
                </a:rPr>
                <a:t>P</a:t>
              </a:r>
              <a:r>
                <a:rPr kumimoji="0" lang="fr-FR" altLang="fr-FR" sz="2000" b="1" i="0" u="none" strike="noStrike" kern="0" cap="none" spc="0" normalizeH="0" baseline="0" noProof="0">
                  <a:ln>
                    <a:noFill/>
                  </a:ln>
                  <a:effectLst/>
                  <a:uLnTx/>
                  <a:uFillTx/>
                  <a:latin typeface="Open Sans Condensed Light"/>
                </a:rPr>
                <a:t>A</a:t>
              </a:r>
              <a:r>
                <a:rPr kumimoji="0" lang="fr-FR" altLang="fr-FR" sz="2800" b="1" i="0" u="none" strike="noStrike" kern="0" cap="none" spc="0" normalizeH="0" baseline="0" noProof="0">
                  <a:ln>
                    <a:noFill/>
                  </a:ln>
                  <a:effectLst/>
                  <a:uLnTx/>
                  <a:uFillTx/>
                  <a:latin typeface="Open Sans Condensed Light"/>
                </a:rPr>
                <a:t> &lt; P</a:t>
              </a:r>
              <a:r>
                <a:rPr kumimoji="0" lang="fr-FR" altLang="fr-FR" sz="2000" b="1" i="0" u="none" strike="noStrike" kern="0" cap="none" spc="0" normalizeH="0" baseline="0" noProof="0">
                  <a:ln>
                    <a:noFill/>
                  </a:ln>
                  <a:effectLst/>
                  <a:uLnTx/>
                  <a:uFillTx/>
                  <a:latin typeface="Open Sans Condensed Light"/>
                </a:rPr>
                <a:t>B</a:t>
              </a:r>
            </a:p>
          </p:txBody>
        </p:sp>
        <p:sp>
          <p:nvSpPr>
            <p:cNvPr id="15" name="Text Box 1037">
              <a:extLst>
                <a:ext uri="{FF2B5EF4-FFF2-40B4-BE49-F238E27FC236}">
                  <a16:creationId xmlns:a16="http://schemas.microsoft.com/office/drawing/2014/main" id="{6BEF697F-CB47-E22D-097A-8D5E989727C2}"/>
                </a:ext>
              </a:extLst>
            </p:cNvPr>
            <p:cNvSpPr txBox="1">
              <a:spLocks noChangeArrowheads="1"/>
            </p:cNvSpPr>
            <p:nvPr/>
          </p:nvSpPr>
          <p:spPr bwMode="auto">
            <a:xfrm>
              <a:off x="2691" y="1872"/>
              <a:ext cx="580" cy="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Times New Roman" panose="02020603050405020304" pitchFamily="18" charset="0"/>
                </a:defRPr>
              </a:lvl1pPr>
              <a:lvl2pPr marL="742950" indent="-285750" algn="l">
                <a:spcBef>
                  <a:spcPct val="20000"/>
                </a:spcBef>
                <a:buChar char="–"/>
                <a:defRPr sz="2800">
                  <a:solidFill>
                    <a:schemeClr val="tx1"/>
                  </a:solidFill>
                  <a:latin typeface="Times New Roman" panose="02020603050405020304" pitchFamily="18" charset="0"/>
                </a:defRPr>
              </a:lvl2pPr>
              <a:lvl3pPr marL="1143000" indent="-228600" algn="l">
                <a:spcBef>
                  <a:spcPct val="20000"/>
                </a:spcBef>
                <a:buChar char="•"/>
                <a:defRPr sz="2400">
                  <a:solidFill>
                    <a:schemeClr val="tx1"/>
                  </a:solidFill>
                  <a:latin typeface="Times New Roman" panose="02020603050405020304" pitchFamily="18" charset="0"/>
                </a:defRPr>
              </a:lvl3pPr>
              <a:lvl4pPr marL="1600200" indent="-228600" algn="l">
                <a:spcBef>
                  <a:spcPct val="20000"/>
                </a:spcBef>
                <a:buChar char="–"/>
                <a:defRPr sz="2000">
                  <a:solidFill>
                    <a:schemeClr val="tx1"/>
                  </a:solidFill>
                  <a:latin typeface="Times New Roman" panose="02020603050405020304" pitchFamily="18" charset="0"/>
                </a:defRPr>
              </a:lvl4pPr>
              <a:lvl5pPr marL="2057400" indent="-228600" algn="l">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fr-FR" altLang="fr-FR" sz="2800" b="1" i="0" u="none" strike="noStrike" kern="0" cap="none" spc="0" normalizeH="0" baseline="0" noProof="0">
                  <a:ln>
                    <a:noFill/>
                  </a:ln>
                  <a:effectLst/>
                  <a:uLnTx/>
                  <a:uFillTx/>
                  <a:latin typeface="Open Sans Condensed Light"/>
                </a:rPr>
                <a:t>V</a:t>
              </a:r>
              <a:r>
                <a:rPr kumimoji="0" lang="fr-FR" altLang="fr-FR" sz="2800" b="1" i="0" u="none" strike="noStrike" kern="0" cap="none" spc="0" normalizeH="0" baseline="0" noProof="0">
                  <a:ln>
                    <a:noFill/>
                  </a:ln>
                  <a:effectLst/>
                  <a:uLnTx/>
                  <a:uFillTx/>
                  <a:latin typeface="Open Sans Condensed Light"/>
                  <a:sym typeface="Wingdings" panose="05000000000000000000" pitchFamily="2" charset="2"/>
                </a:rPr>
                <a:t></a:t>
              </a:r>
              <a:endParaRPr kumimoji="0" lang="fr-FR" altLang="fr-FR" sz="2000" b="1" i="0" u="none" strike="noStrike" kern="0" cap="none" spc="0" normalizeH="0" baseline="0" noProof="0">
                <a:ln>
                  <a:noFill/>
                </a:ln>
                <a:effectLst/>
                <a:uLnTx/>
                <a:uFillTx/>
                <a:latin typeface="Open Sans Condensed Light"/>
              </a:endParaRPr>
            </a:p>
          </p:txBody>
        </p:sp>
        <p:sp>
          <p:nvSpPr>
            <p:cNvPr id="16" name="Text Box 1038">
              <a:extLst>
                <a:ext uri="{FF2B5EF4-FFF2-40B4-BE49-F238E27FC236}">
                  <a16:creationId xmlns:a16="http://schemas.microsoft.com/office/drawing/2014/main" id="{7953B8F8-4729-65D1-ACF0-93095AB4BFE7}"/>
                </a:ext>
              </a:extLst>
            </p:cNvPr>
            <p:cNvSpPr txBox="1">
              <a:spLocks noChangeArrowheads="1"/>
            </p:cNvSpPr>
            <p:nvPr/>
          </p:nvSpPr>
          <p:spPr bwMode="auto">
            <a:xfrm>
              <a:off x="3387" y="1870"/>
              <a:ext cx="566" cy="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Times New Roman" panose="02020603050405020304" pitchFamily="18" charset="0"/>
                </a:defRPr>
              </a:lvl1pPr>
              <a:lvl2pPr marL="742950" indent="-285750" algn="l">
                <a:spcBef>
                  <a:spcPct val="20000"/>
                </a:spcBef>
                <a:buChar char="–"/>
                <a:defRPr sz="2800">
                  <a:solidFill>
                    <a:schemeClr val="tx1"/>
                  </a:solidFill>
                  <a:latin typeface="Times New Roman" panose="02020603050405020304" pitchFamily="18" charset="0"/>
                </a:defRPr>
              </a:lvl2pPr>
              <a:lvl3pPr marL="1143000" indent="-228600" algn="l">
                <a:spcBef>
                  <a:spcPct val="20000"/>
                </a:spcBef>
                <a:buChar char="•"/>
                <a:defRPr sz="2400">
                  <a:solidFill>
                    <a:schemeClr val="tx1"/>
                  </a:solidFill>
                  <a:latin typeface="Times New Roman" panose="02020603050405020304" pitchFamily="18" charset="0"/>
                </a:defRPr>
              </a:lvl3pPr>
              <a:lvl4pPr marL="1600200" indent="-228600" algn="l">
                <a:spcBef>
                  <a:spcPct val="20000"/>
                </a:spcBef>
                <a:buChar char="–"/>
                <a:defRPr sz="2000">
                  <a:solidFill>
                    <a:schemeClr val="tx1"/>
                  </a:solidFill>
                  <a:latin typeface="Times New Roman" panose="02020603050405020304" pitchFamily="18" charset="0"/>
                </a:defRPr>
              </a:lvl4pPr>
              <a:lvl5pPr marL="2057400" indent="-228600" algn="l">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fr-FR" altLang="fr-FR" sz="2800" b="1" i="0" u="none" strike="noStrike" kern="0" cap="none" spc="0" normalizeH="0" baseline="0" noProof="0" dirty="0">
                  <a:ln>
                    <a:noFill/>
                  </a:ln>
                  <a:effectLst/>
                  <a:uLnTx/>
                  <a:uFillTx/>
                  <a:latin typeface="Open Sans Condensed Light"/>
                </a:rPr>
                <a:t>P</a:t>
              </a:r>
              <a:r>
                <a:rPr kumimoji="0" lang="fr-FR" altLang="fr-FR" sz="2800" b="1" i="0" u="none" strike="noStrike" kern="0" cap="none" spc="0" normalizeH="0" baseline="0" noProof="0" dirty="0">
                  <a:ln>
                    <a:noFill/>
                  </a:ln>
                  <a:effectLst/>
                  <a:uLnTx/>
                  <a:uFillTx/>
                  <a:latin typeface="Open Sans Condensed Light"/>
                  <a:sym typeface="Wingdings" panose="05000000000000000000" pitchFamily="2" charset="2"/>
                </a:rPr>
                <a:t></a:t>
              </a:r>
              <a:endParaRPr kumimoji="0" lang="fr-FR" altLang="fr-FR" sz="2000" b="1" i="0" u="none" strike="noStrike" kern="0" cap="none" spc="0" normalizeH="0" baseline="0" noProof="0" dirty="0">
                <a:ln>
                  <a:noFill/>
                </a:ln>
                <a:effectLst/>
                <a:uLnTx/>
                <a:uFillTx/>
                <a:latin typeface="Open Sans Condensed Light"/>
              </a:endParaRPr>
            </a:p>
          </p:txBody>
        </p:sp>
      </p:grpSp>
      <p:sp>
        <p:nvSpPr>
          <p:cNvPr id="17" name="Text Box 1039">
            <a:extLst>
              <a:ext uri="{FF2B5EF4-FFF2-40B4-BE49-F238E27FC236}">
                <a16:creationId xmlns:a16="http://schemas.microsoft.com/office/drawing/2014/main" id="{E78CE26F-F4FE-A61A-4A36-3E660F4BF548}"/>
              </a:ext>
            </a:extLst>
          </p:cNvPr>
          <p:cNvSpPr txBox="1">
            <a:spLocks noChangeArrowheads="1"/>
          </p:cNvSpPr>
          <p:nvPr/>
        </p:nvSpPr>
        <p:spPr bwMode="auto">
          <a:xfrm>
            <a:off x="170745" y="4956562"/>
            <a:ext cx="267335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spcBef>
                <a:spcPct val="20000"/>
              </a:spcBef>
              <a:buChar char="•"/>
              <a:defRPr sz="3200">
                <a:solidFill>
                  <a:schemeClr val="tx1"/>
                </a:solidFill>
                <a:latin typeface="Times New Roman" panose="02020603050405020304" pitchFamily="18" charset="0"/>
              </a:defRPr>
            </a:lvl1pPr>
            <a:lvl2pPr marL="742950" indent="-285750" algn="l">
              <a:spcBef>
                <a:spcPct val="20000"/>
              </a:spcBef>
              <a:buChar char="–"/>
              <a:defRPr sz="2800">
                <a:solidFill>
                  <a:schemeClr val="tx1"/>
                </a:solidFill>
                <a:latin typeface="Times New Roman" panose="02020603050405020304" pitchFamily="18" charset="0"/>
              </a:defRPr>
            </a:lvl2pPr>
            <a:lvl3pPr marL="1143000" indent="-228600" algn="l">
              <a:spcBef>
                <a:spcPct val="20000"/>
              </a:spcBef>
              <a:buChar char="•"/>
              <a:defRPr sz="2400">
                <a:solidFill>
                  <a:schemeClr val="tx1"/>
                </a:solidFill>
                <a:latin typeface="Times New Roman" panose="02020603050405020304" pitchFamily="18" charset="0"/>
              </a:defRPr>
            </a:lvl3pPr>
            <a:lvl4pPr marL="1600200" indent="-228600" algn="l">
              <a:spcBef>
                <a:spcPct val="20000"/>
              </a:spcBef>
              <a:buChar char="–"/>
              <a:defRPr sz="2000">
                <a:solidFill>
                  <a:schemeClr val="tx1"/>
                </a:solidFill>
                <a:latin typeface="Times New Roman" panose="02020603050405020304" pitchFamily="18" charset="0"/>
              </a:defRPr>
            </a:lvl4pPr>
            <a:lvl5pPr marL="2057400" indent="-228600" algn="l">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fontAlgn="base" hangingPunct="0">
              <a:spcBef>
                <a:spcPct val="0"/>
              </a:spcBef>
              <a:spcAft>
                <a:spcPct val="0"/>
              </a:spcAft>
              <a:buFontTx/>
              <a:buNone/>
            </a:pPr>
            <a:r>
              <a:rPr lang="fr-FR" altLang="fr-FR" sz="1800" b="1" dirty="0">
                <a:latin typeface="Open Sans Condensed Light"/>
              </a:rPr>
              <a:t>Repos en fin d’expiration</a:t>
            </a:r>
          </a:p>
        </p:txBody>
      </p:sp>
      <p:sp>
        <p:nvSpPr>
          <p:cNvPr id="18" name="Text Box 1040">
            <a:extLst>
              <a:ext uri="{FF2B5EF4-FFF2-40B4-BE49-F238E27FC236}">
                <a16:creationId xmlns:a16="http://schemas.microsoft.com/office/drawing/2014/main" id="{D218255F-24D2-4B1D-2489-41210B2CBF31}"/>
              </a:ext>
            </a:extLst>
          </p:cNvPr>
          <p:cNvSpPr txBox="1">
            <a:spLocks noChangeArrowheads="1"/>
          </p:cNvSpPr>
          <p:nvPr/>
        </p:nvSpPr>
        <p:spPr bwMode="auto">
          <a:xfrm>
            <a:off x="3158273" y="5014795"/>
            <a:ext cx="25571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spcBef>
                <a:spcPct val="20000"/>
              </a:spcBef>
              <a:buChar char="•"/>
              <a:defRPr sz="3200">
                <a:solidFill>
                  <a:schemeClr val="tx1"/>
                </a:solidFill>
                <a:latin typeface="Times New Roman" panose="02020603050405020304" pitchFamily="18" charset="0"/>
              </a:defRPr>
            </a:lvl1pPr>
            <a:lvl2pPr marL="742950" indent="-285750" algn="l">
              <a:spcBef>
                <a:spcPct val="20000"/>
              </a:spcBef>
              <a:buChar char="–"/>
              <a:defRPr sz="2800">
                <a:solidFill>
                  <a:schemeClr val="tx1"/>
                </a:solidFill>
                <a:latin typeface="Times New Roman" panose="02020603050405020304" pitchFamily="18" charset="0"/>
              </a:defRPr>
            </a:lvl2pPr>
            <a:lvl3pPr marL="1143000" indent="-228600" algn="l">
              <a:spcBef>
                <a:spcPct val="20000"/>
              </a:spcBef>
              <a:buChar char="•"/>
              <a:defRPr sz="2400">
                <a:solidFill>
                  <a:schemeClr val="tx1"/>
                </a:solidFill>
                <a:latin typeface="Times New Roman" panose="02020603050405020304" pitchFamily="18" charset="0"/>
              </a:defRPr>
            </a:lvl3pPr>
            <a:lvl4pPr marL="1600200" indent="-228600" algn="l">
              <a:spcBef>
                <a:spcPct val="20000"/>
              </a:spcBef>
              <a:buChar char="–"/>
              <a:defRPr sz="2000">
                <a:solidFill>
                  <a:schemeClr val="tx1"/>
                </a:solidFill>
                <a:latin typeface="Times New Roman" panose="02020603050405020304" pitchFamily="18" charset="0"/>
              </a:defRPr>
            </a:lvl4pPr>
            <a:lvl5pPr marL="2057400" indent="-228600" algn="l">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fontAlgn="base" hangingPunct="0">
              <a:spcBef>
                <a:spcPct val="0"/>
              </a:spcBef>
              <a:spcAft>
                <a:spcPct val="0"/>
              </a:spcAft>
              <a:buFontTx/>
              <a:buNone/>
            </a:pPr>
            <a:r>
              <a:rPr lang="fr-FR" altLang="fr-FR" sz="1800" b="1">
                <a:latin typeface="Open Sans Condensed Light"/>
              </a:rPr>
              <a:t>Inspiration</a:t>
            </a:r>
          </a:p>
        </p:txBody>
      </p:sp>
      <p:sp>
        <p:nvSpPr>
          <p:cNvPr id="19" name="Text Box 1041">
            <a:extLst>
              <a:ext uri="{FF2B5EF4-FFF2-40B4-BE49-F238E27FC236}">
                <a16:creationId xmlns:a16="http://schemas.microsoft.com/office/drawing/2014/main" id="{CB9C3139-2F92-A5AD-5523-B3E3FC8A7E15}"/>
              </a:ext>
            </a:extLst>
          </p:cNvPr>
          <p:cNvSpPr txBox="1">
            <a:spLocks noChangeArrowheads="1"/>
          </p:cNvSpPr>
          <p:nvPr/>
        </p:nvSpPr>
        <p:spPr bwMode="auto">
          <a:xfrm>
            <a:off x="5754927" y="5041173"/>
            <a:ext cx="3500045" cy="1378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spcBef>
                <a:spcPct val="20000"/>
              </a:spcBef>
              <a:buChar char="•"/>
              <a:defRPr sz="3200">
                <a:solidFill>
                  <a:schemeClr val="tx1"/>
                </a:solidFill>
                <a:latin typeface="Times New Roman" panose="02020603050405020304" pitchFamily="18" charset="0"/>
              </a:defRPr>
            </a:lvl1pPr>
            <a:lvl2pPr marL="742950" indent="-285750" algn="l">
              <a:spcBef>
                <a:spcPct val="20000"/>
              </a:spcBef>
              <a:buChar char="–"/>
              <a:defRPr sz="2800">
                <a:solidFill>
                  <a:schemeClr val="tx1"/>
                </a:solidFill>
                <a:latin typeface="Times New Roman" panose="02020603050405020304" pitchFamily="18" charset="0"/>
              </a:defRPr>
            </a:lvl2pPr>
            <a:lvl3pPr marL="1143000" indent="-228600" algn="l">
              <a:spcBef>
                <a:spcPct val="20000"/>
              </a:spcBef>
              <a:buChar char="•"/>
              <a:defRPr sz="2400">
                <a:solidFill>
                  <a:schemeClr val="tx1"/>
                </a:solidFill>
                <a:latin typeface="Times New Roman" panose="02020603050405020304" pitchFamily="18" charset="0"/>
              </a:defRPr>
            </a:lvl3pPr>
            <a:lvl4pPr marL="1600200" indent="-228600" algn="l">
              <a:spcBef>
                <a:spcPct val="20000"/>
              </a:spcBef>
              <a:buChar char="–"/>
              <a:defRPr sz="2000">
                <a:solidFill>
                  <a:schemeClr val="tx1"/>
                </a:solidFill>
                <a:latin typeface="Times New Roman" panose="02020603050405020304" pitchFamily="18" charset="0"/>
              </a:defRPr>
            </a:lvl4pPr>
            <a:lvl5pPr marL="2057400" indent="-228600" algn="l">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fontAlgn="base" hangingPunct="0">
              <a:spcBef>
                <a:spcPct val="0"/>
              </a:spcBef>
              <a:spcAft>
                <a:spcPct val="0"/>
              </a:spcAft>
              <a:buFontTx/>
              <a:buNone/>
            </a:pPr>
            <a:r>
              <a:rPr lang="fr-FR" altLang="fr-FR" sz="1800" b="1" dirty="0">
                <a:latin typeface="Open Sans Condensed Light"/>
              </a:rPr>
              <a:t>Expiration</a:t>
            </a:r>
          </a:p>
          <a:p>
            <a:pPr algn="ctr" eaLnBrk="0" fontAlgn="base" hangingPunct="0">
              <a:lnSpc>
                <a:spcPct val="60000"/>
              </a:lnSpc>
              <a:spcBef>
                <a:spcPct val="0"/>
              </a:spcBef>
              <a:spcAft>
                <a:spcPct val="0"/>
              </a:spcAft>
              <a:buFontTx/>
              <a:buNone/>
            </a:pPr>
            <a:endParaRPr lang="fr-FR" altLang="fr-FR" sz="1600" b="1" dirty="0">
              <a:latin typeface="Open Sans Condensed Light"/>
            </a:endParaRPr>
          </a:p>
          <a:p>
            <a:pPr eaLnBrk="0" fontAlgn="base" hangingPunct="0">
              <a:spcBef>
                <a:spcPct val="0"/>
              </a:spcBef>
              <a:spcAft>
                <a:spcPct val="0"/>
              </a:spcAft>
              <a:buClr>
                <a:srgbClr val="FF0000"/>
              </a:buClr>
              <a:buFont typeface="Wingdings" panose="05000000000000000000" pitchFamily="2" charset="2"/>
              <a:buChar char="ü"/>
            </a:pPr>
            <a:r>
              <a:rPr lang="fr-FR" altLang="fr-FR" sz="1400" b="1" dirty="0">
                <a:latin typeface="Open Sans Condensed Light"/>
              </a:rPr>
              <a:t> </a:t>
            </a:r>
            <a:r>
              <a:rPr lang="fr-FR" altLang="fr-FR" sz="1400" dirty="0">
                <a:latin typeface="Open Sans Condensed Light"/>
              </a:rPr>
              <a:t>Relaxation muscles inspiratoires</a:t>
            </a:r>
          </a:p>
          <a:p>
            <a:pPr eaLnBrk="0" fontAlgn="base" hangingPunct="0">
              <a:spcBef>
                <a:spcPct val="0"/>
              </a:spcBef>
              <a:spcAft>
                <a:spcPct val="0"/>
              </a:spcAft>
              <a:buClr>
                <a:srgbClr val="FF0000"/>
              </a:buClr>
              <a:buFont typeface="Wingdings" panose="05000000000000000000" pitchFamily="2" charset="2"/>
              <a:buChar char="ü"/>
            </a:pPr>
            <a:r>
              <a:rPr lang="fr-FR" altLang="fr-FR" sz="1400" dirty="0">
                <a:latin typeface="Open Sans Condensed Light"/>
              </a:rPr>
              <a:t> Vol. </a:t>
            </a:r>
            <a:r>
              <a:rPr lang="fr-FR" altLang="fr-FR" sz="1400" dirty="0" err="1">
                <a:latin typeface="Open Sans Condensed Light"/>
              </a:rPr>
              <a:t>pulm</a:t>
            </a:r>
            <a:r>
              <a:rPr lang="fr-FR" altLang="fr-FR" sz="1400" dirty="0">
                <a:latin typeface="Open Sans Condensed Light"/>
              </a:rPr>
              <a:t>. </a:t>
            </a:r>
            <a:r>
              <a:rPr lang="fr-FR" altLang="fr-FR" sz="1400" dirty="0">
                <a:latin typeface="Open Sans Condensed Light"/>
                <a:sym typeface="Wingdings" panose="05000000000000000000" pitchFamily="2" charset="2"/>
              </a:rPr>
              <a:t> donc </a:t>
            </a:r>
            <a:r>
              <a:rPr lang="fr-FR" altLang="fr-FR" sz="1400" dirty="0" err="1">
                <a:latin typeface="Open Sans Condensed Light"/>
                <a:sym typeface="Wingdings" panose="05000000000000000000" pitchFamily="2" charset="2"/>
              </a:rPr>
              <a:t>P.alv</a:t>
            </a:r>
            <a:r>
              <a:rPr lang="fr-FR" altLang="fr-FR" sz="1400" dirty="0">
                <a:latin typeface="Open Sans Condensed Light"/>
                <a:sym typeface="Wingdings" panose="05000000000000000000" pitchFamily="2" charset="2"/>
              </a:rPr>
              <a:t>.  </a:t>
            </a:r>
          </a:p>
          <a:p>
            <a:pPr eaLnBrk="0" fontAlgn="base" hangingPunct="0">
              <a:spcBef>
                <a:spcPct val="0"/>
              </a:spcBef>
              <a:spcAft>
                <a:spcPct val="0"/>
              </a:spcAft>
              <a:buClr>
                <a:srgbClr val="FF0000"/>
              </a:buClr>
              <a:buFont typeface="Wingdings" panose="05000000000000000000" pitchFamily="2" charset="2"/>
              <a:buChar char="ü"/>
            </a:pPr>
            <a:r>
              <a:rPr lang="fr-FR" altLang="fr-FR" sz="1400" dirty="0">
                <a:latin typeface="Open Sans Condensed Light"/>
                <a:sym typeface="Wingdings" panose="05000000000000000000" pitchFamily="2" charset="2"/>
              </a:rPr>
              <a:t> </a:t>
            </a:r>
            <a:r>
              <a:rPr lang="fr-FR" altLang="fr-FR" sz="1400" dirty="0" err="1">
                <a:latin typeface="Open Sans Condensed Light"/>
                <a:sym typeface="Wingdings" panose="05000000000000000000" pitchFamily="2" charset="2"/>
              </a:rPr>
              <a:t>P.alv</a:t>
            </a:r>
            <a:r>
              <a:rPr lang="fr-FR" altLang="fr-FR" sz="1400" dirty="0">
                <a:latin typeface="Open Sans Condensed Light"/>
                <a:sym typeface="Wingdings" panose="05000000000000000000" pitchFamily="2" charset="2"/>
              </a:rPr>
              <a:t>. devient &gt; </a:t>
            </a:r>
            <a:r>
              <a:rPr lang="fr-FR" altLang="fr-FR" sz="1400" dirty="0" err="1">
                <a:latin typeface="Open Sans Condensed Light"/>
                <a:sym typeface="Wingdings" panose="05000000000000000000" pitchFamily="2" charset="2"/>
              </a:rPr>
              <a:t>P.bar</a:t>
            </a:r>
            <a:r>
              <a:rPr lang="fr-FR" altLang="fr-FR" sz="1400" dirty="0">
                <a:latin typeface="Open Sans Condensed Light"/>
                <a:sym typeface="Wingdings" panose="05000000000000000000" pitchFamily="2" charset="2"/>
              </a:rPr>
              <a:t>. : les</a:t>
            </a:r>
          </a:p>
          <a:p>
            <a:pPr eaLnBrk="0" fontAlgn="base" hangingPunct="0">
              <a:spcBef>
                <a:spcPct val="0"/>
              </a:spcBef>
              <a:spcAft>
                <a:spcPct val="0"/>
              </a:spcAft>
              <a:buClr>
                <a:srgbClr val="FF0000"/>
              </a:buClr>
              <a:buFont typeface="Wingdings" panose="05000000000000000000" pitchFamily="2" charset="2"/>
              <a:buNone/>
            </a:pPr>
            <a:r>
              <a:rPr lang="fr-FR" altLang="fr-FR" sz="1400" dirty="0">
                <a:latin typeface="Open Sans Condensed Light"/>
                <a:sym typeface="Wingdings" panose="05000000000000000000" pitchFamily="2" charset="2"/>
              </a:rPr>
              <a:t>    poumons se vident.</a:t>
            </a:r>
            <a:endParaRPr lang="fr-FR" altLang="fr-FR" sz="1400" dirty="0">
              <a:latin typeface="Open Sans Condensed Light"/>
            </a:endParaRPr>
          </a:p>
        </p:txBody>
      </p:sp>
      <p:sp>
        <p:nvSpPr>
          <p:cNvPr id="43" name="Text Box 10">
            <a:extLst>
              <a:ext uri="{FF2B5EF4-FFF2-40B4-BE49-F238E27FC236}">
                <a16:creationId xmlns:a16="http://schemas.microsoft.com/office/drawing/2014/main" id="{0F85139B-0EDB-DDDA-9BCB-B9DA4E02B601}"/>
              </a:ext>
            </a:extLst>
          </p:cNvPr>
          <p:cNvSpPr txBox="1">
            <a:spLocks noChangeArrowheads="1"/>
          </p:cNvSpPr>
          <p:nvPr/>
        </p:nvSpPr>
        <p:spPr bwMode="auto">
          <a:xfrm>
            <a:off x="11589472" y="4463966"/>
            <a:ext cx="5048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Times New Roman" panose="02020603050405020304" pitchFamily="18" charset="0"/>
              </a:defRPr>
            </a:lvl1pPr>
            <a:lvl2pPr marL="742950" indent="-285750" algn="l">
              <a:spcBef>
                <a:spcPct val="20000"/>
              </a:spcBef>
              <a:buChar char="–"/>
              <a:defRPr sz="2800">
                <a:solidFill>
                  <a:schemeClr val="tx1"/>
                </a:solidFill>
                <a:latin typeface="Times New Roman" panose="02020603050405020304" pitchFamily="18" charset="0"/>
              </a:defRPr>
            </a:lvl2pPr>
            <a:lvl3pPr marL="1143000" indent="-228600" algn="l">
              <a:spcBef>
                <a:spcPct val="20000"/>
              </a:spcBef>
              <a:buChar char="•"/>
              <a:defRPr sz="2400">
                <a:solidFill>
                  <a:schemeClr val="tx1"/>
                </a:solidFill>
                <a:latin typeface="Times New Roman" panose="02020603050405020304" pitchFamily="18" charset="0"/>
              </a:defRPr>
            </a:lvl3pPr>
            <a:lvl4pPr marL="1600200" indent="-228600" algn="l">
              <a:spcBef>
                <a:spcPct val="20000"/>
              </a:spcBef>
              <a:buChar char="–"/>
              <a:defRPr sz="2000">
                <a:solidFill>
                  <a:schemeClr val="tx1"/>
                </a:solidFill>
                <a:latin typeface="Times New Roman" panose="02020603050405020304" pitchFamily="18" charset="0"/>
              </a:defRPr>
            </a:lvl4pPr>
            <a:lvl5pPr marL="2057400" indent="-228600" algn="l">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1200" b="0">
                <a:latin typeface="Arial" panose="020B0604020202020204" pitchFamily="34" charset="0"/>
              </a:rPr>
              <a:t>NVR</a:t>
            </a:r>
          </a:p>
        </p:txBody>
      </p:sp>
      <p:sp>
        <p:nvSpPr>
          <p:cNvPr id="44" name="Line 11">
            <a:extLst>
              <a:ext uri="{FF2B5EF4-FFF2-40B4-BE49-F238E27FC236}">
                <a16:creationId xmlns:a16="http://schemas.microsoft.com/office/drawing/2014/main" id="{5C8DC0C3-A2B1-D17B-3372-E599C541350C}"/>
              </a:ext>
            </a:extLst>
          </p:cNvPr>
          <p:cNvSpPr>
            <a:spLocks noChangeShapeType="1"/>
          </p:cNvSpPr>
          <p:nvPr/>
        </p:nvSpPr>
        <p:spPr bwMode="auto">
          <a:xfrm>
            <a:off x="9606684" y="4463966"/>
            <a:ext cx="2628900" cy="0"/>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grpSp>
        <p:nvGrpSpPr>
          <p:cNvPr id="45" name="Group 12">
            <a:extLst>
              <a:ext uri="{FF2B5EF4-FFF2-40B4-BE49-F238E27FC236}">
                <a16:creationId xmlns:a16="http://schemas.microsoft.com/office/drawing/2014/main" id="{83193DCA-649B-E353-D7A2-C6BA9AE05108}"/>
              </a:ext>
            </a:extLst>
          </p:cNvPr>
          <p:cNvGrpSpPr>
            <a:grpSpLocks/>
          </p:cNvGrpSpPr>
          <p:nvPr/>
        </p:nvGrpSpPr>
        <p:grpSpPr bwMode="auto">
          <a:xfrm>
            <a:off x="9606684" y="2406566"/>
            <a:ext cx="1930400" cy="2819400"/>
            <a:chOff x="2592" y="1296"/>
            <a:chExt cx="1216" cy="1776"/>
          </a:xfrm>
        </p:grpSpPr>
        <p:sp>
          <p:nvSpPr>
            <p:cNvPr id="46" name="Line 13">
              <a:extLst>
                <a:ext uri="{FF2B5EF4-FFF2-40B4-BE49-F238E27FC236}">
                  <a16:creationId xmlns:a16="http://schemas.microsoft.com/office/drawing/2014/main" id="{D191303D-E202-119B-FA41-D029D08335D5}"/>
                </a:ext>
              </a:extLst>
            </p:cNvPr>
            <p:cNvSpPr>
              <a:spLocks noChangeShapeType="1"/>
            </p:cNvSpPr>
            <p:nvPr/>
          </p:nvSpPr>
          <p:spPr bwMode="auto">
            <a:xfrm>
              <a:off x="3470" y="2318"/>
              <a:ext cx="68" cy="27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grpSp>
          <p:nvGrpSpPr>
            <p:cNvPr id="47" name="Group 14">
              <a:extLst>
                <a:ext uri="{FF2B5EF4-FFF2-40B4-BE49-F238E27FC236}">
                  <a16:creationId xmlns:a16="http://schemas.microsoft.com/office/drawing/2014/main" id="{2DC0B941-5872-1D3E-9BE9-B1A063F7CFBB}"/>
                </a:ext>
              </a:extLst>
            </p:cNvPr>
            <p:cNvGrpSpPr>
              <a:grpSpLocks/>
            </p:cNvGrpSpPr>
            <p:nvPr/>
          </p:nvGrpSpPr>
          <p:grpSpPr bwMode="auto">
            <a:xfrm>
              <a:off x="2592" y="1296"/>
              <a:ext cx="1216" cy="1776"/>
              <a:chOff x="2592" y="1296"/>
              <a:chExt cx="1216" cy="1776"/>
            </a:xfrm>
          </p:grpSpPr>
          <p:sp>
            <p:nvSpPr>
              <p:cNvPr id="48" name="Line 15">
                <a:extLst>
                  <a:ext uri="{FF2B5EF4-FFF2-40B4-BE49-F238E27FC236}">
                    <a16:creationId xmlns:a16="http://schemas.microsoft.com/office/drawing/2014/main" id="{3512AF15-C490-4535-C9BC-A034C2C49218}"/>
                  </a:ext>
                </a:extLst>
              </p:cNvPr>
              <p:cNvSpPr>
                <a:spLocks noChangeShapeType="1"/>
              </p:cNvSpPr>
              <p:nvPr/>
            </p:nvSpPr>
            <p:spPr bwMode="auto">
              <a:xfrm flipV="1">
                <a:off x="3268" y="2318"/>
                <a:ext cx="202" cy="75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grpSp>
            <p:nvGrpSpPr>
              <p:cNvPr id="49" name="Group 16">
                <a:extLst>
                  <a:ext uri="{FF2B5EF4-FFF2-40B4-BE49-F238E27FC236}">
                    <a16:creationId xmlns:a16="http://schemas.microsoft.com/office/drawing/2014/main" id="{5F9A0AF4-01E9-DC20-273E-4F4A1611B7CB}"/>
                  </a:ext>
                </a:extLst>
              </p:cNvPr>
              <p:cNvGrpSpPr>
                <a:grpSpLocks/>
              </p:cNvGrpSpPr>
              <p:nvPr/>
            </p:nvGrpSpPr>
            <p:grpSpPr bwMode="auto">
              <a:xfrm>
                <a:off x="2592" y="2318"/>
                <a:ext cx="135" cy="270"/>
                <a:chOff x="2040" y="1824"/>
                <a:chExt cx="96" cy="240"/>
              </a:xfrm>
            </p:grpSpPr>
            <p:sp>
              <p:nvSpPr>
                <p:cNvPr id="61" name="Line 17">
                  <a:extLst>
                    <a:ext uri="{FF2B5EF4-FFF2-40B4-BE49-F238E27FC236}">
                      <a16:creationId xmlns:a16="http://schemas.microsoft.com/office/drawing/2014/main" id="{3089A765-9291-52EB-8A9C-364AC82DB3A6}"/>
                    </a:ext>
                  </a:extLst>
                </p:cNvPr>
                <p:cNvSpPr>
                  <a:spLocks noChangeShapeType="1"/>
                </p:cNvSpPr>
                <p:nvPr/>
              </p:nvSpPr>
              <p:spPr bwMode="auto">
                <a:xfrm flipV="1">
                  <a:off x="2040" y="1824"/>
                  <a:ext cx="48" cy="24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2" name="Line 18">
                  <a:extLst>
                    <a:ext uri="{FF2B5EF4-FFF2-40B4-BE49-F238E27FC236}">
                      <a16:creationId xmlns:a16="http://schemas.microsoft.com/office/drawing/2014/main" id="{88F35595-EA85-8B63-0E0A-C97191E21396}"/>
                    </a:ext>
                  </a:extLst>
                </p:cNvPr>
                <p:cNvSpPr>
                  <a:spLocks noChangeShapeType="1"/>
                </p:cNvSpPr>
                <p:nvPr/>
              </p:nvSpPr>
              <p:spPr bwMode="auto">
                <a:xfrm>
                  <a:off x="2088" y="1824"/>
                  <a:ext cx="48" cy="24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50" name="Group 19">
                <a:extLst>
                  <a:ext uri="{FF2B5EF4-FFF2-40B4-BE49-F238E27FC236}">
                    <a16:creationId xmlns:a16="http://schemas.microsoft.com/office/drawing/2014/main" id="{49DF7739-2686-1277-3F14-60A439D8D66E}"/>
                  </a:ext>
                </a:extLst>
              </p:cNvPr>
              <p:cNvGrpSpPr>
                <a:grpSpLocks/>
              </p:cNvGrpSpPr>
              <p:nvPr/>
            </p:nvGrpSpPr>
            <p:grpSpPr bwMode="auto">
              <a:xfrm>
                <a:off x="2727" y="2318"/>
                <a:ext cx="135" cy="270"/>
                <a:chOff x="2136" y="1824"/>
                <a:chExt cx="96" cy="240"/>
              </a:xfrm>
            </p:grpSpPr>
            <p:sp>
              <p:nvSpPr>
                <p:cNvPr id="59" name="Line 20">
                  <a:extLst>
                    <a:ext uri="{FF2B5EF4-FFF2-40B4-BE49-F238E27FC236}">
                      <a16:creationId xmlns:a16="http://schemas.microsoft.com/office/drawing/2014/main" id="{3E31B306-1820-7975-E90F-1C0BF34E33C9}"/>
                    </a:ext>
                  </a:extLst>
                </p:cNvPr>
                <p:cNvSpPr>
                  <a:spLocks noChangeShapeType="1"/>
                </p:cNvSpPr>
                <p:nvPr/>
              </p:nvSpPr>
              <p:spPr bwMode="auto">
                <a:xfrm flipV="1">
                  <a:off x="2136" y="1824"/>
                  <a:ext cx="48" cy="24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0" name="Line 21">
                  <a:extLst>
                    <a:ext uri="{FF2B5EF4-FFF2-40B4-BE49-F238E27FC236}">
                      <a16:creationId xmlns:a16="http://schemas.microsoft.com/office/drawing/2014/main" id="{6A7A3CCA-8EEC-66A4-E529-D330370392FD}"/>
                    </a:ext>
                  </a:extLst>
                </p:cNvPr>
                <p:cNvSpPr>
                  <a:spLocks noChangeShapeType="1"/>
                </p:cNvSpPr>
                <p:nvPr/>
              </p:nvSpPr>
              <p:spPr bwMode="auto">
                <a:xfrm>
                  <a:off x="2184" y="1824"/>
                  <a:ext cx="48" cy="24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51" name="Line 22">
                <a:extLst>
                  <a:ext uri="{FF2B5EF4-FFF2-40B4-BE49-F238E27FC236}">
                    <a16:creationId xmlns:a16="http://schemas.microsoft.com/office/drawing/2014/main" id="{FA649B5B-DC59-8BC9-AD46-2FC25B18A95C}"/>
                  </a:ext>
                </a:extLst>
              </p:cNvPr>
              <p:cNvSpPr>
                <a:spLocks noChangeShapeType="1"/>
              </p:cNvSpPr>
              <p:nvPr/>
            </p:nvSpPr>
            <p:spPr bwMode="auto">
              <a:xfrm flipV="1">
                <a:off x="2862" y="1296"/>
                <a:ext cx="210" cy="129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2" name="Line 23">
                <a:extLst>
                  <a:ext uri="{FF2B5EF4-FFF2-40B4-BE49-F238E27FC236}">
                    <a16:creationId xmlns:a16="http://schemas.microsoft.com/office/drawing/2014/main" id="{28C04032-CE04-F45D-9836-7FDB4DB0AA42}"/>
                  </a:ext>
                </a:extLst>
              </p:cNvPr>
              <p:cNvSpPr>
                <a:spLocks noChangeShapeType="1"/>
              </p:cNvSpPr>
              <p:nvPr/>
            </p:nvSpPr>
            <p:spPr bwMode="auto">
              <a:xfrm>
                <a:off x="3075" y="1296"/>
                <a:ext cx="202" cy="177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grpSp>
            <p:nvGrpSpPr>
              <p:cNvPr id="53" name="Group 24">
                <a:extLst>
                  <a:ext uri="{FF2B5EF4-FFF2-40B4-BE49-F238E27FC236}">
                    <a16:creationId xmlns:a16="http://schemas.microsoft.com/office/drawing/2014/main" id="{D9F05A28-393C-9FFC-3467-47844354CADF}"/>
                  </a:ext>
                </a:extLst>
              </p:cNvPr>
              <p:cNvGrpSpPr>
                <a:grpSpLocks/>
              </p:cNvGrpSpPr>
              <p:nvPr/>
            </p:nvGrpSpPr>
            <p:grpSpPr bwMode="auto">
              <a:xfrm>
                <a:off x="3538" y="2318"/>
                <a:ext cx="135" cy="270"/>
                <a:chOff x="2712" y="1824"/>
                <a:chExt cx="96" cy="240"/>
              </a:xfrm>
            </p:grpSpPr>
            <p:sp>
              <p:nvSpPr>
                <p:cNvPr id="57" name="Line 25">
                  <a:extLst>
                    <a:ext uri="{FF2B5EF4-FFF2-40B4-BE49-F238E27FC236}">
                      <a16:creationId xmlns:a16="http://schemas.microsoft.com/office/drawing/2014/main" id="{45A6112E-7D96-E6CF-F4EF-49E8028F91DE}"/>
                    </a:ext>
                  </a:extLst>
                </p:cNvPr>
                <p:cNvSpPr>
                  <a:spLocks noChangeShapeType="1"/>
                </p:cNvSpPr>
                <p:nvPr/>
              </p:nvSpPr>
              <p:spPr bwMode="auto">
                <a:xfrm flipV="1">
                  <a:off x="2712" y="1824"/>
                  <a:ext cx="48" cy="24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8" name="Line 26">
                  <a:extLst>
                    <a:ext uri="{FF2B5EF4-FFF2-40B4-BE49-F238E27FC236}">
                      <a16:creationId xmlns:a16="http://schemas.microsoft.com/office/drawing/2014/main" id="{73CB1967-8F89-DB94-18D0-756BB5B10F48}"/>
                    </a:ext>
                  </a:extLst>
                </p:cNvPr>
                <p:cNvSpPr>
                  <a:spLocks noChangeShapeType="1"/>
                </p:cNvSpPr>
                <p:nvPr/>
              </p:nvSpPr>
              <p:spPr bwMode="auto">
                <a:xfrm>
                  <a:off x="2760" y="1824"/>
                  <a:ext cx="48" cy="24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54" name="Group 27">
                <a:extLst>
                  <a:ext uri="{FF2B5EF4-FFF2-40B4-BE49-F238E27FC236}">
                    <a16:creationId xmlns:a16="http://schemas.microsoft.com/office/drawing/2014/main" id="{3C6F8A35-4352-7E76-1B6C-FF3C8D5962BC}"/>
                  </a:ext>
                </a:extLst>
              </p:cNvPr>
              <p:cNvGrpSpPr>
                <a:grpSpLocks/>
              </p:cNvGrpSpPr>
              <p:nvPr/>
            </p:nvGrpSpPr>
            <p:grpSpPr bwMode="auto">
              <a:xfrm>
                <a:off x="3673" y="2318"/>
                <a:ext cx="135" cy="270"/>
                <a:chOff x="2808" y="1824"/>
                <a:chExt cx="96" cy="240"/>
              </a:xfrm>
            </p:grpSpPr>
            <p:sp>
              <p:nvSpPr>
                <p:cNvPr id="55" name="Line 28">
                  <a:extLst>
                    <a:ext uri="{FF2B5EF4-FFF2-40B4-BE49-F238E27FC236}">
                      <a16:creationId xmlns:a16="http://schemas.microsoft.com/office/drawing/2014/main" id="{7F753E76-8F45-4BB4-1012-802B9F659333}"/>
                    </a:ext>
                  </a:extLst>
                </p:cNvPr>
                <p:cNvSpPr>
                  <a:spLocks noChangeShapeType="1"/>
                </p:cNvSpPr>
                <p:nvPr/>
              </p:nvSpPr>
              <p:spPr bwMode="auto">
                <a:xfrm flipV="1">
                  <a:off x="2808" y="1824"/>
                  <a:ext cx="48" cy="24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6" name="Line 29">
                  <a:extLst>
                    <a:ext uri="{FF2B5EF4-FFF2-40B4-BE49-F238E27FC236}">
                      <a16:creationId xmlns:a16="http://schemas.microsoft.com/office/drawing/2014/main" id="{6CD467AA-9C49-F850-140A-EB9E544E8EE0}"/>
                    </a:ext>
                  </a:extLst>
                </p:cNvPr>
                <p:cNvSpPr>
                  <a:spLocks noChangeShapeType="1"/>
                </p:cNvSpPr>
                <p:nvPr/>
              </p:nvSpPr>
              <p:spPr bwMode="auto">
                <a:xfrm>
                  <a:off x="2856" y="1824"/>
                  <a:ext cx="48" cy="24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grpSp>
        </p:grpSp>
      </p:grpSp>
      <p:grpSp>
        <p:nvGrpSpPr>
          <p:cNvPr id="63" name="Group 30">
            <a:extLst>
              <a:ext uri="{FF2B5EF4-FFF2-40B4-BE49-F238E27FC236}">
                <a16:creationId xmlns:a16="http://schemas.microsoft.com/office/drawing/2014/main" id="{2464FCB0-5AC9-F541-6505-EAC887C39D12}"/>
              </a:ext>
            </a:extLst>
          </p:cNvPr>
          <p:cNvGrpSpPr>
            <a:grpSpLocks/>
          </p:cNvGrpSpPr>
          <p:nvPr/>
        </p:nvGrpSpPr>
        <p:grpSpPr bwMode="auto">
          <a:xfrm>
            <a:off x="8958752" y="2156876"/>
            <a:ext cx="422275" cy="2971800"/>
            <a:chOff x="1841" y="1248"/>
            <a:chExt cx="271" cy="1824"/>
          </a:xfrm>
        </p:grpSpPr>
        <p:sp>
          <p:nvSpPr>
            <p:cNvPr id="64" name="Line 31">
              <a:extLst>
                <a:ext uri="{FF2B5EF4-FFF2-40B4-BE49-F238E27FC236}">
                  <a16:creationId xmlns:a16="http://schemas.microsoft.com/office/drawing/2014/main" id="{ECBF96B1-9079-D8DF-4DD8-54139433D836}"/>
                </a:ext>
              </a:extLst>
            </p:cNvPr>
            <p:cNvSpPr>
              <a:spLocks noChangeShapeType="1"/>
            </p:cNvSpPr>
            <p:nvPr/>
          </p:nvSpPr>
          <p:spPr bwMode="auto">
            <a:xfrm flipV="1">
              <a:off x="2112" y="1248"/>
              <a:ext cx="0" cy="1824"/>
            </a:xfrm>
            <a:prstGeom prst="line">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fr-FR"/>
            </a:p>
          </p:txBody>
        </p:sp>
        <p:sp>
          <p:nvSpPr>
            <p:cNvPr id="65" name="Text Box 32">
              <a:extLst>
                <a:ext uri="{FF2B5EF4-FFF2-40B4-BE49-F238E27FC236}">
                  <a16:creationId xmlns:a16="http://schemas.microsoft.com/office/drawing/2014/main" id="{BE7A055A-1633-F3DD-DE31-C645F19C9A31}"/>
                </a:ext>
              </a:extLst>
            </p:cNvPr>
            <p:cNvSpPr txBox="1">
              <a:spLocks noChangeArrowheads="1"/>
            </p:cNvSpPr>
            <p:nvPr/>
          </p:nvSpPr>
          <p:spPr bwMode="auto">
            <a:xfrm>
              <a:off x="1841" y="2064"/>
              <a:ext cx="263" cy="20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a:spcBef>
                  <a:spcPct val="20000"/>
                </a:spcBef>
                <a:buChar char="•"/>
                <a:defRPr sz="3200">
                  <a:solidFill>
                    <a:schemeClr val="tx1"/>
                  </a:solidFill>
                  <a:latin typeface="Times New Roman" panose="02020603050405020304" pitchFamily="18" charset="0"/>
                </a:defRPr>
              </a:lvl1pPr>
              <a:lvl2pPr marL="742950" indent="-285750" algn="l">
                <a:spcBef>
                  <a:spcPct val="20000"/>
                </a:spcBef>
                <a:buChar char="–"/>
                <a:defRPr sz="2800">
                  <a:solidFill>
                    <a:schemeClr val="tx1"/>
                  </a:solidFill>
                  <a:latin typeface="Times New Roman" panose="02020603050405020304" pitchFamily="18" charset="0"/>
                </a:defRPr>
              </a:lvl2pPr>
              <a:lvl3pPr marL="1143000" indent="-228600" algn="l">
                <a:spcBef>
                  <a:spcPct val="20000"/>
                </a:spcBef>
                <a:buChar char="•"/>
                <a:defRPr sz="2400">
                  <a:solidFill>
                    <a:schemeClr val="tx1"/>
                  </a:solidFill>
                  <a:latin typeface="Times New Roman" panose="02020603050405020304" pitchFamily="18" charset="0"/>
                </a:defRPr>
              </a:lvl3pPr>
              <a:lvl4pPr marL="1600200" indent="-228600" algn="l">
                <a:spcBef>
                  <a:spcPct val="20000"/>
                </a:spcBef>
                <a:buChar char="–"/>
                <a:defRPr sz="2000">
                  <a:solidFill>
                    <a:schemeClr val="tx1"/>
                  </a:solidFill>
                  <a:latin typeface="Times New Roman" panose="02020603050405020304" pitchFamily="18" charset="0"/>
                </a:defRPr>
              </a:lvl4pPr>
              <a:lvl5pPr marL="2057400" indent="-228600" algn="l">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1600" b="0">
                  <a:latin typeface="Calibri" panose="020F0502020204030204" pitchFamily="34" charset="0"/>
                </a:rPr>
                <a:t>CV</a:t>
              </a:r>
            </a:p>
          </p:txBody>
        </p:sp>
      </p:grpSp>
      <p:sp>
        <p:nvSpPr>
          <p:cNvPr id="66" name="ZoneTexte 65">
            <a:extLst>
              <a:ext uri="{FF2B5EF4-FFF2-40B4-BE49-F238E27FC236}">
                <a16:creationId xmlns:a16="http://schemas.microsoft.com/office/drawing/2014/main" id="{F5D1B5C2-AEDE-D1D8-E519-2974E7FC1AF3}"/>
              </a:ext>
            </a:extLst>
          </p:cNvPr>
          <p:cNvSpPr txBox="1"/>
          <p:nvPr/>
        </p:nvSpPr>
        <p:spPr>
          <a:xfrm>
            <a:off x="271524" y="214298"/>
            <a:ext cx="8425016" cy="707886"/>
          </a:xfrm>
          <a:prstGeom prst="rect">
            <a:avLst/>
          </a:prstGeom>
          <a:noFill/>
        </p:spPr>
        <p:txBody>
          <a:bodyPr wrap="square">
            <a:spAutoFit/>
          </a:bodyPr>
          <a:lstStyle/>
          <a:p>
            <a:r>
              <a:rPr lang="fr" sz="4000" dirty="0">
                <a:solidFill>
                  <a:srgbClr val="0F7B6F"/>
                </a:solidFill>
                <a:latin typeface="Oswald Regular"/>
                <a:ea typeface="Oswald Regular"/>
                <a:cs typeface="Oswald Regular"/>
                <a:sym typeface="Oswald Regular"/>
              </a:rPr>
              <a:t>La ventilation</a:t>
            </a:r>
            <a:endParaRPr lang="fr-FR" sz="4000" dirty="0">
              <a:solidFill>
                <a:srgbClr val="0F7B6F"/>
              </a:solidFill>
              <a:latin typeface="Oswald Regular"/>
              <a:ea typeface="Oswald Regular"/>
              <a:cs typeface="Oswald Regular"/>
              <a:sym typeface="Oswald Regular"/>
            </a:endParaRPr>
          </a:p>
        </p:txBody>
      </p:sp>
    </p:spTree>
    <p:extLst>
      <p:ext uri="{BB962C8B-B14F-4D97-AF65-F5344CB8AC3E}">
        <p14:creationId xmlns:p14="http://schemas.microsoft.com/office/powerpoint/2010/main" val="342654497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Text Box 3">
            <a:extLst>
              <a:ext uri="{FF2B5EF4-FFF2-40B4-BE49-F238E27FC236}">
                <a16:creationId xmlns:a16="http://schemas.microsoft.com/office/drawing/2014/main" id="{755604C6-BC86-93E0-3220-018023A3F681}"/>
              </a:ext>
            </a:extLst>
          </p:cNvPr>
          <p:cNvSpPr txBox="1">
            <a:spLocks noChangeArrowheads="1"/>
          </p:cNvSpPr>
          <p:nvPr/>
        </p:nvSpPr>
        <p:spPr bwMode="auto">
          <a:xfrm>
            <a:off x="3431243" y="1116836"/>
            <a:ext cx="397301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Times New Roman" panose="02020603050405020304" pitchFamily="18" charset="0"/>
              </a:defRPr>
            </a:lvl1pPr>
            <a:lvl2pPr marL="742950" indent="-285750" algn="l">
              <a:spcBef>
                <a:spcPct val="20000"/>
              </a:spcBef>
              <a:buChar char="–"/>
              <a:defRPr sz="2800">
                <a:solidFill>
                  <a:schemeClr val="tx1"/>
                </a:solidFill>
                <a:latin typeface="Times New Roman" panose="02020603050405020304" pitchFamily="18" charset="0"/>
              </a:defRPr>
            </a:lvl2pPr>
            <a:lvl3pPr marL="1143000" indent="-228600" algn="l">
              <a:spcBef>
                <a:spcPct val="20000"/>
              </a:spcBef>
              <a:buChar char="•"/>
              <a:defRPr sz="2400">
                <a:solidFill>
                  <a:schemeClr val="tx1"/>
                </a:solidFill>
                <a:latin typeface="Times New Roman" panose="02020603050405020304" pitchFamily="18" charset="0"/>
              </a:defRPr>
            </a:lvl3pPr>
            <a:lvl4pPr marL="1600200" indent="-228600" algn="l">
              <a:spcBef>
                <a:spcPct val="20000"/>
              </a:spcBef>
              <a:buChar char="–"/>
              <a:defRPr sz="2000">
                <a:solidFill>
                  <a:schemeClr val="tx1"/>
                </a:solidFill>
                <a:latin typeface="Times New Roman" panose="02020603050405020304" pitchFamily="18" charset="0"/>
              </a:defRPr>
            </a:lvl4pPr>
            <a:lvl5pPr marL="2057400" indent="-228600" algn="l">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fr-FR" altLang="fr-FR" dirty="0">
                <a:solidFill>
                  <a:srgbClr val="0171B9"/>
                </a:solidFill>
                <a:latin typeface="Open Sans Condensed Light"/>
              </a:rPr>
              <a:t>Muscles respiratoires</a:t>
            </a:r>
          </a:p>
        </p:txBody>
      </p:sp>
      <p:sp>
        <p:nvSpPr>
          <p:cNvPr id="69638" name="ZoneTexte 5">
            <a:extLst>
              <a:ext uri="{FF2B5EF4-FFF2-40B4-BE49-F238E27FC236}">
                <a16:creationId xmlns:a16="http://schemas.microsoft.com/office/drawing/2014/main" id="{107EEB06-9EAD-8E4B-D733-4EF6B5BBD9A6}"/>
              </a:ext>
            </a:extLst>
          </p:cNvPr>
          <p:cNvSpPr txBox="1">
            <a:spLocks noChangeArrowheads="1"/>
          </p:cNvSpPr>
          <p:nvPr/>
        </p:nvSpPr>
        <p:spPr bwMode="auto">
          <a:xfrm>
            <a:off x="447926" y="2306581"/>
            <a:ext cx="596663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Times New Roman" panose="02020603050405020304" pitchFamily="18" charset="0"/>
              </a:defRPr>
            </a:lvl1pPr>
            <a:lvl2pPr marL="742950" indent="-285750" algn="l">
              <a:spcBef>
                <a:spcPct val="20000"/>
              </a:spcBef>
              <a:buChar char="–"/>
              <a:defRPr sz="2800">
                <a:solidFill>
                  <a:schemeClr val="tx1"/>
                </a:solidFill>
                <a:latin typeface="Times New Roman" panose="02020603050405020304" pitchFamily="18" charset="0"/>
              </a:defRPr>
            </a:lvl2pPr>
            <a:lvl3pPr marL="1143000" indent="-228600" algn="l">
              <a:spcBef>
                <a:spcPct val="20000"/>
              </a:spcBef>
              <a:buChar char="•"/>
              <a:defRPr sz="2400">
                <a:solidFill>
                  <a:schemeClr val="tx1"/>
                </a:solidFill>
                <a:latin typeface="Times New Roman" panose="02020603050405020304" pitchFamily="18" charset="0"/>
              </a:defRPr>
            </a:lvl3pPr>
            <a:lvl4pPr marL="1600200" indent="-228600" algn="l">
              <a:spcBef>
                <a:spcPct val="20000"/>
              </a:spcBef>
              <a:buChar char="–"/>
              <a:defRPr sz="2000">
                <a:solidFill>
                  <a:schemeClr val="tx1"/>
                </a:solidFill>
                <a:latin typeface="Times New Roman" panose="02020603050405020304" pitchFamily="18" charset="0"/>
              </a:defRPr>
            </a:lvl4pPr>
            <a:lvl5pPr marL="2057400" indent="-228600" algn="l">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en-US" sz="2800" dirty="0">
                <a:latin typeface="Open Sans Condensed Light"/>
                <a:cs typeface="Calibri" panose="020F0502020204030204" pitchFamily="34" charset="0"/>
              </a:rPr>
              <a:t>M. Inspiratoires = Inspiration (active)</a:t>
            </a:r>
            <a:endParaRPr lang="en-US" altLang="en-US" sz="2800" dirty="0">
              <a:latin typeface="Open Sans Condensed Light"/>
              <a:cs typeface="Calibri" panose="020F0502020204030204" pitchFamily="34" charset="0"/>
            </a:endParaRPr>
          </a:p>
        </p:txBody>
      </p:sp>
      <p:sp>
        <p:nvSpPr>
          <p:cNvPr id="69639" name="ZoneTexte 6">
            <a:extLst>
              <a:ext uri="{FF2B5EF4-FFF2-40B4-BE49-F238E27FC236}">
                <a16:creationId xmlns:a16="http://schemas.microsoft.com/office/drawing/2014/main" id="{832D64A7-FDAB-BE7B-90D9-C1900AE6CD4C}"/>
              </a:ext>
            </a:extLst>
          </p:cNvPr>
          <p:cNvSpPr txBox="1">
            <a:spLocks noChangeArrowheads="1"/>
          </p:cNvSpPr>
          <p:nvPr/>
        </p:nvSpPr>
        <p:spPr bwMode="auto">
          <a:xfrm>
            <a:off x="349563" y="3504980"/>
            <a:ext cx="1070164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Times New Roman" panose="02020603050405020304" pitchFamily="18" charset="0"/>
              </a:defRPr>
            </a:lvl1pPr>
            <a:lvl2pPr marL="742950" indent="-285750" algn="l">
              <a:spcBef>
                <a:spcPct val="20000"/>
              </a:spcBef>
              <a:buChar char="–"/>
              <a:defRPr sz="2800">
                <a:solidFill>
                  <a:schemeClr val="tx1"/>
                </a:solidFill>
                <a:latin typeface="Times New Roman" panose="02020603050405020304" pitchFamily="18" charset="0"/>
              </a:defRPr>
            </a:lvl2pPr>
            <a:lvl3pPr marL="1143000" indent="-228600" algn="l">
              <a:spcBef>
                <a:spcPct val="20000"/>
              </a:spcBef>
              <a:buChar char="•"/>
              <a:defRPr sz="2400">
                <a:solidFill>
                  <a:schemeClr val="tx1"/>
                </a:solidFill>
                <a:latin typeface="Times New Roman" panose="02020603050405020304" pitchFamily="18" charset="0"/>
              </a:defRPr>
            </a:lvl3pPr>
            <a:lvl4pPr marL="1600200" indent="-228600" algn="l">
              <a:spcBef>
                <a:spcPct val="20000"/>
              </a:spcBef>
              <a:buChar char="–"/>
              <a:defRPr sz="2000">
                <a:solidFill>
                  <a:schemeClr val="tx1"/>
                </a:solidFill>
                <a:latin typeface="Times New Roman" panose="02020603050405020304" pitchFamily="18" charset="0"/>
              </a:defRPr>
            </a:lvl4pPr>
            <a:lvl5pPr marL="2057400" indent="-228600" algn="l">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en-US" sz="2800" dirty="0">
                <a:latin typeface="Open Sans Condensed Light"/>
                <a:cs typeface="Calibri" panose="020F0502020204030204" pitchFamily="34" charset="0"/>
              </a:rPr>
              <a:t>M. Expiratoire : expiration complète ou forcée + toux + phonation</a:t>
            </a:r>
          </a:p>
        </p:txBody>
      </p:sp>
      <p:sp>
        <p:nvSpPr>
          <p:cNvPr id="69640" name="ZoneTexte 7">
            <a:extLst>
              <a:ext uri="{FF2B5EF4-FFF2-40B4-BE49-F238E27FC236}">
                <a16:creationId xmlns:a16="http://schemas.microsoft.com/office/drawing/2014/main" id="{0C47EF71-0B20-684F-0218-FB5262AC5682}"/>
              </a:ext>
            </a:extLst>
          </p:cNvPr>
          <p:cNvSpPr txBox="1">
            <a:spLocks noChangeArrowheads="1"/>
          </p:cNvSpPr>
          <p:nvPr/>
        </p:nvSpPr>
        <p:spPr bwMode="auto">
          <a:xfrm>
            <a:off x="2361014" y="4877649"/>
            <a:ext cx="810709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Times New Roman" panose="02020603050405020304" pitchFamily="18" charset="0"/>
              </a:defRPr>
            </a:lvl1pPr>
            <a:lvl2pPr marL="742950" indent="-285750" algn="l">
              <a:spcBef>
                <a:spcPct val="20000"/>
              </a:spcBef>
              <a:buChar char="–"/>
              <a:defRPr sz="2800">
                <a:solidFill>
                  <a:schemeClr val="tx1"/>
                </a:solidFill>
                <a:latin typeface="Times New Roman" panose="02020603050405020304" pitchFamily="18" charset="0"/>
              </a:defRPr>
            </a:lvl2pPr>
            <a:lvl3pPr marL="1143000" indent="-228600" algn="l">
              <a:spcBef>
                <a:spcPct val="20000"/>
              </a:spcBef>
              <a:buChar char="•"/>
              <a:defRPr sz="2400">
                <a:solidFill>
                  <a:schemeClr val="tx1"/>
                </a:solidFill>
                <a:latin typeface="Times New Roman" panose="02020603050405020304" pitchFamily="18" charset="0"/>
              </a:defRPr>
            </a:lvl3pPr>
            <a:lvl4pPr marL="1600200" indent="-228600" algn="l">
              <a:spcBef>
                <a:spcPct val="20000"/>
              </a:spcBef>
              <a:buChar char="–"/>
              <a:defRPr sz="2000">
                <a:solidFill>
                  <a:schemeClr val="tx1"/>
                </a:solidFill>
                <a:latin typeface="Times New Roman" panose="02020603050405020304" pitchFamily="18" charset="0"/>
              </a:defRPr>
            </a:lvl4pPr>
            <a:lvl5pPr marL="2057400" indent="-228600" algn="l">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en-US" sz="2800" dirty="0">
                <a:latin typeface="Open Sans Condensed Light"/>
                <a:cs typeface="Calibri" panose="020F0502020204030204" pitchFamily="34" charset="0"/>
              </a:rPr>
              <a:t>L’expiration : passive pour la ventilation courante….</a:t>
            </a:r>
          </a:p>
        </p:txBody>
      </p:sp>
      <p:sp>
        <p:nvSpPr>
          <p:cNvPr id="9" name="Flèche droite 8">
            <a:extLst>
              <a:ext uri="{FF2B5EF4-FFF2-40B4-BE49-F238E27FC236}">
                <a16:creationId xmlns:a16="http://schemas.microsoft.com/office/drawing/2014/main" id="{B83DE83C-1153-81BE-8AF9-B152252F3D11}"/>
              </a:ext>
            </a:extLst>
          </p:cNvPr>
          <p:cNvSpPr/>
          <p:nvPr/>
        </p:nvSpPr>
        <p:spPr bwMode="auto">
          <a:xfrm>
            <a:off x="954512" y="4877649"/>
            <a:ext cx="701675" cy="522288"/>
          </a:xfrm>
          <a:prstGeom prst="rightArrow">
            <a:avLst/>
          </a:prstGeom>
          <a:solidFill>
            <a:srgbClr val="60D0C5"/>
          </a:solidFill>
          <a:ln w="28575" cap="flat" cmpd="sng" algn="ctr">
            <a:solidFill>
              <a:srgbClr val="0F7B6F"/>
            </a:solidFill>
            <a:prstDash val="solid"/>
            <a:round/>
            <a:headEnd type="none" w="med" len="med"/>
            <a:tailEnd type="none" w="med" len="med"/>
          </a:ln>
          <a:effectLst/>
        </p:spPr>
        <p:txBody>
          <a:bodyPr/>
          <a:lstStyle/>
          <a:p>
            <a:pPr>
              <a:defRPr/>
            </a:pPr>
            <a:endParaRPr lang="en-US">
              <a:latin typeface="Open Sans Condensed Light"/>
            </a:endParaRPr>
          </a:p>
        </p:txBody>
      </p:sp>
      <p:sp>
        <p:nvSpPr>
          <p:cNvPr id="3" name="ZoneTexte 2">
            <a:extLst>
              <a:ext uri="{FF2B5EF4-FFF2-40B4-BE49-F238E27FC236}">
                <a16:creationId xmlns:a16="http://schemas.microsoft.com/office/drawing/2014/main" id="{664BE27A-E7D5-FF02-F3C6-CE67763F22E2}"/>
              </a:ext>
            </a:extLst>
          </p:cNvPr>
          <p:cNvSpPr txBox="1"/>
          <p:nvPr/>
        </p:nvSpPr>
        <p:spPr>
          <a:xfrm>
            <a:off x="271524" y="214298"/>
            <a:ext cx="3360197" cy="707886"/>
          </a:xfrm>
          <a:prstGeom prst="rect">
            <a:avLst/>
          </a:prstGeom>
          <a:noFill/>
        </p:spPr>
        <p:txBody>
          <a:bodyPr wrap="square">
            <a:spAutoFit/>
          </a:bodyPr>
          <a:lstStyle/>
          <a:p>
            <a:r>
              <a:rPr lang="fr" sz="4000" dirty="0">
                <a:solidFill>
                  <a:srgbClr val="0F7B6F"/>
                </a:solidFill>
                <a:latin typeface="Oswald Regular"/>
                <a:ea typeface="Oswald Regular"/>
                <a:cs typeface="Oswald Regular"/>
                <a:sym typeface="Oswald Regular"/>
              </a:rPr>
              <a:t>La ventilation</a:t>
            </a:r>
            <a:endParaRPr lang="fr-FR" sz="4000" dirty="0">
              <a:solidFill>
                <a:srgbClr val="0F7B6F"/>
              </a:solidFill>
              <a:latin typeface="Oswald Regular"/>
              <a:ea typeface="Oswald Regular"/>
              <a:cs typeface="Oswald Regular"/>
              <a:sym typeface="Oswald Regular"/>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658" name="Object 4">
            <a:extLst>
              <a:ext uri="{FF2B5EF4-FFF2-40B4-BE49-F238E27FC236}">
                <a16:creationId xmlns:a16="http://schemas.microsoft.com/office/drawing/2014/main" id="{2C5AA44F-82C7-8CCB-E483-1AAF79227C89}"/>
              </a:ext>
            </a:extLst>
          </p:cNvPr>
          <p:cNvGraphicFramePr>
            <a:graphicFrameLocks noChangeAspect="1"/>
          </p:cNvGraphicFramePr>
          <p:nvPr>
            <p:extLst>
              <p:ext uri="{D42A27DB-BD31-4B8C-83A1-F6EECF244321}">
                <p14:modId xmlns:p14="http://schemas.microsoft.com/office/powerpoint/2010/main" val="1736121015"/>
              </p:ext>
            </p:extLst>
          </p:nvPr>
        </p:nvGraphicFramePr>
        <p:xfrm>
          <a:off x="3800652" y="0"/>
          <a:ext cx="4867275" cy="6858000"/>
        </p:xfrm>
        <a:graphic>
          <a:graphicData uri="http://schemas.openxmlformats.org/presentationml/2006/ole">
            <mc:AlternateContent xmlns:mc="http://schemas.openxmlformats.org/markup-compatibility/2006">
              <mc:Choice xmlns:v="urn:schemas-microsoft-com:vml" Requires="v">
                <p:oleObj name="Photo Editor Photo" r:id="rId2" imgW="2088061" imgH="2940952" progId="MSPhotoEd.3">
                  <p:embed/>
                </p:oleObj>
              </mc:Choice>
              <mc:Fallback>
                <p:oleObj name="Photo Editor Photo" r:id="rId2" imgW="2088061" imgH="2940952" progId="MSPhotoEd.3">
                  <p:embed/>
                  <p:pic>
                    <p:nvPicPr>
                      <p:cNvPr id="70658" name="Object 4">
                        <a:extLst>
                          <a:ext uri="{FF2B5EF4-FFF2-40B4-BE49-F238E27FC236}">
                            <a16:creationId xmlns:a16="http://schemas.microsoft.com/office/drawing/2014/main" id="{2C5AA44F-82C7-8CCB-E483-1AAF79227C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0652" y="0"/>
                        <a:ext cx="48672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0659" name="Text Box 5">
            <a:extLst>
              <a:ext uri="{FF2B5EF4-FFF2-40B4-BE49-F238E27FC236}">
                <a16:creationId xmlns:a16="http://schemas.microsoft.com/office/drawing/2014/main" id="{72C09E3D-4E83-E515-1A5A-DF686A35486C}"/>
              </a:ext>
            </a:extLst>
          </p:cNvPr>
          <p:cNvSpPr txBox="1">
            <a:spLocks noChangeArrowheads="1"/>
          </p:cNvSpPr>
          <p:nvPr/>
        </p:nvSpPr>
        <p:spPr bwMode="auto">
          <a:xfrm>
            <a:off x="50671" y="30022"/>
            <a:ext cx="1985608"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Times New Roman" panose="02020603050405020304" pitchFamily="18" charset="0"/>
              </a:defRPr>
            </a:lvl1pPr>
            <a:lvl2pPr marL="742950" indent="-285750" algn="l">
              <a:spcBef>
                <a:spcPct val="20000"/>
              </a:spcBef>
              <a:buChar char="–"/>
              <a:defRPr sz="2800">
                <a:solidFill>
                  <a:schemeClr val="tx1"/>
                </a:solidFill>
                <a:latin typeface="Times New Roman" panose="02020603050405020304" pitchFamily="18" charset="0"/>
              </a:defRPr>
            </a:lvl2pPr>
            <a:lvl3pPr marL="1143000" indent="-228600" algn="l">
              <a:spcBef>
                <a:spcPct val="20000"/>
              </a:spcBef>
              <a:buChar char="•"/>
              <a:defRPr sz="2400">
                <a:solidFill>
                  <a:schemeClr val="tx1"/>
                </a:solidFill>
                <a:latin typeface="Times New Roman" panose="02020603050405020304" pitchFamily="18" charset="0"/>
              </a:defRPr>
            </a:lvl3pPr>
            <a:lvl4pPr marL="1600200" indent="-228600" algn="l">
              <a:spcBef>
                <a:spcPct val="20000"/>
              </a:spcBef>
              <a:buChar char="–"/>
              <a:defRPr sz="2000">
                <a:solidFill>
                  <a:schemeClr val="tx1"/>
                </a:solidFill>
                <a:latin typeface="Times New Roman" panose="02020603050405020304" pitchFamily="18" charset="0"/>
              </a:defRPr>
            </a:lvl4pPr>
            <a:lvl5pPr marL="2057400" indent="-228600" algn="l">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80000"/>
              </a:lnSpc>
              <a:spcBef>
                <a:spcPct val="0"/>
              </a:spcBef>
              <a:buFontTx/>
              <a:buNone/>
            </a:pPr>
            <a:r>
              <a:rPr lang="fr-FR" altLang="fr-FR" sz="2400" b="1" dirty="0">
                <a:solidFill>
                  <a:srgbClr val="0F7B6F"/>
                </a:solidFill>
                <a:latin typeface="Open Sans Condensed Light"/>
              </a:rPr>
              <a:t>Muscles </a:t>
            </a:r>
          </a:p>
          <a:p>
            <a:pPr algn="ctr">
              <a:lnSpc>
                <a:spcPct val="80000"/>
              </a:lnSpc>
              <a:spcBef>
                <a:spcPct val="0"/>
              </a:spcBef>
              <a:buFontTx/>
              <a:buNone/>
            </a:pPr>
            <a:r>
              <a:rPr lang="fr-FR" altLang="fr-FR" sz="2400" b="1" dirty="0">
                <a:solidFill>
                  <a:srgbClr val="0F7B6F"/>
                </a:solidFill>
                <a:latin typeface="Open Sans Condensed Light"/>
              </a:rPr>
              <a:t>Inspiratoires</a:t>
            </a:r>
          </a:p>
        </p:txBody>
      </p:sp>
      <p:sp>
        <p:nvSpPr>
          <p:cNvPr id="70660" name="Text Box 6">
            <a:extLst>
              <a:ext uri="{FF2B5EF4-FFF2-40B4-BE49-F238E27FC236}">
                <a16:creationId xmlns:a16="http://schemas.microsoft.com/office/drawing/2014/main" id="{15B609BE-59B5-CA9F-D662-9040B3A7B577}"/>
              </a:ext>
            </a:extLst>
          </p:cNvPr>
          <p:cNvSpPr txBox="1">
            <a:spLocks noChangeArrowheads="1"/>
          </p:cNvSpPr>
          <p:nvPr/>
        </p:nvSpPr>
        <p:spPr bwMode="auto">
          <a:xfrm>
            <a:off x="10106129" y="104376"/>
            <a:ext cx="1900649"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Times New Roman" panose="02020603050405020304" pitchFamily="18" charset="0"/>
              </a:defRPr>
            </a:lvl1pPr>
            <a:lvl2pPr marL="742950" indent="-285750" algn="l">
              <a:spcBef>
                <a:spcPct val="20000"/>
              </a:spcBef>
              <a:buChar char="–"/>
              <a:defRPr sz="2800">
                <a:solidFill>
                  <a:schemeClr val="tx1"/>
                </a:solidFill>
                <a:latin typeface="Times New Roman" panose="02020603050405020304" pitchFamily="18" charset="0"/>
              </a:defRPr>
            </a:lvl2pPr>
            <a:lvl3pPr marL="1143000" indent="-228600" algn="l">
              <a:spcBef>
                <a:spcPct val="20000"/>
              </a:spcBef>
              <a:buChar char="•"/>
              <a:defRPr sz="2400">
                <a:solidFill>
                  <a:schemeClr val="tx1"/>
                </a:solidFill>
                <a:latin typeface="Times New Roman" panose="02020603050405020304" pitchFamily="18" charset="0"/>
              </a:defRPr>
            </a:lvl3pPr>
            <a:lvl4pPr marL="1600200" indent="-228600" algn="l">
              <a:spcBef>
                <a:spcPct val="20000"/>
              </a:spcBef>
              <a:buChar char="–"/>
              <a:defRPr sz="2000">
                <a:solidFill>
                  <a:schemeClr val="tx1"/>
                </a:solidFill>
                <a:latin typeface="Times New Roman" panose="02020603050405020304" pitchFamily="18" charset="0"/>
              </a:defRPr>
            </a:lvl4pPr>
            <a:lvl5pPr marL="2057400" indent="-228600" algn="l">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80000"/>
              </a:lnSpc>
              <a:spcBef>
                <a:spcPct val="0"/>
              </a:spcBef>
              <a:buFontTx/>
              <a:buNone/>
            </a:pPr>
            <a:r>
              <a:rPr lang="fr-FR" altLang="fr-FR" sz="2400" b="1" dirty="0">
                <a:solidFill>
                  <a:srgbClr val="0F7B6F"/>
                </a:solidFill>
                <a:latin typeface="Open Sans Condensed Light"/>
              </a:rPr>
              <a:t>Muscles </a:t>
            </a:r>
          </a:p>
          <a:p>
            <a:pPr algn="ctr">
              <a:lnSpc>
                <a:spcPct val="80000"/>
              </a:lnSpc>
              <a:spcBef>
                <a:spcPct val="0"/>
              </a:spcBef>
              <a:buFontTx/>
              <a:buNone/>
            </a:pPr>
            <a:r>
              <a:rPr lang="fr-FR" altLang="fr-FR" sz="2400" b="1" dirty="0">
                <a:solidFill>
                  <a:srgbClr val="0F7B6F"/>
                </a:solidFill>
                <a:latin typeface="Open Sans Condensed Light"/>
              </a:rPr>
              <a:t>Expiratoires</a:t>
            </a:r>
          </a:p>
        </p:txBody>
      </p:sp>
      <p:sp>
        <p:nvSpPr>
          <p:cNvPr id="70661" name="Text Box 7">
            <a:extLst>
              <a:ext uri="{FF2B5EF4-FFF2-40B4-BE49-F238E27FC236}">
                <a16:creationId xmlns:a16="http://schemas.microsoft.com/office/drawing/2014/main" id="{7276D749-D592-9CE5-DE67-AF0FEE204CBE}"/>
              </a:ext>
            </a:extLst>
          </p:cNvPr>
          <p:cNvSpPr txBox="1">
            <a:spLocks noChangeArrowheads="1"/>
          </p:cNvSpPr>
          <p:nvPr/>
        </p:nvSpPr>
        <p:spPr bwMode="auto">
          <a:xfrm>
            <a:off x="1629731" y="762000"/>
            <a:ext cx="15065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Times New Roman" panose="02020603050405020304" pitchFamily="18" charset="0"/>
              </a:defRPr>
            </a:lvl1pPr>
            <a:lvl2pPr marL="742950" indent="-285750" algn="l">
              <a:spcBef>
                <a:spcPct val="20000"/>
              </a:spcBef>
              <a:buChar char="–"/>
              <a:defRPr sz="2800">
                <a:solidFill>
                  <a:schemeClr val="tx1"/>
                </a:solidFill>
                <a:latin typeface="Times New Roman" panose="02020603050405020304" pitchFamily="18" charset="0"/>
              </a:defRPr>
            </a:lvl2pPr>
            <a:lvl3pPr marL="1143000" indent="-228600" algn="l">
              <a:spcBef>
                <a:spcPct val="20000"/>
              </a:spcBef>
              <a:buChar char="•"/>
              <a:defRPr sz="2400">
                <a:solidFill>
                  <a:schemeClr val="tx1"/>
                </a:solidFill>
                <a:latin typeface="Times New Roman" panose="02020603050405020304" pitchFamily="18" charset="0"/>
              </a:defRPr>
            </a:lvl3pPr>
            <a:lvl4pPr marL="1600200" indent="-228600" algn="l">
              <a:spcBef>
                <a:spcPct val="20000"/>
              </a:spcBef>
              <a:buChar char="–"/>
              <a:defRPr sz="2000">
                <a:solidFill>
                  <a:schemeClr val="tx1"/>
                </a:solidFill>
                <a:latin typeface="Times New Roman" panose="02020603050405020304" pitchFamily="18" charset="0"/>
              </a:defRPr>
            </a:lvl4pPr>
            <a:lvl5pPr marL="2057400" indent="-228600" algn="l">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1600">
                <a:latin typeface="Open Sans Condensed Light"/>
              </a:rPr>
              <a:t>Sterno-Cleïdo-</a:t>
            </a:r>
          </a:p>
          <a:p>
            <a:pPr algn="ctr">
              <a:spcBef>
                <a:spcPct val="0"/>
              </a:spcBef>
              <a:buFontTx/>
              <a:buNone/>
            </a:pPr>
            <a:r>
              <a:rPr lang="fr-FR" altLang="fr-FR" sz="1600">
                <a:latin typeface="Open Sans Condensed Light"/>
              </a:rPr>
              <a:t>Mastoidien</a:t>
            </a:r>
          </a:p>
        </p:txBody>
      </p:sp>
      <p:sp>
        <p:nvSpPr>
          <p:cNvPr id="70662" name="Line 8">
            <a:extLst>
              <a:ext uri="{FF2B5EF4-FFF2-40B4-BE49-F238E27FC236}">
                <a16:creationId xmlns:a16="http://schemas.microsoft.com/office/drawing/2014/main" id="{513B7B71-1A9F-A7C2-30ED-97FEC6A6B8B7}"/>
              </a:ext>
            </a:extLst>
          </p:cNvPr>
          <p:cNvSpPr>
            <a:spLocks noChangeShapeType="1"/>
          </p:cNvSpPr>
          <p:nvPr/>
        </p:nvSpPr>
        <p:spPr bwMode="auto">
          <a:xfrm flipV="1">
            <a:off x="3114851" y="685800"/>
            <a:ext cx="2743200" cy="381000"/>
          </a:xfrm>
          <a:prstGeom prst="line">
            <a:avLst/>
          </a:prstGeom>
          <a:noFill/>
          <a:ln w="28575">
            <a:solidFill>
              <a:srgbClr val="0F7B6F"/>
            </a:solidFill>
            <a:round/>
            <a:headEnd/>
            <a:tailEnd type="triangle" w="med" len="med"/>
          </a:ln>
          <a:extLst>
            <a:ext uri="{909E8E84-426E-40DD-AFC4-6F175D3DCCD1}">
              <a14:hiddenFill xmlns:a14="http://schemas.microsoft.com/office/drawing/2010/main">
                <a:noFill/>
              </a14:hiddenFill>
            </a:ext>
          </a:extLst>
        </p:spPr>
        <p:txBody>
          <a:bodyPr/>
          <a:lstStyle/>
          <a:p>
            <a:endParaRPr lang="fr-FR">
              <a:latin typeface="Open Sans Condensed Light"/>
            </a:endParaRPr>
          </a:p>
        </p:txBody>
      </p:sp>
      <p:sp>
        <p:nvSpPr>
          <p:cNvPr id="70663" name="Text Box 9">
            <a:extLst>
              <a:ext uri="{FF2B5EF4-FFF2-40B4-BE49-F238E27FC236}">
                <a16:creationId xmlns:a16="http://schemas.microsoft.com/office/drawing/2014/main" id="{87BABD7A-855A-31BA-EB98-FC4EE51A9636}"/>
              </a:ext>
            </a:extLst>
          </p:cNvPr>
          <p:cNvSpPr txBox="1">
            <a:spLocks noChangeArrowheads="1"/>
          </p:cNvSpPr>
          <p:nvPr/>
        </p:nvSpPr>
        <p:spPr bwMode="auto">
          <a:xfrm>
            <a:off x="1172931" y="1524000"/>
            <a:ext cx="87235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Times New Roman" panose="02020603050405020304" pitchFamily="18" charset="0"/>
              </a:defRPr>
            </a:lvl1pPr>
            <a:lvl2pPr marL="742950" indent="-285750" algn="l">
              <a:spcBef>
                <a:spcPct val="20000"/>
              </a:spcBef>
              <a:buChar char="–"/>
              <a:defRPr sz="2800">
                <a:solidFill>
                  <a:schemeClr val="tx1"/>
                </a:solidFill>
                <a:latin typeface="Times New Roman" panose="02020603050405020304" pitchFamily="18" charset="0"/>
              </a:defRPr>
            </a:lvl2pPr>
            <a:lvl3pPr marL="1143000" indent="-228600" algn="l">
              <a:spcBef>
                <a:spcPct val="20000"/>
              </a:spcBef>
              <a:buChar char="•"/>
              <a:defRPr sz="2400">
                <a:solidFill>
                  <a:schemeClr val="tx1"/>
                </a:solidFill>
                <a:latin typeface="Times New Roman" panose="02020603050405020304" pitchFamily="18" charset="0"/>
              </a:defRPr>
            </a:lvl3pPr>
            <a:lvl4pPr marL="1600200" indent="-228600" algn="l">
              <a:spcBef>
                <a:spcPct val="20000"/>
              </a:spcBef>
              <a:buChar char="–"/>
              <a:defRPr sz="2000">
                <a:solidFill>
                  <a:schemeClr val="tx1"/>
                </a:solidFill>
                <a:latin typeface="Times New Roman" panose="02020603050405020304" pitchFamily="18" charset="0"/>
              </a:defRPr>
            </a:lvl4pPr>
            <a:lvl5pPr marL="2057400" indent="-228600" algn="l">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1600">
                <a:latin typeface="Open Sans Condensed Light"/>
              </a:rPr>
              <a:t>Scalène</a:t>
            </a:r>
          </a:p>
        </p:txBody>
      </p:sp>
      <p:sp>
        <p:nvSpPr>
          <p:cNvPr id="70664" name="Text Box 10">
            <a:extLst>
              <a:ext uri="{FF2B5EF4-FFF2-40B4-BE49-F238E27FC236}">
                <a16:creationId xmlns:a16="http://schemas.microsoft.com/office/drawing/2014/main" id="{3F267445-95C5-7E3F-0489-06397796C084}"/>
              </a:ext>
            </a:extLst>
          </p:cNvPr>
          <p:cNvSpPr txBox="1">
            <a:spLocks noChangeArrowheads="1"/>
          </p:cNvSpPr>
          <p:nvPr/>
        </p:nvSpPr>
        <p:spPr bwMode="auto">
          <a:xfrm>
            <a:off x="2077930" y="1371600"/>
            <a:ext cx="99116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Times New Roman" panose="02020603050405020304" pitchFamily="18" charset="0"/>
              </a:defRPr>
            </a:lvl1pPr>
            <a:lvl2pPr marL="742950" indent="-285750" algn="l">
              <a:spcBef>
                <a:spcPct val="20000"/>
              </a:spcBef>
              <a:buChar char="–"/>
              <a:defRPr sz="2800">
                <a:solidFill>
                  <a:schemeClr val="tx1"/>
                </a:solidFill>
                <a:latin typeface="Times New Roman" panose="02020603050405020304" pitchFamily="18" charset="0"/>
              </a:defRPr>
            </a:lvl2pPr>
            <a:lvl3pPr marL="1143000" indent="-228600" algn="l">
              <a:spcBef>
                <a:spcPct val="20000"/>
              </a:spcBef>
              <a:buChar char="•"/>
              <a:defRPr sz="2400">
                <a:solidFill>
                  <a:schemeClr val="tx1"/>
                </a:solidFill>
                <a:latin typeface="Times New Roman" panose="02020603050405020304" pitchFamily="18" charset="0"/>
              </a:defRPr>
            </a:lvl3pPr>
            <a:lvl4pPr marL="1600200" indent="-228600" algn="l">
              <a:spcBef>
                <a:spcPct val="20000"/>
              </a:spcBef>
              <a:buChar char="–"/>
              <a:defRPr sz="2000">
                <a:solidFill>
                  <a:schemeClr val="tx1"/>
                </a:solidFill>
                <a:latin typeface="Times New Roman" panose="02020603050405020304" pitchFamily="18" charset="0"/>
              </a:defRPr>
            </a:lvl4pPr>
            <a:lvl5pPr marL="2057400" indent="-228600" algn="l">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1400">
                <a:latin typeface="Open Sans Condensed Light"/>
              </a:rPr>
              <a:t>Antérieur</a:t>
            </a:r>
          </a:p>
          <a:p>
            <a:pPr algn="ctr">
              <a:spcBef>
                <a:spcPct val="0"/>
              </a:spcBef>
              <a:buFontTx/>
              <a:buNone/>
            </a:pPr>
            <a:r>
              <a:rPr lang="fr-FR" altLang="fr-FR" sz="1400">
                <a:latin typeface="Open Sans Condensed Light"/>
              </a:rPr>
              <a:t>Médian</a:t>
            </a:r>
          </a:p>
          <a:p>
            <a:pPr algn="ctr">
              <a:spcBef>
                <a:spcPct val="0"/>
              </a:spcBef>
              <a:buFontTx/>
              <a:buNone/>
            </a:pPr>
            <a:r>
              <a:rPr lang="fr-FR" altLang="fr-FR" sz="1400">
                <a:latin typeface="Open Sans Condensed Light"/>
              </a:rPr>
              <a:t>postérieur</a:t>
            </a:r>
          </a:p>
        </p:txBody>
      </p:sp>
      <p:sp>
        <p:nvSpPr>
          <p:cNvPr id="70665" name="Line 11">
            <a:extLst>
              <a:ext uri="{FF2B5EF4-FFF2-40B4-BE49-F238E27FC236}">
                <a16:creationId xmlns:a16="http://schemas.microsoft.com/office/drawing/2014/main" id="{B5A07DCE-8D01-2817-173B-EED97D2B3C4B}"/>
              </a:ext>
            </a:extLst>
          </p:cNvPr>
          <p:cNvSpPr>
            <a:spLocks noChangeShapeType="1"/>
          </p:cNvSpPr>
          <p:nvPr/>
        </p:nvSpPr>
        <p:spPr bwMode="auto">
          <a:xfrm flipV="1">
            <a:off x="3038651" y="990600"/>
            <a:ext cx="2590800" cy="533400"/>
          </a:xfrm>
          <a:prstGeom prst="line">
            <a:avLst/>
          </a:prstGeom>
          <a:noFill/>
          <a:ln w="28575">
            <a:solidFill>
              <a:srgbClr val="0F7B6F"/>
            </a:solidFill>
            <a:round/>
            <a:headEnd/>
            <a:tailEnd type="triangle" w="med" len="med"/>
          </a:ln>
          <a:extLst>
            <a:ext uri="{909E8E84-426E-40DD-AFC4-6F175D3DCCD1}">
              <a14:hiddenFill xmlns:a14="http://schemas.microsoft.com/office/drawing/2010/main">
                <a:noFill/>
              </a14:hiddenFill>
            </a:ext>
          </a:extLst>
        </p:spPr>
        <p:txBody>
          <a:bodyPr/>
          <a:lstStyle/>
          <a:p>
            <a:endParaRPr lang="fr-FR">
              <a:latin typeface="Open Sans Condensed Light"/>
            </a:endParaRPr>
          </a:p>
        </p:txBody>
      </p:sp>
      <p:sp>
        <p:nvSpPr>
          <p:cNvPr id="70666" name="Line 12">
            <a:extLst>
              <a:ext uri="{FF2B5EF4-FFF2-40B4-BE49-F238E27FC236}">
                <a16:creationId xmlns:a16="http://schemas.microsoft.com/office/drawing/2014/main" id="{D95C71C6-6304-AB43-793E-51743F1BA3C5}"/>
              </a:ext>
            </a:extLst>
          </p:cNvPr>
          <p:cNvSpPr>
            <a:spLocks noChangeShapeType="1"/>
          </p:cNvSpPr>
          <p:nvPr/>
        </p:nvSpPr>
        <p:spPr bwMode="auto">
          <a:xfrm flipV="1">
            <a:off x="3114851" y="1295400"/>
            <a:ext cx="2438400" cy="457200"/>
          </a:xfrm>
          <a:prstGeom prst="line">
            <a:avLst/>
          </a:prstGeom>
          <a:noFill/>
          <a:ln w="28575">
            <a:solidFill>
              <a:srgbClr val="0F7B6F"/>
            </a:solidFill>
            <a:round/>
            <a:headEnd/>
            <a:tailEnd type="triangle" w="med" len="med"/>
          </a:ln>
          <a:extLst>
            <a:ext uri="{909E8E84-426E-40DD-AFC4-6F175D3DCCD1}">
              <a14:hiddenFill xmlns:a14="http://schemas.microsoft.com/office/drawing/2010/main">
                <a:noFill/>
              </a14:hiddenFill>
            </a:ext>
          </a:extLst>
        </p:spPr>
        <p:txBody>
          <a:bodyPr/>
          <a:lstStyle/>
          <a:p>
            <a:endParaRPr lang="fr-FR">
              <a:latin typeface="Open Sans Condensed Light"/>
            </a:endParaRPr>
          </a:p>
        </p:txBody>
      </p:sp>
      <p:sp>
        <p:nvSpPr>
          <p:cNvPr id="70667" name="Line 13">
            <a:extLst>
              <a:ext uri="{FF2B5EF4-FFF2-40B4-BE49-F238E27FC236}">
                <a16:creationId xmlns:a16="http://schemas.microsoft.com/office/drawing/2014/main" id="{2820ED1B-C75D-4B05-40C3-6078CE6F7C91}"/>
              </a:ext>
            </a:extLst>
          </p:cNvPr>
          <p:cNvSpPr>
            <a:spLocks noChangeShapeType="1"/>
          </p:cNvSpPr>
          <p:nvPr/>
        </p:nvSpPr>
        <p:spPr bwMode="auto">
          <a:xfrm flipV="1">
            <a:off x="3114851" y="1524000"/>
            <a:ext cx="2209800" cy="457200"/>
          </a:xfrm>
          <a:prstGeom prst="line">
            <a:avLst/>
          </a:prstGeom>
          <a:noFill/>
          <a:ln w="28575">
            <a:solidFill>
              <a:srgbClr val="0F7B6F"/>
            </a:solidFill>
            <a:round/>
            <a:headEnd/>
            <a:tailEnd type="triangle" w="med" len="med"/>
          </a:ln>
          <a:extLst>
            <a:ext uri="{909E8E84-426E-40DD-AFC4-6F175D3DCCD1}">
              <a14:hiddenFill xmlns:a14="http://schemas.microsoft.com/office/drawing/2010/main">
                <a:noFill/>
              </a14:hiddenFill>
            </a:ext>
          </a:extLst>
        </p:spPr>
        <p:txBody>
          <a:bodyPr/>
          <a:lstStyle/>
          <a:p>
            <a:endParaRPr lang="fr-FR">
              <a:latin typeface="Open Sans Condensed Light"/>
            </a:endParaRPr>
          </a:p>
        </p:txBody>
      </p:sp>
      <p:sp>
        <p:nvSpPr>
          <p:cNvPr id="70668" name="Text Box 14">
            <a:extLst>
              <a:ext uri="{FF2B5EF4-FFF2-40B4-BE49-F238E27FC236}">
                <a16:creationId xmlns:a16="http://schemas.microsoft.com/office/drawing/2014/main" id="{41CC9EEF-466E-71C1-9227-1842F44457CC}"/>
              </a:ext>
            </a:extLst>
          </p:cNvPr>
          <p:cNvSpPr txBox="1">
            <a:spLocks noChangeArrowheads="1"/>
          </p:cNvSpPr>
          <p:nvPr/>
        </p:nvSpPr>
        <p:spPr bwMode="auto">
          <a:xfrm>
            <a:off x="1645875" y="2514600"/>
            <a:ext cx="133934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Times New Roman" panose="02020603050405020304" pitchFamily="18" charset="0"/>
              </a:defRPr>
            </a:lvl1pPr>
            <a:lvl2pPr marL="742950" indent="-285750" algn="l">
              <a:spcBef>
                <a:spcPct val="20000"/>
              </a:spcBef>
              <a:buChar char="–"/>
              <a:defRPr sz="2800">
                <a:solidFill>
                  <a:schemeClr val="tx1"/>
                </a:solidFill>
                <a:latin typeface="Times New Roman" panose="02020603050405020304" pitchFamily="18" charset="0"/>
              </a:defRPr>
            </a:lvl2pPr>
            <a:lvl3pPr marL="1143000" indent="-228600" algn="l">
              <a:spcBef>
                <a:spcPct val="20000"/>
              </a:spcBef>
              <a:buChar char="•"/>
              <a:defRPr sz="2400">
                <a:solidFill>
                  <a:schemeClr val="tx1"/>
                </a:solidFill>
                <a:latin typeface="Times New Roman" panose="02020603050405020304" pitchFamily="18" charset="0"/>
              </a:defRPr>
            </a:lvl3pPr>
            <a:lvl4pPr marL="1600200" indent="-228600" algn="l">
              <a:spcBef>
                <a:spcPct val="20000"/>
              </a:spcBef>
              <a:buChar char="–"/>
              <a:defRPr sz="2000">
                <a:solidFill>
                  <a:schemeClr val="tx1"/>
                </a:solidFill>
                <a:latin typeface="Times New Roman" panose="02020603050405020304" pitchFamily="18" charset="0"/>
              </a:defRPr>
            </a:lvl4pPr>
            <a:lvl5pPr marL="2057400" indent="-228600" algn="l">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1600">
                <a:latin typeface="Open Sans Condensed Light"/>
              </a:rPr>
              <a:t>Intercostaux </a:t>
            </a:r>
          </a:p>
          <a:p>
            <a:pPr algn="ctr">
              <a:spcBef>
                <a:spcPct val="0"/>
              </a:spcBef>
              <a:buFontTx/>
              <a:buNone/>
            </a:pPr>
            <a:r>
              <a:rPr lang="fr-FR" altLang="fr-FR" sz="1600">
                <a:latin typeface="Open Sans Condensed Light"/>
              </a:rPr>
              <a:t>externes</a:t>
            </a:r>
          </a:p>
        </p:txBody>
      </p:sp>
      <p:sp>
        <p:nvSpPr>
          <p:cNvPr id="70669" name="Text Box 15">
            <a:extLst>
              <a:ext uri="{FF2B5EF4-FFF2-40B4-BE49-F238E27FC236}">
                <a16:creationId xmlns:a16="http://schemas.microsoft.com/office/drawing/2014/main" id="{74D4A7CA-B3F4-CBED-A0F9-0DAB03268A46}"/>
              </a:ext>
            </a:extLst>
          </p:cNvPr>
          <p:cNvSpPr txBox="1">
            <a:spLocks noChangeArrowheads="1"/>
          </p:cNvSpPr>
          <p:nvPr/>
        </p:nvSpPr>
        <p:spPr bwMode="auto">
          <a:xfrm>
            <a:off x="1620132" y="4648200"/>
            <a:ext cx="129875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Times New Roman" panose="02020603050405020304" pitchFamily="18" charset="0"/>
              </a:defRPr>
            </a:lvl1pPr>
            <a:lvl2pPr marL="742950" indent="-285750" algn="l">
              <a:spcBef>
                <a:spcPct val="20000"/>
              </a:spcBef>
              <a:buChar char="–"/>
              <a:defRPr sz="2800">
                <a:solidFill>
                  <a:schemeClr val="tx1"/>
                </a:solidFill>
                <a:latin typeface="Times New Roman" panose="02020603050405020304" pitchFamily="18" charset="0"/>
              </a:defRPr>
            </a:lvl2pPr>
            <a:lvl3pPr marL="1143000" indent="-228600" algn="l">
              <a:spcBef>
                <a:spcPct val="20000"/>
              </a:spcBef>
              <a:buChar char="•"/>
              <a:defRPr sz="2400">
                <a:solidFill>
                  <a:schemeClr val="tx1"/>
                </a:solidFill>
                <a:latin typeface="Times New Roman" panose="02020603050405020304" pitchFamily="18" charset="0"/>
              </a:defRPr>
            </a:lvl3pPr>
            <a:lvl4pPr marL="1600200" indent="-228600" algn="l">
              <a:spcBef>
                <a:spcPct val="20000"/>
              </a:spcBef>
              <a:buChar char="–"/>
              <a:defRPr sz="2000">
                <a:solidFill>
                  <a:schemeClr val="tx1"/>
                </a:solidFill>
                <a:latin typeface="Times New Roman" panose="02020603050405020304" pitchFamily="18" charset="0"/>
              </a:defRPr>
            </a:lvl4pPr>
            <a:lvl5pPr marL="2057400" indent="-228600" algn="l">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1600">
                <a:latin typeface="Open Sans Condensed Light"/>
              </a:rPr>
              <a:t>Diaphragme</a:t>
            </a:r>
          </a:p>
        </p:txBody>
      </p:sp>
      <p:sp>
        <p:nvSpPr>
          <p:cNvPr id="70670" name="Line 16">
            <a:extLst>
              <a:ext uri="{FF2B5EF4-FFF2-40B4-BE49-F238E27FC236}">
                <a16:creationId xmlns:a16="http://schemas.microsoft.com/office/drawing/2014/main" id="{655D1A72-F787-AEBA-85AC-7E18B828EFBF}"/>
              </a:ext>
            </a:extLst>
          </p:cNvPr>
          <p:cNvSpPr>
            <a:spLocks noChangeShapeType="1"/>
          </p:cNvSpPr>
          <p:nvPr/>
        </p:nvSpPr>
        <p:spPr bwMode="auto">
          <a:xfrm flipV="1">
            <a:off x="2962451" y="2209800"/>
            <a:ext cx="2438400" cy="609600"/>
          </a:xfrm>
          <a:prstGeom prst="line">
            <a:avLst/>
          </a:prstGeom>
          <a:noFill/>
          <a:ln w="28575">
            <a:solidFill>
              <a:srgbClr val="0F7B6F"/>
            </a:solidFill>
            <a:round/>
            <a:headEnd/>
            <a:tailEnd type="triangle" w="med" len="med"/>
          </a:ln>
          <a:extLst>
            <a:ext uri="{909E8E84-426E-40DD-AFC4-6F175D3DCCD1}">
              <a14:hiddenFill xmlns:a14="http://schemas.microsoft.com/office/drawing/2010/main">
                <a:noFill/>
              </a14:hiddenFill>
            </a:ext>
          </a:extLst>
        </p:spPr>
        <p:txBody>
          <a:bodyPr/>
          <a:lstStyle/>
          <a:p>
            <a:endParaRPr lang="fr-FR">
              <a:latin typeface="Open Sans Condensed Light"/>
            </a:endParaRPr>
          </a:p>
        </p:txBody>
      </p:sp>
      <p:sp>
        <p:nvSpPr>
          <p:cNvPr id="70671" name="Line 17">
            <a:extLst>
              <a:ext uri="{FF2B5EF4-FFF2-40B4-BE49-F238E27FC236}">
                <a16:creationId xmlns:a16="http://schemas.microsoft.com/office/drawing/2014/main" id="{E2EAD244-475A-9555-58FB-90DBAC80F599}"/>
              </a:ext>
            </a:extLst>
          </p:cNvPr>
          <p:cNvSpPr>
            <a:spLocks noChangeShapeType="1"/>
          </p:cNvSpPr>
          <p:nvPr/>
        </p:nvSpPr>
        <p:spPr bwMode="auto">
          <a:xfrm>
            <a:off x="2962451" y="2819400"/>
            <a:ext cx="1676400" cy="381000"/>
          </a:xfrm>
          <a:prstGeom prst="line">
            <a:avLst/>
          </a:prstGeom>
          <a:noFill/>
          <a:ln w="28575">
            <a:solidFill>
              <a:srgbClr val="0F7B6F"/>
            </a:solidFill>
            <a:round/>
            <a:headEnd/>
            <a:tailEnd type="triangle" w="med" len="med"/>
          </a:ln>
          <a:extLst>
            <a:ext uri="{909E8E84-426E-40DD-AFC4-6F175D3DCCD1}">
              <a14:hiddenFill xmlns:a14="http://schemas.microsoft.com/office/drawing/2010/main">
                <a:noFill/>
              </a14:hiddenFill>
            </a:ext>
          </a:extLst>
        </p:spPr>
        <p:txBody>
          <a:bodyPr/>
          <a:lstStyle/>
          <a:p>
            <a:endParaRPr lang="fr-FR">
              <a:latin typeface="Open Sans Condensed Light"/>
            </a:endParaRPr>
          </a:p>
        </p:txBody>
      </p:sp>
      <p:sp>
        <p:nvSpPr>
          <p:cNvPr id="70672" name="Text Box 18">
            <a:extLst>
              <a:ext uri="{FF2B5EF4-FFF2-40B4-BE49-F238E27FC236}">
                <a16:creationId xmlns:a16="http://schemas.microsoft.com/office/drawing/2014/main" id="{AD102C25-B7DF-A16D-EFD3-A6D3E5D917AA}"/>
              </a:ext>
            </a:extLst>
          </p:cNvPr>
          <p:cNvSpPr txBox="1">
            <a:spLocks noChangeArrowheads="1"/>
          </p:cNvSpPr>
          <p:nvPr/>
        </p:nvSpPr>
        <p:spPr bwMode="auto">
          <a:xfrm>
            <a:off x="1574594" y="3886200"/>
            <a:ext cx="141840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Times New Roman" panose="02020603050405020304" pitchFamily="18" charset="0"/>
              </a:defRPr>
            </a:lvl1pPr>
            <a:lvl2pPr marL="742950" indent="-285750" algn="l">
              <a:spcBef>
                <a:spcPct val="20000"/>
              </a:spcBef>
              <a:buChar char="–"/>
              <a:defRPr sz="2800">
                <a:solidFill>
                  <a:schemeClr val="tx1"/>
                </a:solidFill>
                <a:latin typeface="Times New Roman" panose="02020603050405020304" pitchFamily="18" charset="0"/>
              </a:defRPr>
            </a:lvl2pPr>
            <a:lvl3pPr marL="1143000" indent="-228600" algn="l">
              <a:spcBef>
                <a:spcPct val="20000"/>
              </a:spcBef>
              <a:buChar char="•"/>
              <a:defRPr sz="2400">
                <a:solidFill>
                  <a:schemeClr val="tx1"/>
                </a:solidFill>
                <a:latin typeface="Times New Roman" panose="02020603050405020304" pitchFamily="18" charset="0"/>
              </a:defRPr>
            </a:lvl3pPr>
            <a:lvl4pPr marL="1600200" indent="-228600" algn="l">
              <a:spcBef>
                <a:spcPct val="20000"/>
              </a:spcBef>
              <a:buChar char="–"/>
              <a:defRPr sz="2000">
                <a:solidFill>
                  <a:schemeClr val="tx1"/>
                </a:solidFill>
                <a:latin typeface="Times New Roman" panose="02020603050405020304" pitchFamily="18" charset="0"/>
              </a:defRPr>
            </a:lvl4pPr>
            <a:lvl5pPr marL="2057400" indent="-228600" algn="l">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1600">
                <a:latin typeface="Open Sans Condensed Light"/>
              </a:rPr>
              <a:t>Para-sternaux</a:t>
            </a:r>
          </a:p>
        </p:txBody>
      </p:sp>
      <p:sp>
        <p:nvSpPr>
          <p:cNvPr id="70673" name="Text Box 19">
            <a:extLst>
              <a:ext uri="{FF2B5EF4-FFF2-40B4-BE49-F238E27FC236}">
                <a16:creationId xmlns:a16="http://schemas.microsoft.com/office/drawing/2014/main" id="{F96F562F-8F86-7355-4E0E-6567209A5CBC}"/>
              </a:ext>
            </a:extLst>
          </p:cNvPr>
          <p:cNvSpPr txBox="1">
            <a:spLocks noChangeArrowheads="1"/>
          </p:cNvSpPr>
          <p:nvPr/>
        </p:nvSpPr>
        <p:spPr bwMode="auto">
          <a:xfrm>
            <a:off x="9417752" y="1447800"/>
            <a:ext cx="12832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Times New Roman" panose="02020603050405020304" pitchFamily="18" charset="0"/>
              </a:defRPr>
            </a:lvl1pPr>
            <a:lvl2pPr marL="742950" indent="-285750" algn="l">
              <a:spcBef>
                <a:spcPct val="20000"/>
              </a:spcBef>
              <a:buChar char="–"/>
              <a:defRPr sz="2800">
                <a:solidFill>
                  <a:schemeClr val="tx1"/>
                </a:solidFill>
                <a:latin typeface="Times New Roman" panose="02020603050405020304" pitchFamily="18" charset="0"/>
              </a:defRPr>
            </a:lvl2pPr>
            <a:lvl3pPr marL="1143000" indent="-228600" algn="l">
              <a:spcBef>
                <a:spcPct val="20000"/>
              </a:spcBef>
              <a:buChar char="•"/>
              <a:defRPr sz="2400">
                <a:solidFill>
                  <a:schemeClr val="tx1"/>
                </a:solidFill>
                <a:latin typeface="Times New Roman" panose="02020603050405020304" pitchFamily="18" charset="0"/>
              </a:defRPr>
            </a:lvl3pPr>
            <a:lvl4pPr marL="1600200" indent="-228600" algn="l">
              <a:spcBef>
                <a:spcPct val="20000"/>
              </a:spcBef>
              <a:buChar char="–"/>
              <a:defRPr sz="2000">
                <a:solidFill>
                  <a:schemeClr val="tx1"/>
                </a:solidFill>
                <a:latin typeface="Times New Roman" panose="02020603050405020304" pitchFamily="18" charset="0"/>
              </a:defRPr>
            </a:lvl4pPr>
            <a:lvl5pPr marL="2057400" indent="-228600" algn="l">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1600">
                <a:latin typeface="Open Sans Condensed Light"/>
              </a:rPr>
              <a:t>Intercostaux</a:t>
            </a:r>
          </a:p>
          <a:p>
            <a:pPr algn="ctr">
              <a:spcBef>
                <a:spcPct val="0"/>
              </a:spcBef>
              <a:buFontTx/>
              <a:buNone/>
            </a:pPr>
            <a:r>
              <a:rPr lang="fr-FR" altLang="fr-FR" sz="1600">
                <a:latin typeface="Open Sans Condensed Light"/>
              </a:rPr>
              <a:t>interne</a:t>
            </a:r>
          </a:p>
        </p:txBody>
      </p:sp>
      <p:sp>
        <p:nvSpPr>
          <p:cNvPr id="70674" name="Line 20">
            <a:extLst>
              <a:ext uri="{FF2B5EF4-FFF2-40B4-BE49-F238E27FC236}">
                <a16:creationId xmlns:a16="http://schemas.microsoft.com/office/drawing/2014/main" id="{213B6E53-02E3-F525-4BA7-3F5F68F07E0D}"/>
              </a:ext>
            </a:extLst>
          </p:cNvPr>
          <p:cNvSpPr>
            <a:spLocks noChangeShapeType="1"/>
          </p:cNvSpPr>
          <p:nvPr/>
        </p:nvSpPr>
        <p:spPr bwMode="auto">
          <a:xfrm flipV="1">
            <a:off x="3191051" y="2743200"/>
            <a:ext cx="2590800" cy="1295400"/>
          </a:xfrm>
          <a:prstGeom prst="line">
            <a:avLst/>
          </a:prstGeom>
          <a:noFill/>
          <a:ln w="28575">
            <a:solidFill>
              <a:srgbClr val="0F7B6F"/>
            </a:solidFill>
            <a:round/>
            <a:headEnd/>
            <a:tailEnd type="triangle" w="med" len="med"/>
          </a:ln>
          <a:extLst>
            <a:ext uri="{909E8E84-426E-40DD-AFC4-6F175D3DCCD1}">
              <a14:hiddenFill xmlns:a14="http://schemas.microsoft.com/office/drawing/2010/main">
                <a:noFill/>
              </a14:hiddenFill>
            </a:ext>
          </a:extLst>
        </p:spPr>
        <p:txBody>
          <a:bodyPr/>
          <a:lstStyle/>
          <a:p>
            <a:endParaRPr lang="fr-FR">
              <a:latin typeface="Open Sans Condensed Light"/>
            </a:endParaRPr>
          </a:p>
        </p:txBody>
      </p:sp>
      <p:sp>
        <p:nvSpPr>
          <p:cNvPr id="70675" name="Line 21">
            <a:extLst>
              <a:ext uri="{FF2B5EF4-FFF2-40B4-BE49-F238E27FC236}">
                <a16:creationId xmlns:a16="http://schemas.microsoft.com/office/drawing/2014/main" id="{EDF2CA52-0544-4C42-4132-CB89309A0AE0}"/>
              </a:ext>
            </a:extLst>
          </p:cNvPr>
          <p:cNvSpPr>
            <a:spLocks noChangeShapeType="1"/>
          </p:cNvSpPr>
          <p:nvPr/>
        </p:nvSpPr>
        <p:spPr bwMode="auto">
          <a:xfrm flipV="1">
            <a:off x="3191051" y="3581400"/>
            <a:ext cx="2590800" cy="457200"/>
          </a:xfrm>
          <a:prstGeom prst="line">
            <a:avLst/>
          </a:prstGeom>
          <a:noFill/>
          <a:ln w="28575">
            <a:solidFill>
              <a:srgbClr val="0F7B6F"/>
            </a:solidFill>
            <a:round/>
            <a:headEnd/>
            <a:tailEnd type="triangle" w="med" len="med"/>
          </a:ln>
          <a:extLst>
            <a:ext uri="{909E8E84-426E-40DD-AFC4-6F175D3DCCD1}">
              <a14:hiddenFill xmlns:a14="http://schemas.microsoft.com/office/drawing/2010/main">
                <a:noFill/>
              </a14:hiddenFill>
            </a:ext>
          </a:extLst>
        </p:spPr>
        <p:txBody>
          <a:bodyPr/>
          <a:lstStyle/>
          <a:p>
            <a:endParaRPr lang="fr-FR">
              <a:latin typeface="Open Sans Condensed Light"/>
            </a:endParaRPr>
          </a:p>
        </p:txBody>
      </p:sp>
      <p:sp>
        <p:nvSpPr>
          <p:cNvPr id="70676" name="Line 22">
            <a:extLst>
              <a:ext uri="{FF2B5EF4-FFF2-40B4-BE49-F238E27FC236}">
                <a16:creationId xmlns:a16="http://schemas.microsoft.com/office/drawing/2014/main" id="{C04DCF7B-7371-CA16-3FDD-973C913E2FDF}"/>
              </a:ext>
            </a:extLst>
          </p:cNvPr>
          <p:cNvSpPr>
            <a:spLocks noChangeShapeType="1"/>
          </p:cNvSpPr>
          <p:nvPr/>
        </p:nvSpPr>
        <p:spPr bwMode="auto">
          <a:xfrm flipV="1">
            <a:off x="2962451" y="4343400"/>
            <a:ext cx="1447800" cy="457200"/>
          </a:xfrm>
          <a:prstGeom prst="line">
            <a:avLst/>
          </a:prstGeom>
          <a:noFill/>
          <a:ln w="28575">
            <a:solidFill>
              <a:srgbClr val="0F7B6F"/>
            </a:solidFill>
            <a:round/>
            <a:headEnd/>
            <a:tailEnd type="triangle" w="med" len="med"/>
          </a:ln>
          <a:extLst>
            <a:ext uri="{909E8E84-426E-40DD-AFC4-6F175D3DCCD1}">
              <a14:hiddenFill xmlns:a14="http://schemas.microsoft.com/office/drawing/2010/main">
                <a:noFill/>
              </a14:hiddenFill>
            </a:ext>
          </a:extLst>
        </p:spPr>
        <p:txBody>
          <a:bodyPr/>
          <a:lstStyle/>
          <a:p>
            <a:endParaRPr lang="fr-FR">
              <a:latin typeface="Open Sans Condensed Light"/>
            </a:endParaRPr>
          </a:p>
        </p:txBody>
      </p:sp>
      <p:sp>
        <p:nvSpPr>
          <p:cNvPr id="70677" name="Text Box 23">
            <a:extLst>
              <a:ext uri="{FF2B5EF4-FFF2-40B4-BE49-F238E27FC236}">
                <a16:creationId xmlns:a16="http://schemas.microsoft.com/office/drawing/2014/main" id="{D47DC5EC-3F40-F4D0-5EBA-2ACD32189D23}"/>
              </a:ext>
            </a:extLst>
          </p:cNvPr>
          <p:cNvSpPr txBox="1">
            <a:spLocks noChangeArrowheads="1"/>
          </p:cNvSpPr>
          <p:nvPr/>
        </p:nvSpPr>
        <p:spPr bwMode="auto">
          <a:xfrm>
            <a:off x="9223891" y="2743200"/>
            <a:ext cx="21424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Times New Roman" panose="02020603050405020304" pitchFamily="18" charset="0"/>
              </a:defRPr>
            </a:lvl1pPr>
            <a:lvl2pPr marL="742950" indent="-285750" algn="l">
              <a:spcBef>
                <a:spcPct val="20000"/>
              </a:spcBef>
              <a:buChar char="–"/>
              <a:defRPr sz="2800">
                <a:solidFill>
                  <a:schemeClr val="tx1"/>
                </a:solidFill>
                <a:latin typeface="Times New Roman" panose="02020603050405020304" pitchFamily="18" charset="0"/>
              </a:defRPr>
            </a:lvl2pPr>
            <a:lvl3pPr marL="1143000" indent="-228600" algn="l">
              <a:spcBef>
                <a:spcPct val="20000"/>
              </a:spcBef>
              <a:buChar char="•"/>
              <a:defRPr sz="2400">
                <a:solidFill>
                  <a:schemeClr val="tx1"/>
                </a:solidFill>
                <a:latin typeface="Times New Roman" panose="02020603050405020304" pitchFamily="18" charset="0"/>
              </a:defRPr>
            </a:lvl3pPr>
            <a:lvl4pPr marL="1600200" indent="-228600" algn="l">
              <a:spcBef>
                <a:spcPct val="20000"/>
              </a:spcBef>
              <a:buChar char="–"/>
              <a:defRPr sz="2000">
                <a:solidFill>
                  <a:schemeClr val="tx1"/>
                </a:solidFill>
                <a:latin typeface="Times New Roman" panose="02020603050405020304" pitchFamily="18" charset="0"/>
              </a:defRPr>
            </a:lvl4pPr>
            <a:lvl5pPr marL="2057400" indent="-228600" algn="l">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1600">
                <a:latin typeface="Open Sans Condensed Light"/>
              </a:rPr>
              <a:t>Grand droit abdomen</a:t>
            </a:r>
          </a:p>
        </p:txBody>
      </p:sp>
      <p:sp>
        <p:nvSpPr>
          <p:cNvPr id="70678" name="Text Box 24">
            <a:extLst>
              <a:ext uri="{FF2B5EF4-FFF2-40B4-BE49-F238E27FC236}">
                <a16:creationId xmlns:a16="http://schemas.microsoft.com/office/drawing/2014/main" id="{18C243D8-EB26-AE5F-6123-7249407D5E45}"/>
              </a:ext>
            </a:extLst>
          </p:cNvPr>
          <p:cNvSpPr txBox="1">
            <a:spLocks noChangeArrowheads="1"/>
          </p:cNvSpPr>
          <p:nvPr/>
        </p:nvSpPr>
        <p:spPr bwMode="auto">
          <a:xfrm>
            <a:off x="9206132" y="3886200"/>
            <a:ext cx="18033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Times New Roman" panose="02020603050405020304" pitchFamily="18" charset="0"/>
              </a:defRPr>
            </a:lvl1pPr>
            <a:lvl2pPr marL="742950" indent="-285750" algn="l">
              <a:spcBef>
                <a:spcPct val="20000"/>
              </a:spcBef>
              <a:buChar char="–"/>
              <a:defRPr sz="2800">
                <a:solidFill>
                  <a:schemeClr val="tx1"/>
                </a:solidFill>
                <a:latin typeface="Times New Roman" panose="02020603050405020304" pitchFamily="18" charset="0"/>
              </a:defRPr>
            </a:lvl2pPr>
            <a:lvl3pPr marL="1143000" indent="-228600" algn="l">
              <a:spcBef>
                <a:spcPct val="20000"/>
              </a:spcBef>
              <a:buChar char="•"/>
              <a:defRPr sz="2400">
                <a:solidFill>
                  <a:schemeClr val="tx1"/>
                </a:solidFill>
                <a:latin typeface="Times New Roman" panose="02020603050405020304" pitchFamily="18" charset="0"/>
              </a:defRPr>
            </a:lvl3pPr>
            <a:lvl4pPr marL="1600200" indent="-228600" algn="l">
              <a:spcBef>
                <a:spcPct val="20000"/>
              </a:spcBef>
              <a:buChar char="–"/>
              <a:defRPr sz="2000">
                <a:solidFill>
                  <a:schemeClr val="tx1"/>
                </a:solidFill>
                <a:latin typeface="Times New Roman" panose="02020603050405020304" pitchFamily="18" charset="0"/>
              </a:defRPr>
            </a:lvl4pPr>
            <a:lvl5pPr marL="2057400" indent="-228600" algn="l">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1600">
                <a:latin typeface="Open Sans Condensed Light"/>
              </a:rPr>
              <a:t>Obliques externes</a:t>
            </a:r>
          </a:p>
        </p:txBody>
      </p:sp>
      <p:sp>
        <p:nvSpPr>
          <p:cNvPr id="70679" name="Text Box 25">
            <a:extLst>
              <a:ext uri="{FF2B5EF4-FFF2-40B4-BE49-F238E27FC236}">
                <a16:creationId xmlns:a16="http://schemas.microsoft.com/office/drawing/2014/main" id="{58515D17-DCC3-1C26-3696-DCE941E45AF4}"/>
              </a:ext>
            </a:extLst>
          </p:cNvPr>
          <p:cNvSpPr txBox="1">
            <a:spLocks noChangeArrowheads="1"/>
          </p:cNvSpPr>
          <p:nvPr/>
        </p:nvSpPr>
        <p:spPr bwMode="auto">
          <a:xfrm>
            <a:off x="9252392" y="5334000"/>
            <a:ext cx="159332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Times New Roman" panose="02020603050405020304" pitchFamily="18" charset="0"/>
              </a:defRPr>
            </a:lvl1pPr>
            <a:lvl2pPr marL="742950" indent="-285750" algn="l">
              <a:spcBef>
                <a:spcPct val="20000"/>
              </a:spcBef>
              <a:buChar char="–"/>
              <a:defRPr sz="2800">
                <a:solidFill>
                  <a:schemeClr val="tx1"/>
                </a:solidFill>
                <a:latin typeface="Times New Roman" panose="02020603050405020304" pitchFamily="18" charset="0"/>
              </a:defRPr>
            </a:lvl2pPr>
            <a:lvl3pPr marL="1143000" indent="-228600" algn="l">
              <a:spcBef>
                <a:spcPct val="20000"/>
              </a:spcBef>
              <a:buChar char="•"/>
              <a:defRPr sz="2400">
                <a:solidFill>
                  <a:schemeClr val="tx1"/>
                </a:solidFill>
                <a:latin typeface="Times New Roman" panose="02020603050405020304" pitchFamily="18" charset="0"/>
              </a:defRPr>
            </a:lvl3pPr>
            <a:lvl4pPr marL="1600200" indent="-228600" algn="l">
              <a:spcBef>
                <a:spcPct val="20000"/>
              </a:spcBef>
              <a:buChar char="–"/>
              <a:defRPr sz="2000">
                <a:solidFill>
                  <a:schemeClr val="tx1"/>
                </a:solidFill>
                <a:latin typeface="Times New Roman" panose="02020603050405020304" pitchFamily="18" charset="0"/>
              </a:defRPr>
            </a:lvl4pPr>
            <a:lvl5pPr marL="2057400" indent="-228600" algn="l">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1600">
                <a:latin typeface="Open Sans Condensed Light"/>
              </a:rPr>
              <a:t>Oblique interne</a:t>
            </a:r>
          </a:p>
        </p:txBody>
      </p:sp>
      <p:sp>
        <p:nvSpPr>
          <p:cNvPr id="70680" name="Text Box 26">
            <a:extLst>
              <a:ext uri="{FF2B5EF4-FFF2-40B4-BE49-F238E27FC236}">
                <a16:creationId xmlns:a16="http://schemas.microsoft.com/office/drawing/2014/main" id="{5529E4CC-B3A5-AD16-CB48-6B1EC672309B}"/>
              </a:ext>
            </a:extLst>
          </p:cNvPr>
          <p:cNvSpPr txBox="1">
            <a:spLocks noChangeArrowheads="1"/>
          </p:cNvSpPr>
          <p:nvPr/>
        </p:nvSpPr>
        <p:spPr bwMode="auto">
          <a:xfrm>
            <a:off x="8897015" y="6172200"/>
            <a:ext cx="241361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Times New Roman" panose="02020603050405020304" pitchFamily="18" charset="0"/>
              </a:defRPr>
            </a:lvl1pPr>
            <a:lvl2pPr marL="742950" indent="-285750" algn="l">
              <a:spcBef>
                <a:spcPct val="20000"/>
              </a:spcBef>
              <a:buChar char="–"/>
              <a:defRPr sz="2800">
                <a:solidFill>
                  <a:schemeClr val="tx1"/>
                </a:solidFill>
                <a:latin typeface="Times New Roman" panose="02020603050405020304" pitchFamily="18" charset="0"/>
              </a:defRPr>
            </a:lvl2pPr>
            <a:lvl3pPr marL="1143000" indent="-228600" algn="l">
              <a:spcBef>
                <a:spcPct val="20000"/>
              </a:spcBef>
              <a:buChar char="•"/>
              <a:defRPr sz="2400">
                <a:solidFill>
                  <a:schemeClr val="tx1"/>
                </a:solidFill>
                <a:latin typeface="Times New Roman" panose="02020603050405020304" pitchFamily="18" charset="0"/>
              </a:defRPr>
            </a:lvl3pPr>
            <a:lvl4pPr marL="1600200" indent="-228600" algn="l">
              <a:spcBef>
                <a:spcPct val="20000"/>
              </a:spcBef>
              <a:buChar char="–"/>
              <a:defRPr sz="2000">
                <a:solidFill>
                  <a:schemeClr val="tx1"/>
                </a:solidFill>
                <a:latin typeface="Times New Roman" panose="02020603050405020304" pitchFamily="18" charset="0"/>
              </a:defRPr>
            </a:lvl4pPr>
            <a:lvl5pPr marL="2057400" indent="-228600" algn="l">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1600">
                <a:latin typeface="Open Sans Condensed Light"/>
              </a:rPr>
              <a:t>Transverse de l’abdomen</a:t>
            </a:r>
          </a:p>
        </p:txBody>
      </p:sp>
      <p:sp>
        <p:nvSpPr>
          <p:cNvPr id="70681" name="Line 27">
            <a:extLst>
              <a:ext uri="{FF2B5EF4-FFF2-40B4-BE49-F238E27FC236}">
                <a16:creationId xmlns:a16="http://schemas.microsoft.com/office/drawing/2014/main" id="{BB09819A-99FD-2DFE-CAEC-6BA3013CCAE2}"/>
              </a:ext>
            </a:extLst>
          </p:cNvPr>
          <p:cNvSpPr>
            <a:spLocks noChangeShapeType="1"/>
          </p:cNvSpPr>
          <p:nvPr/>
        </p:nvSpPr>
        <p:spPr bwMode="auto">
          <a:xfrm flipV="1">
            <a:off x="7382051" y="6324600"/>
            <a:ext cx="1371600" cy="0"/>
          </a:xfrm>
          <a:prstGeom prst="line">
            <a:avLst/>
          </a:prstGeom>
          <a:noFill/>
          <a:ln w="28575">
            <a:solidFill>
              <a:srgbClr val="0F7B6F"/>
            </a:solidFill>
            <a:round/>
            <a:headEnd type="triangle" w="med" len="med"/>
            <a:tailEnd/>
          </a:ln>
          <a:extLst>
            <a:ext uri="{909E8E84-426E-40DD-AFC4-6F175D3DCCD1}">
              <a14:hiddenFill xmlns:a14="http://schemas.microsoft.com/office/drawing/2010/main">
                <a:noFill/>
              </a14:hiddenFill>
            </a:ext>
          </a:extLst>
        </p:spPr>
        <p:txBody>
          <a:bodyPr/>
          <a:lstStyle/>
          <a:p>
            <a:endParaRPr lang="fr-FR">
              <a:latin typeface="Open Sans Condensed Light"/>
            </a:endParaRPr>
          </a:p>
        </p:txBody>
      </p:sp>
      <p:sp>
        <p:nvSpPr>
          <p:cNvPr id="70682" name="Line 28">
            <a:extLst>
              <a:ext uri="{FF2B5EF4-FFF2-40B4-BE49-F238E27FC236}">
                <a16:creationId xmlns:a16="http://schemas.microsoft.com/office/drawing/2014/main" id="{D9F325FE-AD24-9D71-E1FD-4D792DE6E5FB}"/>
              </a:ext>
            </a:extLst>
          </p:cNvPr>
          <p:cNvSpPr>
            <a:spLocks noChangeShapeType="1"/>
          </p:cNvSpPr>
          <p:nvPr/>
        </p:nvSpPr>
        <p:spPr bwMode="auto">
          <a:xfrm flipV="1">
            <a:off x="7534451" y="5562600"/>
            <a:ext cx="1676400" cy="228600"/>
          </a:xfrm>
          <a:prstGeom prst="line">
            <a:avLst/>
          </a:prstGeom>
          <a:noFill/>
          <a:ln w="28575">
            <a:solidFill>
              <a:srgbClr val="0F7B6F"/>
            </a:solidFill>
            <a:round/>
            <a:headEnd type="triangle" w="med" len="med"/>
            <a:tailEnd/>
          </a:ln>
          <a:extLst>
            <a:ext uri="{909E8E84-426E-40DD-AFC4-6F175D3DCCD1}">
              <a14:hiddenFill xmlns:a14="http://schemas.microsoft.com/office/drawing/2010/main">
                <a:noFill/>
              </a14:hiddenFill>
            </a:ext>
          </a:extLst>
        </p:spPr>
        <p:txBody>
          <a:bodyPr/>
          <a:lstStyle/>
          <a:p>
            <a:endParaRPr lang="fr-FR">
              <a:latin typeface="Open Sans Condensed Light"/>
            </a:endParaRPr>
          </a:p>
        </p:txBody>
      </p:sp>
      <p:sp>
        <p:nvSpPr>
          <p:cNvPr id="70683" name="Line 29">
            <a:extLst>
              <a:ext uri="{FF2B5EF4-FFF2-40B4-BE49-F238E27FC236}">
                <a16:creationId xmlns:a16="http://schemas.microsoft.com/office/drawing/2014/main" id="{7C6A46E8-E082-52B3-47A8-22841DAC0AFA}"/>
              </a:ext>
            </a:extLst>
          </p:cNvPr>
          <p:cNvSpPr>
            <a:spLocks noChangeShapeType="1"/>
          </p:cNvSpPr>
          <p:nvPr/>
        </p:nvSpPr>
        <p:spPr bwMode="auto">
          <a:xfrm flipV="1">
            <a:off x="8067851" y="4114800"/>
            <a:ext cx="1143000" cy="1143000"/>
          </a:xfrm>
          <a:prstGeom prst="line">
            <a:avLst/>
          </a:prstGeom>
          <a:noFill/>
          <a:ln w="28575">
            <a:solidFill>
              <a:srgbClr val="0F7B6F"/>
            </a:solidFill>
            <a:round/>
            <a:headEnd type="triangle" w="med" len="med"/>
            <a:tailEnd/>
          </a:ln>
          <a:extLst>
            <a:ext uri="{909E8E84-426E-40DD-AFC4-6F175D3DCCD1}">
              <a14:hiddenFill xmlns:a14="http://schemas.microsoft.com/office/drawing/2010/main">
                <a:noFill/>
              </a14:hiddenFill>
            </a:ext>
          </a:extLst>
        </p:spPr>
        <p:txBody>
          <a:bodyPr/>
          <a:lstStyle/>
          <a:p>
            <a:endParaRPr lang="fr-FR">
              <a:latin typeface="Open Sans Condensed Light"/>
            </a:endParaRPr>
          </a:p>
        </p:txBody>
      </p:sp>
      <p:sp>
        <p:nvSpPr>
          <p:cNvPr id="70684" name="Line 30">
            <a:extLst>
              <a:ext uri="{FF2B5EF4-FFF2-40B4-BE49-F238E27FC236}">
                <a16:creationId xmlns:a16="http://schemas.microsoft.com/office/drawing/2014/main" id="{2F78B0FB-7EA0-76BB-0165-ECEFCF4EE89B}"/>
              </a:ext>
            </a:extLst>
          </p:cNvPr>
          <p:cNvSpPr>
            <a:spLocks noChangeShapeType="1"/>
          </p:cNvSpPr>
          <p:nvPr/>
        </p:nvSpPr>
        <p:spPr bwMode="auto">
          <a:xfrm flipV="1">
            <a:off x="7915451" y="4114800"/>
            <a:ext cx="1295400" cy="381000"/>
          </a:xfrm>
          <a:prstGeom prst="line">
            <a:avLst/>
          </a:prstGeom>
          <a:noFill/>
          <a:ln w="28575">
            <a:solidFill>
              <a:srgbClr val="0F7B6F"/>
            </a:solidFill>
            <a:round/>
            <a:headEnd type="triangle" w="med" len="med"/>
            <a:tailEnd/>
          </a:ln>
          <a:extLst>
            <a:ext uri="{909E8E84-426E-40DD-AFC4-6F175D3DCCD1}">
              <a14:hiddenFill xmlns:a14="http://schemas.microsoft.com/office/drawing/2010/main">
                <a:noFill/>
              </a14:hiddenFill>
            </a:ext>
          </a:extLst>
        </p:spPr>
        <p:txBody>
          <a:bodyPr/>
          <a:lstStyle/>
          <a:p>
            <a:endParaRPr lang="fr-FR">
              <a:latin typeface="Open Sans Condensed Light"/>
            </a:endParaRPr>
          </a:p>
        </p:txBody>
      </p:sp>
      <p:sp>
        <p:nvSpPr>
          <p:cNvPr id="70685" name="Line 31">
            <a:extLst>
              <a:ext uri="{FF2B5EF4-FFF2-40B4-BE49-F238E27FC236}">
                <a16:creationId xmlns:a16="http://schemas.microsoft.com/office/drawing/2014/main" id="{BA974FC9-A67A-01F3-13A1-BF439FF9D6FD}"/>
              </a:ext>
            </a:extLst>
          </p:cNvPr>
          <p:cNvSpPr>
            <a:spLocks noChangeShapeType="1"/>
          </p:cNvSpPr>
          <p:nvPr/>
        </p:nvSpPr>
        <p:spPr bwMode="auto">
          <a:xfrm flipV="1">
            <a:off x="6848651" y="2971800"/>
            <a:ext cx="2286000" cy="1524000"/>
          </a:xfrm>
          <a:prstGeom prst="line">
            <a:avLst/>
          </a:prstGeom>
          <a:noFill/>
          <a:ln w="28575">
            <a:solidFill>
              <a:srgbClr val="0F7B6F"/>
            </a:solidFill>
            <a:round/>
            <a:headEnd type="triangle" w="med" len="med"/>
            <a:tailEnd/>
          </a:ln>
          <a:extLst>
            <a:ext uri="{909E8E84-426E-40DD-AFC4-6F175D3DCCD1}">
              <a14:hiddenFill xmlns:a14="http://schemas.microsoft.com/office/drawing/2010/main">
                <a:noFill/>
              </a14:hiddenFill>
            </a:ext>
          </a:extLst>
        </p:spPr>
        <p:txBody>
          <a:bodyPr/>
          <a:lstStyle/>
          <a:p>
            <a:endParaRPr lang="fr-FR">
              <a:latin typeface="Open Sans Condensed Light"/>
            </a:endParaRPr>
          </a:p>
        </p:txBody>
      </p:sp>
      <p:sp>
        <p:nvSpPr>
          <p:cNvPr id="70686" name="Line 32">
            <a:extLst>
              <a:ext uri="{FF2B5EF4-FFF2-40B4-BE49-F238E27FC236}">
                <a16:creationId xmlns:a16="http://schemas.microsoft.com/office/drawing/2014/main" id="{3CB38519-F8F9-2BDD-8140-C8B0B08BC918}"/>
              </a:ext>
            </a:extLst>
          </p:cNvPr>
          <p:cNvSpPr>
            <a:spLocks noChangeShapeType="1"/>
          </p:cNvSpPr>
          <p:nvPr/>
        </p:nvSpPr>
        <p:spPr bwMode="auto">
          <a:xfrm flipV="1">
            <a:off x="7382051" y="1752600"/>
            <a:ext cx="1905000" cy="457200"/>
          </a:xfrm>
          <a:prstGeom prst="line">
            <a:avLst/>
          </a:prstGeom>
          <a:noFill/>
          <a:ln w="28575">
            <a:solidFill>
              <a:srgbClr val="0F7B6F"/>
            </a:solidFill>
            <a:round/>
            <a:headEnd type="triangle" w="med" len="med"/>
            <a:tailEnd/>
          </a:ln>
          <a:extLst>
            <a:ext uri="{909E8E84-426E-40DD-AFC4-6F175D3DCCD1}">
              <a14:hiddenFill xmlns:a14="http://schemas.microsoft.com/office/drawing/2010/main">
                <a:noFill/>
              </a14:hiddenFill>
            </a:ext>
          </a:extLst>
        </p:spPr>
        <p:txBody>
          <a:bodyPr/>
          <a:lstStyle/>
          <a:p>
            <a:endParaRPr lang="fr-FR">
              <a:latin typeface="Open Sans Condensed Light"/>
            </a:endParaRPr>
          </a:p>
        </p:txBody>
      </p:sp>
      <p:sp>
        <p:nvSpPr>
          <p:cNvPr id="70687" name="Line 33">
            <a:extLst>
              <a:ext uri="{FF2B5EF4-FFF2-40B4-BE49-F238E27FC236}">
                <a16:creationId xmlns:a16="http://schemas.microsoft.com/office/drawing/2014/main" id="{08BBA750-028D-9EF8-E44E-D0BB79255041}"/>
              </a:ext>
            </a:extLst>
          </p:cNvPr>
          <p:cNvSpPr>
            <a:spLocks noChangeShapeType="1"/>
          </p:cNvSpPr>
          <p:nvPr/>
        </p:nvSpPr>
        <p:spPr bwMode="auto">
          <a:xfrm flipV="1">
            <a:off x="7763051" y="1752600"/>
            <a:ext cx="1524000" cy="1295400"/>
          </a:xfrm>
          <a:prstGeom prst="line">
            <a:avLst/>
          </a:prstGeom>
          <a:noFill/>
          <a:ln w="28575">
            <a:solidFill>
              <a:srgbClr val="0F7B6F"/>
            </a:solidFill>
            <a:round/>
            <a:headEnd type="triangle" w="med" len="med"/>
            <a:tailEnd/>
          </a:ln>
          <a:extLst>
            <a:ext uri="{909E8E84-426E-40DD-AFC4-6F175D3DCCD1}">
              <a14:hiddenFill xmlns:a14="http://schemas.microsoft.com/office/drawing/2010/main">
                <a:noFill/>
              </a14:hiddenFill>
            </a:ext>
          </a:extLst>
        </p:spPr>
        <p:txBody>
          <a:bodyPr/>
          <a:lstStyle/>
          <a:p>
            <a:endParaRPr lang="fr-FR">
              <a:latin typeface="Open Sans Condensed Light"/>
            </a:endParaRPr>
          </a:p>
        </p:txBody>
      </p:sp>
    </p:spTree>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e 26">
            <a:extLst>
              <a:ext uri="{FF2B5EF4-FFF2-40B4-BE49-F238E27FC236}">
                <a16:creationId xmlns:a16="http://schemas.microsoft.com/office/drawing/2014/main" id="{312CD31E-0524-98D2-5332-E53909E3FBFA}"/>
              </a:ext>
            </a:extLst>
          </p:cNvPr>
          <p:cNvGrpSpPr/>
          <p:nvPr/>
        </p:nvGrpSpPr>
        <p:grpSpPr>
          <a:xfrm>
            <a:off x="6283204" y="-581025"/>
            <a:ext cx="5908796" cy="7883427"/>
            <a:chOff x="6283204" y="-581025"/>
            <a:chExt cx="5908796" cy="7883427"/>
          </a:xfrm>
        </p:grpSpPr>
        <p:pic>
          <p:nvPicPr>
            <p:cNvPr id="3" name="Image 2">
              <a:extLst>
                <a:ext uri="{FF2B5EF4-FFF2-40B4-BE49-F238E27FC236}">
                  <a16:creationId xmlns:a16="http://schemas.microsoft.com/office/drawing/2014/main" id="{841C0115-5ED8-52D3-A0DB-54DABAAD32BF}"/>
                </a:ext>
              </a:extLst>
            </p:cNvPr>
            <p:cNvPicPr>
              <a:picLocks noChangeAspect="1"/>
            </p:cNvPicPr>
            <p:nvPr/>
          </p:nvPicPr>
          <p:blipFill rotWithShape="1">
            <a:blip r:embed="rId2">
              <a:grayscl/>
            </a:blip>
            <a:srcRect l="27891" t="1221" r="27234" b="1592"/>
            <a:stretch/>
          </p:blipFill>
          <p:spPr>
            <a:xfrm>
              <a:off x="6715726" y="-581025"/>
              <a:ext cx="5476274" cy="7883427"/>
            </a:xfrm>
            <a:prstGeom prst="rect">
              <a:avLst/>
            </a:prstGeom>
          </p:spPr>
        </p:pic>
        <p:sp>
          <p:nvSpPr>
            <p:cNvPr id="26" name="Forme libre : forme 25">
              <a:extLst>
                <a:ext uri="{FF2B5EF4-FFF2-40B4-BE49-F238E27FC236}">
                  <a16:creationId xmlns:a16="http://schemas.microsoft.com/office/drawing/2014/main" id="{59120488-78D6-A7A2-C5E7-6D64C8EF9FF5}"/>
                </a:ext>
              </a:extLst>
            </p:cNvPr>
            <p:cNvSpPr/>
            <p:nvPr/>
          </p:nvSpPr>
          <p:spPr>
            <a:xfrm>
              <a:off x="6283204" y="4961837"/>
              <a:ext cx="3813296" cy="1915213"/>
            </a:xfrm>
            <a:custGeom>
              <a:avLst/>
              <a:gdLst>
                <a:gd name="connsiteX0" fmla="*/ 536696 w 3813296"/>
                <a:gd name="connsiteY0" fmla="*/ 19738 h 1915213"/>
                <a:gd name="connsiteX1" fmla="*/ 765296 w 3813296"/>
                <a:gd name="connsiteY1" fmla="*/ 238813 h 1915213"/>
                <a:gd name="connsiteX2" fmla="*/ 1184396 w 3813296"/>
                <a:gd name="connsiteY2" fmla="*/ 524563 h 1915213"/>
                <a:gd name="connsiteX3" fmla="*/ 1451096 w 3813296"/>
                <a:gd name="connsiteY3" fmla="*/ 534088 h 1915213"/>
                <a:gd name="connsiteX4" fmla="*/ 1489196 w 3813296"/>
                <a:gd name="connsiteY4" fmla="*/ 534088 h 1915213"/>
                <a:gd name="connsiteX5" fmla="*/ 2136896 w 3813296"/>
                <a:gd name="connsiteY5" fmla="*/ 591238 h 1915213"/>
                <a:gd name="connsiteX6" fmla="*/ 2613146 w 3813296"/>
                <a:gd name="connsiteY6" fmla="*/ 619813 h 1915213"/>
                <a:gd name="connsiteX7" fmla="*/ 2917946 w 3813296"/>
                <a:gd name="connsiteY7" fmla="*/ 724588 h 1915213"/>
                <a:gd name="connsiteX8" fmla="*/ 3222746 w 3813296"/>
                <a:gd name="connsiteY8" fmla="*/ 1010338 h 1915213"/>
                <a:gd name="connsiteX9" fmla="*/ 3479921 w 3813296"/>
                <a:gd name="connsiteY9" fmla="*/ 1134163 h 1915213"/>
                <a:gd name="connsiteX10" fmla="*/ 3498971 w 3813296"/>
                <a:gd name="connsiteY10" fmla="*/ 1134163 h 1915213"/>
                <a:gd name="connsiteX11" fmla="*/ 3622796 w 3813296"/>
                <a:gd name="connsiteY11" fmla="*/ 1477063 h 1915213"/>
                <a:gd name="connsiteX12" fmla="*/ 3737096 w 3813296"/>
                <a:gd name="connsiteY12" fmla="*/ 1638988 h 1915213"/>
                <a:gd name="connsiteX13" fmla="*/ 3794246 w 3813296"/>
                <a:gd name="connsiteY13" fmla="*/ 1848538 h 1915213"/>
                <a:gd name="connsiteX14" fmla="*/ 3813296 w 3813296"/>
                <a:gd name="connsiteY14" fmla="*/ 1915213 h 1915213"/>
                <a:gd name="connsiteX15" fmla="*/ 612896 w 3813296"/>
                <a:gd name="connsiteY15" fmla="*/ 1867588 h 1915213"/>
                <a:gd name="connsiteX16" fmla="*/ 89021 w 3813296"/>
                <a:gd name="connsiteY16" fmla="*/ 1296088 h 1915213"/>
                <a:gd name="connsiteX17" fmla="*/ 22346 w 3813296"/>
                <a:gd name="connsiteY17" fmla="*/ 448363 h 1915213"/>
                <a:gd name="connsiteX18" fmla="*/ 327146 w 3813296"/>
                <a:gd name="connsiteY18" fmla="*/ 57838 h 1915213"/>
                <a:gd name="connsiteX19" fmla="*/ 536696 w 3813296"/>
                <a:gd name="connsiteY19" fmla="*/ 19738 h 1915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13296" h="1915213">
                  <a:moveTo>
                    <a:pt x="536696" y="19738"/>
                  </a:moveTo>
                  <a:cubicBezTo>
                    <a:pt x="609721" y="49900"/>
                    <a:pt x="657346" y="154676"/>
                    <a:pt x="765296" y="238813"/>
                  </a:cubicBezTo>
                  <a:cubicBezTo>
                    <a:pt x="873246" y="322950"/>
                    <a:pt x="1070096" y="475351"/>
                    <a:pt x="1184396" y="524563"/>
                  </a:cubicBezTo>
                  <a:cubicBezTo>
                    <a:pt x="1298696" y="573776"/>
                    <a:pt x="1451096" y="534088"/>
                    <a:pt x="1451096" y="534088"/>
                  </a:cubicBezTo>
                  <a:cubicBezTo>
                    <a:pt x="1501896" y="535676"/>
                    <a:pt x="1489196" y="534088"/>
                    <a:pt x="1489196" y="534088"/>
                  </a:cubicBezTo>
                  <a:lnTo>
                    <a:pt x="2136896" y="591238"/>
                  </a:lnTo>
                  <a:cubicBezTo>
                    <a:pt x="2324221" y="605525"/>
                    <a:pt x="2482971" y="597588"/>
                    <a:pt x="2613146" y="619813"/>
                  </a:cubicBezTo>
                  <a:cubicBezTo>
                    <a:pt x="2743321" y="642038"/>
                    <a:pt x="2816346" y="659501"/>
                    <a:pt x="2917946" y="724588"/>
                  </a:cubicBezTo>
                  <a:cubicBezTo>
                    <a:pt x="3019546" y="789676"/>
                    <a:pt x="3129084" y="942076"/>
                    <a:pt x="3222746" y="1010338"/>
                  </a:cubicBezTo>
                  <a:cubicBezTo>
                    <a:pt x="3316409" y="1078601"/>
                    <a:pt x="3479921" y="1134163"/>
                    <a:pt x="3479921" y="1134163"/>
                  </a:cubicBezTo>
                  <a:cubicBezTo>
                    <a:pt x="3525959" y="1154801"/>
                    <a:pt x="3475159" y="1077013"/>
                    <a:pt x="3498971" y="1134163"/>
                  </a:cubicBezTo>
                  <a:cubicBezTo>
                    <a:pt x="3522783" y="1191313"/>
                    <a:pt x="3583109" y="1392926"/>
                    <a:pt x="3622796" y="1477063"/>
                  </a:cubicBezTo>
                  <a:cubicBezTo>
                    <a:pt x="3662483" y="1561200"/>
                    <a:pt x="3708521" y="1577076"/>
                    <a:pt x="3737096" y="1638988"/>
                  </a:cubicBezTo>
                  <a:cubicBezTo>
                    <a:pt x="3765671" y="1700900"/>
                    <a:pt x="3781546" y="1802501"/>
                    <a:pt x="3794246" y="1848538"/>
                  </a:cubicBezTo>
                  <a:cubicBezTo>
                    <a:pt x="3806946" y="1894575"/>
                    <a:pt x="3813296" y="1915213"/>
                    <a:pt x="3813296" y="1915213"/>
                  </a:cubicBezTo>
                  <a:lnTo>
                    <a:pt x="612896" y="1867588"/>
                  </a:lnTo>
                  <a:cubicBezTo>
                    <a:pt x="-7816" y="1764401"/>
                    <a:pt x="187446" y="1532626"/>
                    <a:pt x="89021" y="1296088"/>
                  </a:cubicBezTo>
                  <a:cubicBezTo>
                    <a:pt x="-9404" y="1059551"/>
                    <a:pt x="-17342" y="654738"/>
                    <a:pt x="22346" y="448363"/>
                  </a:cubicBezTo>
                  <a:cubicBezTo>
                    <a:pt x="62034" y="241988"/>
                    <a:pt x="243008" y="127688"/>
                    <a:pt x="327146" y="57838"/>
                  </a:cubicBezTo>
                  <a:cubicBezTo>
                    <a:pt x="411283" y="-12012"/>
                    <a:pt x="463671" y="-10424"/>
                    <a:pt x="536696" y="19738"/>
                  </a:cubicBez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 name="ZoneTexte 3">
            <a:extLst>
              <a:ext uri="{FF2B5EF4-FFF2-40B4-BE49-F238E27FC236}">
                <a16:creationId xmlns:a16="http://schemas.microsoft.com/office/drawing/2014/main" id="{4D14C73B-C9CC-BAD1-331B-D11EB1742AC4}"/>
              </a:ext>
            </a:extLst>
          </p:cNvPr>
          <p:cNvSpPr txBox="1"/>
          <p:nvPr/>
        </p:nvSpPr>
        <p:spPr>
          <a:xfrm>
            <a:off x="0" y="57040"/>
            <a:ext cx="8425016" cy="707886"/>
          </a:xfrm>
          <a:prstGeom prst="rect">
            <a:avLst/>
          </a:prstGeom>
          <a:noFill/>
        </p:spPr>
        <p:txBody>
          <a:bodyPr wrap="square">
            <a:spAutoFit/>
          </a:bodyPr>
          <a:lstStyle/>
          <a:p>
            <a:r>
              <a:rPr lang="fr" sz="4000" dirty="0">
                <a:solidFill>
                  <a:srgbClr val="0F7B6F"/>
                </a:solidFill>
                <a:latin typeface="Oswald Regular"/>
                <a:ea typeface="Oswald Regular"/>
                <a:cs typeface="Oswald Regular"/>
                <a:sym typeface="Oswald Regular"/>
              </a:rPr>
              <a:t>Structures anatomiques</a:t>
            </a:r>
            <a:endParaRPr lang="fr-FR" sz="4000" dirty="0"/>
          </a:p>
        </p:txBody>
      </p:sp>
      <p:sp>
        <p:nvSpPr>
          <p:cNvPr id="9" name="ZoneTexte 8">
            <a:extLst>
              <a:ext uri="{FF2B5EF4-FFF2-40B4-BE49-F238E27FC236}">
                <a16:creationId xmlns:a16="http://schemas.microsoft.com/office/drawing/2014/main" id="{243A8595-A544-6FD2-0A90-E28BBBFA16FC}"/>
              </a:ext>
            </a:extLst>
          </p:cNvPr>
          <p:cNvSpPr txBox="1"/>
          <p:nvPr/>
        </p:nvSpPr>
        <p:spPr>
          <a:xfrm>
            <a:off x="422154" y="1669494"/>
            <a:ext cx="6987397" cy="707886"/>
          </a:xfrm>
          <a:prstGeom prst="rect">
            <a:avLst/>
          </a:prstGeom>
          <a:noFill/>
        </p:spPr>
        <p:txBody>
          <a:bodyPr wrap="square">
            <a:spAutoFit/>
          </a:bodyPr>
          <a:lstStyle/>
          <a:p>
            <a:pPr marL="285750" indent="-285750">
              <a:buFont typeface="Arial" panose="020B0604020202020204" pitchFamily="34" charset="0"/>
              <a:buChar char="•"/>
            </a:pPr>
            <a:r>
              <a:rPr lang="fr-FR" sz="2000" dirty="0">
                <a:latin typeface="Open Sans Condensed Light" panose="020B0306030504020204"/>
              </a:rPr>
              <a:t>Voies aériennes</a:t>
            </a:r>
          </a:p>
          <a:p>
            <a:pPr marL="285750" indent="-285750">
              <a:buFont typeface="Arial" panose="020B0604020202020204" pitchFamily="34" charset="0"/>
              <a:buChar char="•"/>
            </a:pPr>
            <a:r>
              <a:rPr lang="fr-FR" sz="2000" dirty="0">
                <a:latin typeface="Open Sans Condensed Light" panose="020B0306030504020204"/>
              </a:rPr>
              <a:t>Voies digestives</a:t>
            </a:r>
          </a:p>
        </p:txBody>
      </p:sp>
      <p:sp>
        <p:nvSpPr>
          <p:cNvPr id="10" name="ZoneTexte 9">
            <a:extLst>
              <a:ext uri="{FF2B5EF4-FFF2-40B4-BE49-F238E27FC236}">
                <a16:creationId xmlns:a16="http://schemas.microsoft.com/office/drawing/2014/main" id="{D4256697-6F7E-DBC8-7CD2-22A841BCA36B}"/>
              </a:ext>
            </a:extLst>
          </p:cNvPr>
          <p:cNvSpPr txBox="1"/>
          <p:nvPr/>
        </p:nvSpPr>
        <p:spPr>
          <a:xfrm>
            <a:off x="146650" y="731778"/>
            <a:ext cx="6133380" cy="461665"/>
          </a:xfrm>
          <a:prstGeom prst="rect">
            <a:avLst/>
          </a:prstGeom>
          <a:noFill/>
        </p:spPr>
        <p:txBody>
          <a:bodyPr wrap="square">
            <a:spAutoFit/>
          </a:bodyPr>
          <a:lstStyle/>
          <a:p>
            <a:r>
              <a:rPr lang="fr-FR" sz="2400" b="1" dirty="0">
                <a:solidFill>
                  <a:srgbClr val="AB1A3A"/>
                </a:solidFill>
                <a:latin typeface="Open Sans Condensed Light" panose="020B0306030504020204"/>
              </a:rPr>
              <a:t>Le larynx est au carrefour de :</a:t>
            </a:r>
          </a:p>
        </p:txBody>
      </p:sp>
      <p:grpSp>
        <p:nvGrpSpPr>
          <p:cNvPr id="21" name="Groupe 20">
            <a:extLst>
              <a:ext uri="{FF2B5EF4-FFF2-40B4-BE49-F238E27FC236}">
                <a16:creationId xmlns:a16="http://schemas.microsoft.com/office/drawing/2014/main" id="{69D9F47D-2386-202F-61A3-E25A44E6F12B}"/>
              </a:ext>
            </a:extLst>
          </p:cNvPr>
          <p:cNvGrpSpPr/>
          <p:nvPr/>
        </p:nvGrpSpPr>
        <p:grpSpPr>
          <a:xfrm>
            <a:off x="146650" y="760210"/>
            <a:ext cx="10873799" cy="3709171"/>
            <a:chOff x="146650" y="1341235"/>
            <a:chExt cx="10873799" cy="3709171"/>
          </a:xfrm>
        </p:grpSpPr>
        <p:sp>
          <p:nvSpPr>
            <p:cNvPr id="16" name="ZoneTexte 15">
              <a:extLst>
                <a:ext uri="{FF2B5EF4-FFF2-40B4-BE49-F238E27FC236}">
                  <a16:creationId xmlns:a16="http://schemas.microsoft.com/office/drawing/2014/main" id="{F159C6D3-C74E-1BE3-6511-F1980793D81F}"/>
                </a:ext>
              </a:extLst>
            </p:cNvPr>
            <p:cNvSpPr txBox="1"/>
            <p:nvPr/>
          </p:nvSpPr>
          <p:spPr>
            <a:xfrm>
              <a:off x="146650" y="3495437"/>
              <a:ext cx="6987397" cy="892552"/>
            </a:xfrm>
            <a:prstGeom prst="rect">
              <a:avLst/>
            </a:prstGeom>
            <a:noFill/>
          </p:spPr>
          <p:txBody>
            <a:bodyPr wrap="square">
              <a:spAutoFit/>
            </a:bodyPr>
            <a:lstStyle/>
            <a:p>
              <a:pPr marL="342900" indent="-342900">
                <a:buFont typeface="Wingdings" panose="05000000000000000000" pitchFamily="2" charset="2"/>
                <a:buChar char="ü"/>
              </a:pPr>
              <a:r>
                <a:rPr lang="fr-FR" sz="2000" dirty="0">
                  <a:latin typeface="Open Sans Condensed Light" panose="020B0306030504020204"/>
                </a:rPr>
                <a:t>Deux conduits au-dessus de la glotte</a:t>
              </a:r>
            </a:p>
            <a:p>
              <a:pPr marL="800100" lvl="1" indent="-342900">
                <a:buFont typeface="Arial" panose="020B0604020202020204" pitchFamily="34" charset="0"/>
                <a:buChar char="•"/>
              </a:pPr>
              <a:r>
                <a:rPr lang="fr-FR" sz="1600" dirty="0">
                  <a:solidFill>
                    <a:srgbClr val="E4847F"/>
                  </a:solidFill>
                  <a:latin typeface="Open Sans Condensed Light" panose="020B0306030504020204"/>
                </a:rPr>
                <a:t>Cavité buccale puis oropharynx</a:t>
              </a:r>
            </a:p>
            <a:p>
              <a:pPr marL="800100" lvl="1" indent="-342900">
                <a:buFont typeface="Arial" panose="020B0604020202020204" pitchFamily="34" charset="0"/>
                <a:buChar char="•"/>
              </a:pPr>
              <a:r>
                <a:rPr lang="fr-FR" sz="1600" dirty="0">
                  <a:solidFill>
                    <a:srgbClr val="60D0C5"/>
                  </a:solidFill>
                  <a:latin typeface="Open Sans Condensed Light" panose="020B0306030504020204"/>
                </a:rPr>
                <a:t>Fosses nasales puis naso-pharynx (cavum)</a:t>
              </a:r>
            </a:p>
          </p:txBody>
        </p:sp>
        <p:sp>
          <p:nvSpPr>
            <p:cNvPr id="17" name="Forme libre : forme 16">
              <a:extLst>
                <a:ext uri="{FF2B5EF4-FFF2-40B4-BE49-F238E27FC236}">
                  <a16:creationId xmlns:a16="http://schemas.microsoft.com/office/drawing/2014/main" id="{837AB642-377E-696F-3781-EA226924F10E}"/>
                </a:ext>
              </a:extLst>
            </p:cNvPr>
            <p:cNvSpPr/>
            <p:nvPr/>
          </p:nvSpPr>
          <p:spPr>
            <a:xfrm>
              <a:off x="7973383" y="3037762"/>
              <a:ext cx="2887754" cy="2012644"/>
            </a:xfrm>
            <a:custGeom>
              <a:avLst/>
              <a:gdLst>
                <a:gd name="connsiteX0" fmla="*/ 256217 w 2887754"/>
                <a:gd name="connsiteY0" fmla="*/ 1210388 h 2012644"/>
                <a:gd name="connsiteX1" fmla="*/ 322892 w 2887754"/>
                <a:gd name="connsiteY1" fmla="*/ 915113 h 2012644"/>
                <a:gd name="connsiteX2" fmla="*/ 284792 w 2887754"/>
                <a:gd name="connsiteY2" fmla="*/ 848438 h 2012644"/>
                <a:gd name="connsiteX3" fmla="*/ 46667 w 2887754"/>
                <a:gd name="connsiteY3" fmla="*/ 581738 h 2012644"/>
                <a:gd name="connsiteX4" fmla="*/ 27617 w 2887754"/>
                <a:gd name="connsiteY4" fmla="*/ 429338 h 2012644"/>
                <a:gd name="connsiteX5" fmla="*/ 351467 w 2887754"/>
                <a:gd name="connsiteY5" fmla="*/ 419813 h 2012644"/>
                <a:gd name="connsiteX6" fmla="*/ 751517 w 2887754"/>
                <a:gd name="connsiteY6" fmla="*/ 172163 h 2012644"/>
                <a:gd name="connsiteX7" fmla="*/ 1027742 w 2887754"/>
                <a:gd name="connsiteY7" fmla="*/ 29288 h 2012644"/>
                <a:gd name="connsiteX8" fmla="*/ 1332542 w 2887754"/>
                <a:gd name="connsiteY8" fmla="*/ 10238 h 2012644"/>
                <a:gd name="connsiteX9" fmla="*/ 1923092 w 2887754"/>
                <a:gd name="connsiteY9" fmla="*/ 153113 h 2012644"/>
                <a:gd name="connsiteX10" fmla="*/ 2456492 w 2887754"/>
                <a:gd name="connsiteY10" fmla="*/ 334088 h 2012644"/>
                <a:gd name="connsiteX11" fmla="*/ 2532692 w 2887754"/>
                <a:gd name="connsiteY11" fmla="*/ 572213 h 2012644"/>
                <a:gd name="connsiteX12" fmla="*/ 2704142 w 2887754"/>
                <a:gd name="connsiteY12" fmla="*/ 924638 h 2012644"/>
                <a:gd name="connsiteX13" fmla="*/ 2808917 w 2887754"/>
                <a:gd name="connsiteY13" fmla="*/ 1019888 h 2012644"/>
                <a:gd name="connsiteX14" fmla="*/ 2875592 w 2887754"/>
                <a:gd name="connsiteY14" fmla="*/ 1038938 h 2012644"/>
                <a:gd name="connsiteX15" fmla="*/ 2875592 w 2887754"/>
                <a:gd name="connsiteY15" fmla="*/ 1372313 h 2012644"/>
                <a:gd name="connsiteX16" fmla="*/ 2751767 w 2887754"/>
                <a:gd name="connsiteY16" fmla="*/ 1705688 h 2012644"/>
                <a:gd name="connsiteX17" fmla="*/ 2589842 w 2887754"/>
                <a:gd name="connsiteY17" fmla="*/ 1781888 h 2012644"/>
                <a:gd name="connsiteX18" fmla="*/ 2542217 w 2887754"/>
                <a:gd name="connsiteY18" fmla="*/ 1886663 h 2012644"/>
                <a:gd name="connsiteX19" fmla="*/ 2437442 w 2887754"/>
                <a:gd name="connsiteY19" fmla="*/ 1981913 h 2012644"/>
                <a:gd name="connsiteX20" fmla="*/ 2227892 w 2887754"/>
                <a:gd name="connsiteY20" fmla="*/ 1991438 h 2012644"/>
                <a:gd name="connsiteX21" fmla="*/ 2456492 w 2887754"/>
                <a:gd name="connsiteY21" fmla="*/ 1715213 h 2012644"/>
                <a:gd name="connsiteX22" fmla="*/ 2456492 w 2887754"/>
                <a:gd name="connsiteY22" fmla="*/ 1410413 h 2012644"/>
                <a:gd name="connsiteX23" fmla="*/ 2370767 w 2887754"/>
                <a:gd name="connsiteY23" fmla="*/ 1162763 h 2012644"/>
                <a:gd name="connsiteX24" fmla="*/ 2123117 w 2887754"/>
                <a:gd name="connsiteY24" fmla="*/ 819863 h 2012644"/>
                <a:gd name="connsiteX25" fmla="*/ 1827842 w 2887754"/>
                <a:gd name="connsiteY25" fmla="*/ 638888 h 2012644"/>
                <a:gd name="connsiteX26" fmla="*/ 1523042 w 2887754"/>
                <a:gd name="connsiteY26" fmla="*/ 543638 h 2012644"/>
                <a:gd name="connsiteX27" fmla="*/ 1161092 w 2887754"/>
                <a:gd name="connsiteY27" fmla="*/ 515063 h 2012644"/>
                <a:gd name="connsiteX28" fmla="*/ 751517 w 2887754"/>
                <a:gd name="connsiteY28" fmla="*/ 648413 h 2012644"/>
                <a:gd name="connsiteX29" fmla="*/ 513392 w 2887754"/>
                <a:gd name="connsiteY29" fmla="*/ 905588 h 2012644"/>
                <a:gd name="connsiteX30" fmla="*/ 465767 w 2887754"/>
                <a:gd name="connsiteY30" fmla="*/ 1077038 h 2012644"/>
                <a:gd name="connsiteX31" fmla="*/ 399092 w 2887754"/>
                <a:gd name="connsiteY31" fmla="*/ 1181813 h 2012644"/>
                <a:gd name="connsiteX32" fmla="*/ 399092 w 2887754"/>
                <a:gd name="connsiteY32" fmla="*/ 1219913 h 2012644"/>
                <a:gd name="connsiteX33" fmla="*/ 322892 w 2887754"/>
                <a:gd name="connsiteY33" fmla="*/ 1124663 h 2012644"/>
                <a:gd name="connsiteX34" fmla="*/ 256217 w 2887754"/>
                <a:gd name="connsiteY34" fmla="*/ 1210388 h 2012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887754" h="2012644">
                  <a:moveTo>
                    <a:pt x="256217" y="1210388"/>
                  </a:moveTo>
                  <a:cubicBezTo>
                    <a:pt x="256217" y="1175463"/>
                    <a:pt x="318130" y="975438"/>
                    <a:pt x="322892" y="915113"/>
                  </a:cubicBezTo>
                  <a:cubicBezTo>
                    <a:pt x="327655" y="854788"/>
                    <a:pt x="330829" y="904000"/>
                    <a:pt x="284792" y="848438"/>
                  </a:cubicBezTo>
                  <a:cubicBezTo>
                    <a:pt x="238755" y="792876"/>
                    <a:pt x="89530" y="651588"/>
                    <a:pt x="46667" y="581738"/>
                  </a:cubicBezTo>
                  <a:cubicBezTo>
                    <a:pt x="3804" y="511888"/>
                    <a:pt x="-23183" y="456325"/>
                    <a:pt x="27617" y="429338"/>
                  </a:cubicBezTo>
                  <a:cubicBezTo>
                    <a:pt x="78417" y="402351"/>
                    <a:pt x="230817" y="462675"/>
                    <a:pt x="351467" y="419813"/>
                  </a:cubicBezTo>
                  <a:cubicBezTo>
                    <a:pt x="472117" y="376950"/>
                    <a:pt x="638805" y="237250"/>
                    <a:pt x="751517" y="172163"/>
                  </a:cubicBezTo>
                  <a:cubicBezTo>
                    <a:pt x="864229" y="107076"/>
                    <a:pt x="930905" y="56275"/>
                    <a:pt x="1027742" y="29288"/>
                  </a:cubicBezTo>
                  <a:cubicBezTo>
                    <a:pt x="1124580" y="2300"/>
                    <a:pt x="1183317" y="-10399"/>
                    <a:pt x="1332542" y="10238"/>
                  </a:cubicBezTo>
                  <a:cubicBezTo>
                    <a:pt x="1481767" y="30875"/>
                    <a:pt x="1735767" y="99138"/>
                    <a:pt x="1923092" y="153113"/>
                  </a:cubicBezTo>
                  <a:cubicBezTo>
                    <a:pt x="2110417" y="207088"/>
                    <a:pt x="2354892" y="264238"/>
                    <a:pt x="2456492" y="334088"/>
                  </a:cubicBezTo>
                  <a:cubicBezTo>
                    <a:pt x="2558092" y="403938"/>
                    <a:pt x="2491417" y="473788"/>
                    <a:pt x="2532692" y="572213"/>
                  </a:cubicBezTo>
                  <a:cubicBezTo>
                    <a:pt x="2573967" y="670638"/>
                    <a:pt x="2658105" y="850026"/>
                    <a:pt x="2704142" y="924638"/>
                  </a:cubicBezTo>
                  <a:cubicBezTo>
                    <a:pt x="2750179" y="999250"/>
                    <a:pt x="2780342" y="1000838"/>
                    <a:pt x="2808917" y="1019888"/>
                  </a:cubicBezTo>
                  <a:cubicBezTo>
                    <a:pt x="2837492" y="1038938"/>
                    <a:pt x="2864480" y="980201"/>
                    <a:pt x="2875592" y="1038938"/>
                  </a:cubicBezTo>
                  <a:cubicBezTo>
                    <a:pt x="2886704" y="1097675"/>
                    <a:pt x="2896229" y="1261188"/>
                    <a:pt x="2875592" y="1372313"/>
                  </a:cubicBezTo>
                  <a:cubicBezTo>
                    <a:pt x="2854955" y="1483438"/>
                    <a:pt x="2799392" y="1637426"/>
                    <a:pt x="2751767" y="1705688"/>
                  </a:cubicBezTo>
                  <a:cubicBezTo>
                    <a:pt x="2704142" y="1773950"/>
                    <a:pt x="2624767" y="1751726"/>
                    <a:pt x="2589842" y="1781888"/>
                  </a:cubicBezTo>
                  <a:cubicBezTo>
                    <a:pt x="2554917" y="1812051"/>
                    <a:pt x="2567617" y="1853326"/>
                    <a:pt x="2542217" y="1886663"/>
                  </a:cubicBezTo>
                  <a:cubicBezTo>
                    <a:pt x="2516817" y="1920000"/>
                    <a:pt x="2489829" y="1964451"/>
                    <a:pt x="2437442" y="1981913"/>
                  </a:cubicBezTo>
                  <a:cubicBezTo>
                    <a:pt x="2385055" y="1999375"/>
                    <a:pt x="2224717" y="2035888"/>
                    <a:pt x="2227892" y="1991438"/>
                  </a:cubicBezTo>
                  <a:cubicBezTo>
                    <a:pt x="2231067" y="1946988"/>
                    <a:pt x="2418392" y="1812051"/>
                    <a:pt x="2456492" y="1715213"/>
                  </a:cubicBezTo>
                  <a:cubicBezTo>
                    <a:pt x="2494592" y="1618376"/>
                    <a:pt x="2470779" y="1502488"/>
                    <a:pt x="2456492" y="1410413"/>
                  </a:cubicBezTo>
                  <a:cubicBezTo>
                    <a:pt x="2442205" y="1318338"/>
                    <a:pt x="2426330" y="1261188"/>
                    <a:pt x="2370767" y="1162763"/>
                  </a:cubicBezTo>
                  <a:cubicBezTo>
                    <a:pt x="2315205" y="1064338"/>
                    <a:pt x="2213604" y="907175"/>
                    <a:pt x="2123117" y="819863"/>
                  </a:cubicBezTo>
                  <a:cubicBezTo>
                    <a:pt x="2032630" y="732551"/>
                    <a:pt x="1927854" y="684925"/>
                    <a:pt x="1827842" y="638888"/>
                  </a:cubicBezTo>
                  <a:cubicBezTo>
                    <a:pt x="1727830" y="592851"/>
                    <a:pt x="1634167" y="564275"/>
                    <a:pt x="1523042" y="543638"/>
                  </a:cubicBezTo>
                  <a:cubicBezTo>
                    <a:pt x="1411917" y="523001"/>
                    <a:pt x="1289679" y="497601"/>
                    <a:pt x="1161092" y="515063"/>
                  </a:cubicBezTo>
                  <a:cubicBezTo>
                    <a:pt x="1032505" y="532525"/>
                    <a:pt x="859467" y="583326"/>
                    <a:pt x="751517" y="648413"/>
                  </a:cubicBezTo>
                  <a:cubicBezTo>
                    <a:pt x="643567" y="713500"/>
                    <a:pt x="561017" y="834150"/>
                    <a:pt x="513392" y="905588"/>
                  </a:cubicBezTo>
                  <a:cubicBezTo>
                    <a:pt x="465767" y="977026"/>
                    <a:pt x="484817" y="1031001"/>
                    <a:pt x="465767" y="1077038"/>
                  </a:cubicBezTo>
                  <a:cubicBezTo>
                    <a:pt x="446717" y="1123075"/>
                    <a:pt x="399092" y="1181813"/>
                    <a:pt x="399092" y="1181813"/>
                  </a:cubicBezTo>
                  <a:cubicBezTo>
                    <a:pt x="387980" y="1205625"/>
                    <a:pt x="411792" y="1229438"/>
                    <a:pt x="399092" y="1219913"/>
                  </a:cubicBezTo>
                  <a:cubicBezTo>
                    <a:pt x="386392" y="1210388"/>
                    <a:pt x="346704" y="1124663"/>
                    <a:pt x="322892" y="1124663"/>
                  </a:cubicBezTo>
                  <a:cubicBezTo>
                    <a:pt x="299080" y="1124663"/>
                    <a:pt x="256217" y="1245313"/>
                    <a:pt x="256217" y="1210388"/>
                  </a:cubicBezTo>
                  <a:close/>
                </a:path>
              </a:pathLst>
            </a:custGeom>
            <a:solidFill>
              <a:srgbClr val="E4847F">
                <a:alpha val="55000"/>
              </a:srgbClr>
            </a:solidFill>
            <a:ln>
              <a:solidFill>
                <a:srgbClr val="AB1A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Forme libre : forme 17">
              <a:extLst>
                <a:ext uri="{FF2B5EF4-FFF2-40B4-BE49-F238E27FC236}">
                  <a16:creationId xmlns:a16="http://schemas.microsoft.com/office/drawing/2014/main" id="{4DF3DE2F-8AA3-8967-0B0A-FD4E31457BE0}"/>
                </a:ext>
              </a:extLst>
            </p:cNvPr>
            <p:cNvSpPr/>
            <p:nvPr/>
          </p:nvSpPr>
          <p:spPr>
            <a:xfrm>
              <a:off x="7594503" y="1341235"/>
              <a:ext cx="3425946" cy="2677595"/>
            </a:xfrm>
            <a:custGeom>
              <a:avLst/>
              <a:gdLst>
                <a:gd name="connsiteX0" fmla="*/ 339822 w 3425946"/>
                <a:gd name="connsiteY0" fmla="*/ 1306715 h 2677595"/>
                <a:gd name="connsiteX1" fmla="*/ 130272 w 3425946"/>
                <a:gd name="connsiteY1" fmla="*/ 1173365 h 2677595"/>
                <a:gd name="connsiteX2" fmla="*/ 25497 w 3425946"/>
                <a:gd name="connsiteY2" fmla="*/ 1097165 h 2677595"/>
                <a:gd name="connsiteX3" fmla="*/ 15972 w 3425946"/>
                <a:gd name="connsiteY3" fmla="*/ 820940 h 2677595"/>
                <a:gd name="connsiteX4" fmla="*/ 215997 w 3425946"/>
                <a:gd name="connsiteY4" fmla="*/ 735215 h 2677595"/>
                <a:gd name="connsiteX5" fmla="*/ 396972 w 3425946"/>
                <a:gd name="connsiteY5" fmla="*/ 620915 h 2677595"/>
                <a:gd name="connsiteX6" fmla="*/ 606522 w 3425946"/>
                <a:gd name="connsiteY6" fmla="*/ 449465 h 2677595"/>
                <a:gd name="connsiteX7" fmla="*/ 835122 w 3425946"/>
                <a:gd name="connsiteY7" fmla="*/ 354215 h 2677595"/>
                <a:gd name="connsiteX8" fmla="*/ 1054197 w 3425946"/>
                <a:gd name="connsiteY8" fmla="*/ 192290 h 2677595"/>
                <a:gd name="connsiteX9" fmla="*/ 1301847 w 3425946"/>
                <a:gd name="connsiteY9" fmla="*/ 20840 h 2677595"/>
                <a:gd name="connsiteX10" fmla="*/ 1511397 w 3425946"/>
                <a:gd name="connsiteY10" fmla="*/ 20840 h 2677595"/>
                <a:gd name="connsiteX11" fmla="*/ 1787622 w 3425946"/>
                <a:gd name="connsiteY11" fmla="*/ 182765 h 2677595"/>
                <a:gd name="connsiteX12" fmla="*/ 2016222 w 3425946"/>
                <a:gd name="connsiteY12" fmla="*/ 325640 h 2677595"/>
                <a:gd name="connsiteX13" fmla="*/ 2301972 w 3425946"/>
                <a:gd name="connsiteY13" fmla="*/ 363740 h 2677595"/>
                <a:gd name="connsiteX14" fmla="*/ 2416272 w 3425946"/>
                <a:gd name="connsiteY14" fmla="*/ 449465 h 2677595"/>
                <a:gd name="connsiteX15" fmla="*/ 2511522 w 3425946"/>
                <a:gd name="connsiteY15" fmla="*/ 782840 h 2677595"/>
                <a:gd name="connsiteX16" fmla="*/ 2682972 w 3425946"/>
                <a:gd name="connsiteY16" fmla="*/ 935240 h 2677595"/>
                <a:gd name="connsiteX17" fmla="*/ 2949672 w 3425946"/>
                <a:gd name="connsiteY17" fmla="*/ 1020965 h 2677595"/>
                <a:gd name="connsiteX18" fmla="*/ 3235422 w 3425946"/>
                <a:gd name="connsiteY18" fmla="*/ 1125740 h 2677595"/>
                <a:gd name="connsiteX19" fmla="*/ 3406872 w 3425946"/>
                <a:gd name="connsiteY19" fmla="*/ 1316240 h 2677595"/>
                <a:gd name="connsiteX20" fmla="*/ 3416397 w 3425946"/>
                <a:gd name="connsiteY20" fmla="*/ 1668665 h 2677595"/>
                <a:gd name="connsiteX21" fmla="*/ 3359247 w 3425946"/>
                <a:gd name="connsiteY21" fmla="*/ 2021090 h 2677595"/>
                <a:gd name="connsiteX22" fmla="*/ 3321147 w 3425946"/>
                <a:gd name="connsiteY22" fmla="*/ 2335415 h 2677595"/>
                <a:gd name="connsiteX23" fmla="*/ 3263997 w 3425946"/>
                <a:gd name="connsiteY23" fmla="*/ 2640215 h 2677595"/>
                <a:gd name="connsiteX24" fmla="*/ 3216372 w 3425946"/>
                <a:gd name="connsiteY24" fmla="*/ 2659265 h 2677595"/>
                <a:gd name="connsiteX25" fmla="*/ 3140172 w 3425946"/>
                <a:gd name="connsiteY25" fmla="*/ 2649740 h 2677595"/>
                <a:gd name="connsiteX26" fmla="*/ 3168747 w 3425946"/>
                <a:gd name="connsiteY26" fmla="*/ 2325890 h 2677595"/>
                <a:gd name="connsiteX27" fmla="*/ 3111597 w 3425946"/>
                <a:gd name="connsiteY27" fmla="*/ 1982990 h 2677595"/>
                <a:gd name="connsiteX28" fmla="*/ 2997297 w 3425946"/>
                <a:gd name="connsiteY28" fmla="*/ 1630565 h 2677595"/>
                <a:gd name="connsiteX29" fmla="*/ 2749647 w 3425946"/>
                <a:gd name="connsiteY29" fmla="*/ 1487690 h 2677595"/>
                <a:gd name="connsiteX30" fmla="*/ 2273397 w 3425946"/>
                <a:gd name="connsiteY30" fmla="*/ 1411490 h 2677595"/>
                <a:gd name="connsiteX31" fmla="*/ 1854297 w 3425946"/>
                <a:gd name="connsiteY31" fmla="*/ 1421015 h 2677595"/>
                <a:gd name="connsiteX32" fmla="*/ 1368522 w 3425946"/>
                <a:gd name="connsiteY32" fmla="*/ 1373390 h 2677595"/>
                <a:gd name="connsiteX33" fmla="*/ 939897 w 3425946"/>
                <a:gd name="connsiteY33" fmla="*/ 1325765 h 2677595"/>
                <a:gd name="connsiteX34" fmla="*/ 692247 w 3425946"/>
                <a:gd name="connsiteY34" fmla="*/ 1220990 h 2677595"/>
                <a:gd name="connsiteX35" fmla="*/ 473172 w 3425946"/>
                <a:gd name="connsiteY35" fmla="*/ 1182890 h 2677595"/>
                <a:gd name="connsiteX36" fmla="*/ 339822 w 3425946"/>
                <a:gd name="connsiteY36" fmla="*/ 1306715 h 267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25946" h="2677595">
                  <a:moveTo>
                    <a:pt x="339822" y="1306715"/>
                  </a:moveTo>
                  <a:cubicBezTo>
                    <a:pt x="282672" y="1305127"/>
                    <a:pt x="182659" y="1208290"/>
                    <a:pt x="130272" y="1173365"/>
                  </a:cubicBezTo>
                  <a:cubicBezTo>
                    <a:pt x="77884" y="1138440"/>
                    <a:pt x="44547" y="1155902"/>
                    <a:pt x="25497" y="1097165"/>
                  </a:cubicBezTo>
                  <a:cubicBezTo>
                    <a:pt x="6447" y="1038428"/>
                    <a:pt x="-15778" y="881265"/>
                    <a:pt x="15972" y="820940"/>
                  </a:cubicBezTo>
                  <a:cubicBezTo>
                    <a:pt x="47722" y="760615"/>
                    <a:pt x="152497" y="768552"/>
                    <a:pt x="215997" y="735215"/>
                  </a:cubicBezTo>
                  <a:cubicBezTo>
                    <a:pt x="279497" y="701878"/>
                    <a:pt x="331884" y="668540"/>
                    <a:pt x="396972" y="620915"/>
                  </a:cubicBezTo>
                  <a:cubicBezTo>
                    <a:pt x="462060" y="573290"/>
                    <a:pt x="533497" y="493915"/>
                    <a:pt x="606522" y="449465"/>
                  </a:cubicBezTo>
                  <a:cubicBezTo>
                    <a:pt x="679547" y="405015"/>
                    <a:pt x="760510" y="397077"/>
                    <a:pt x="835122" y="354215"/>
                  </a:cubicBezTo>
                  <a:cubicBezTo>
                    <a:pt x="909734" y="311353"/>
                    <a:pt x="1054197" y="192290"/>
                    <a:pt x="1054197" y="192290"/>
                  </a:cubicBezTo>
                  <a:cubicBezTo>
                    <a:pt x="1131985" y="136727"/>
                    <a:pt x="1225647" y="49415"/>
                    <a:pt x="1301847" y="20840"/>
                  </a:cubicBezTo>
                  <a:cubicBezTo>
                    <a:pt x="1378047" y="-7735"/>
                    <a:pt x="1430435" y="-6147"/>
                    <a:pt x="1511397" y="20840"/>
                  </a:cubicBezTo>
                  <a:cubicBezTo>
                    <a:pt x="1592359" y="47827"/>
                    <a:pt x="1703485" y="131965"/>
                    <a:pt x="1787622" y="182765"/>
                  </a:cubicBezTo>
                  <a:cubicBezTo>
                    <a:pt x="1871759" y="233565"/>
                    <a:pt x="1930497" y="295477"/>
                    <a:pt x="2016222" y="325640"/>
                  </a:cubicBezTo>
                  <a:cubicBezTo>
                    <a:pt x="2101947" y="355802"/>
                    <a:pt x="2235297" y="343103"/>
                    <a:pt x="2301972" y="363740"/>
                  </a:cubicBezTo>
                  <a:cubicBezTo>
                    <a:pt x="2368647" y="384377"/>
                    <a:pt x="2381347" y="379615"/>
                    <a:pt x="2416272" y="449465"/>
                  </a:cubicBezTo>
                  <a:cubicBezTo>
                    <a:pt x="2451197" y="519315"/>
                    <a:pt x="2467072" y="701877"/>
                    <a:pt x="2511522" y="782840"/>
                  </a:cubicBezTo>
                  <a:cubicBezTo>
                    <a:pt x="2555972" y="863802"/>
                    <a:pt x="2609947" y="895552"/>
                    <a:pt x="2682972" y="935240"/>
                  </a:cubicBezTo>
                  <a:cubicBezTo>
                    <a:pt x="2755997" y="974927"/>
                    <a:pt x="2857597" y="989215"/>
                    <a:pt x="2949672" y="1020965"/>
                  </a:cubicBezTo>
                  <a:cubicBezTo>
                    <a:pt x="3041747" y="1052715"/>
                    <a:pt x="3159222" y="1076528"/>
                    <a:pt x="3235422" y="1125740"/>
                  </a:cubicBezTo>
                  <a:cubicBezTo>
                    <a:pt x="3311622" y="1174952"/>
                    <a:pt x="3376710" y="1225753"/>
                    <a:pt x="3406872" y="1316240"/>
                  </a:cubicBezTo>
                  <a:cubicBezTo>
                    <a:pt x="3437034" y="1406727"/>
                    <a:pt x="3424334" y="1551190"/>
                    <a:pt x="3416397" y="1668665"/>
                  </a:cubicBezTo>
                  <a:cubicBezTo>
                    <a:pt x="3408460" y="1786140"/>
                    <a:pt x="3375122" y="1909965"/>
                    <a:pt x="3359247" y="2021090"/>
                  </a:cubicBezTo>
                  <a:cubicBezTo>
                    <a:pt x="3343372" y="2132215"/>
                    <a:pt x="3337022" y="2232228"/>
                    <a:pt x="3321147" y="2335415"/>
                  </a:cubicBezTo>
                  <a:cubicBezTo>
                    <a:pt x="3305272" y="2438602"/>
                    <a:pt x="3281459" y="2586240"/>
                    <a:pt x="3263997" y="2640215"/>
                  </a:cubicBezTo>
                  <a:cubicBezTo>
                    <a:pt x="3246535" y="2694190"/>
                    <a:pt x="3237009" y="2657678"/>
                    <a:pt x="3216372" y="2659265"/>
                  </a:cubicBezTo>
                  <a:cubicBezTo>
                    <a:pt x="3195735" y="2660852"/>
                    <a:pt x="3148109" y="2705302"/>
                    <a:pt x="3140172" y="2649740"/>
                  </a:cubicBezTo>
                  <a:cubicBezTo>
                    <a:pt x="3132235" y="2594178"/>
                    <a:pt x="3173510" y="2437015"/>
                    <a:pt x="3168747" y="2325890"/>
                  </a:cubicBezTo>
                  <a:cubicBezTo>
                    <a:pt x="3163984" y="2214765"/>
                    <a:pt x="3140172" y="2098877"/>
                    <a:pt x="3111597" y="1982990"/>
                  </a:cubicBezTo>
                  <a:cubicBezTo>
                    <a:pt x="3083022" y="1867103"/>
                    <a:pt x="3057622" y="1713115"/>
                    <a:pt x="2997297" y="1630565"/>
                  </a:cubicBezTo>
                  <a:cubicBezTo>
                    <a:pt x="2936972" y="1548015"/>
                    <a:pt x="2870297" y="1524202"/>
                    <a:pt x="2749647" y="1487690"/>
                  </a:cubicBezTo>
                  <a:cubicBezTo>
                    <a:pt x="2628997" y="1451178"/>
                    <a:pt x="2422622" y="1422602"/>
                    <a:pt x="2273397" y="1411490"/>
                  </a:cubicBezTo>
                  <a:cubicBezTo>
                    <a:pt x="2124172" y="1400378"/>
                    <a:pt x="2005109" y="1427365"/>
                    <a:pt x="1854297" y="1421015"/>
                  </a:cubicBezTo>
                  <a:cubicBezTo>
                    <a:pt x="1703485" y="1414665"/>
                    <a:pt x="1368522" y="1373390"/>
                    <a:pt x="1368522" y="1373390"/>
                  </a:cubicBezTo>
                  <a:cubicBezTo>
                    <a:pt x="1216122" y="1357515"/>
                    <a:pt x="1052609" y="1351165"/>
                    <a:pt x="939897" y="1325765"/>
                  </a:cubicBezTo>
                  <a:cubicBezTo>
                    <a:pt x="827185" y="1300365"/>
                    <a:pt x="770035" y="1244803"/>
                    <a:pt x="692247" y="1220990"/>
                  </a:cubicBezTo>
                  <a:cubicBezTo>
                    <a:pt x="614459" y="1197177"/>
                    <a:pt x="539847" y="1167015"/>
                    <a:pt x="473172" y="1182890"/>
                  </a:cubicBezTo>
                  <a:cubicBezTo>
                    <a:pt x="406497" y="1198765"/>
                    <a:pt x="396972" y="1308303"/>
                    <a:pt x="339822" y="1306715"/>
                  </a:cubicBezTo>
                  <a:close/>
                </a:path>
              </a:pathLst>
            </a:custGeom>
            <a:solidFill>
              <a:srgbClr val="60D0C5">
                <a:alpha val="65000"/>
              </a:srgbClr>
            </a:solidFill>
            <a:ln>
              <a:solidFill>
                <a:srgbClr val="0F7B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5" name="Groupe 24">
            <a:extLst>
              <a:ext uri="{FF2B5EF4-FFF2-40B4-BE49-F238E27FC236}">
                <a16:creationId xmlns:a16="http://schemas.microsoft.com/office/drawing/2014/main" id="{26344430-F414-7492-1535-42EAEFDF775A}"/>
              </a:ext>
            </a:extLst>
          </p:cNvPr>
          <p:cNvGrpSpPr/>
          <p:nvPr/>
        </p:nvGrpSpPr>
        <p:grpSpPr>
          <a:xfrm>
            <a:off x="9172575" y="4381500"/>
            <a:ext cx="2705100" cy="1228719"/>
            <a:chOff x="9172575" y="4962525"/>
            <a:chExt cx="2705100" cy="1228719"/>
          </a:xfrm>
        </p:grpSpPr>
        <p:sp>
          <p:nvSpPr>
            <p:cNvPr id="23" name="Rectangle 22">
              <a:extLst>
                <a:ext uri="{FF2B5EF4-FFF2-40B4-BE49-F238E27FC236}">
                  <a16:creationId xmlns:a16="http://schemas.microsoft.com/office/drawing/2014/main" id="{CD4A4428-92CE-BB02-A26C-1456C8B1D935}"/>
                </a:ext>
              </a:extLst>
            </p:cNvPr>
            <p:cNvSpPr/>
            <p:nvPr/>
          </p:nvSpPr>
          <p:spPr>
            <a:xfrm>
              <a:off x="9172575" y="4962525"/>
              <a:ext cx="2705100" cy="1228719"/>
            </a:xfrm>
            <a:prstGeom prst="rect">
              <a:avLst/>
            </a:prstGeom>
            <a:noFill/>
            <a:ln>
              <a:solidFill>
                <a:srgbClr val="AB1A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ZoneTexte 23">
              <a:extLst>
                <a:ext uri="{FF2B5EF4-FFF2-40B4-BE49-F238E27FC236}">
                  <a16:creationId xmlns:a16="http://schemas.microsoft.com/office/drawing/2014/main" id="{83D4DA75-C078-CFF0-E07D-34FDE942B13C}"/>
                </a:ext>
              </a:extLst>
            </p:cNvPr>
            <p:cNvSpPr txBox="1"/>
            <p:nvPr/>
          </p:nvSpPr>
          <p:spPr>
            <a:xfrm>
              <a:off x="10999770" y="5007531"/>
              <a:ext cx="847924" cy="369332"/>
            </a:xfrm>
            <a:prstGeom prst="rect">
              <a:avLst/>
            </a:prstGeom>
            <a:noFill/>
          </p:spPr>
          <p:txBody>
            <a:bodyPr wrap="none" rtlCol="0">
              <a:spAutoFit/>
            </a:bodyPr>
            <a:lstStyle/>
            <a:p>
              <a:r>
                <a:rPr lang="fr-FR" dirty="0">
                  <a:solidFill>
                    <a:srgbClr val="AB1A3A"/>
                  </a:solidFill>
                  <a:latin typeface="Open Sans Condensed"/>
                </a:rPr>
                <a:t>Larynx</a:t>
              </a:r>
            </a:p>
          </p:txBody>
        </p:sp>
      </p:grpSp>
      <p:cxnSp>
        <p:nvCxnSpPr>
          <p:cNvPr id="8" name="Connecteur droit 7">
            <a:extLst>
              <a:ext uri="{FF2B5EF4-FFF2-40B4-BE49-F238E27FC236}">
                <a16:creationId xmlns:a16="http://schemas.microsoft.com/office/drawing/2014/main" id="{BB77AB3D-7D86-6876-F639-B9C1BAD77DC1}"/>
              </a:ext>
            </a:extLst>
          </p:cNvPr>
          <p:cNvCxnSpPr/>
          <p:nvPr/>
        </p:nvCxnSpPr>
        <p:spPr>
          <a:xfrm>
            <a:off x="6715726" y="5210175"/>
            <a:ext cx="5476274" cy="0"/>
          </a:xfrm>
          <a:prstGeom prst="line">
            <a:avLst/>
          </a:prstGeom>
          <a:ln w="76200">
            <a:solidFill>
              <a:srgbClr val="AB1A3A"/>
            </a:solidFill>
            <a:prstDash val="dash"/>
          </a:ln>
        </p:spPr>
        <p:style>
          <a:lnRef idx="1">
            <a:schemeClr val="accent1"/>
          </a:lnRef>
          <a:fillRef idx="0">
            <a:schemeClr val="accent1"/>
          </a:fillRef>
          <a:effectRef idx="0">
            <a:schemeClr val="accent1"/>
          </a:effectRef>
          <a:fontRef idx="minor">
            <a:schemeClr val="tx1"/>
          </a:fontRef>
        </p:style>
      </p:cxnSp>
      <p:sp>
        <p:nvSpPr>
          <p:cNvPr id="28" name="ZoneTexte 27">
            <a:extLst>
              <a:ext uri="{FF2B5EF4-FFF2-40B4-BE49-F238E27FC236}">
                <a16:creationId xmlns:a16="http://schemas.microsoft.com/office/drawing/2014/main" id="{C6267D05-DAA3-4382-CD43-767176B1A4E1}"/>
              </a:ext>
            </a:extLst>
          </p:cNvPr>
          <p:cNvSpPr txBox="1"/>
          <p:nvPr/>
        </p:nvSpPr>
        <p:spPr>
          <a:xfrm>
            <a:off x="1337931" y="5593304"/>
            <a:ext cx="5205743" cy="400110"/>
          </a:xfrm>
          <a:prstGeom prst="rect">
            <a:avLst/>
          </a:prstGeom>
          <a:noFill/>
        </p:spPr>
        <p:txBody>
          <a:bodyPr wrap="square">
            <a:spAutoFit/>
          </a:bodyPr>
          <a:lstStyle/>
          <a:p>
            <a:r>
              <a:rPr lang="fr-FR" sz="2000" b="0" i="0" u="none" strike="noStrike" baseline="0" dirty="0">
                <a:solidFill>
                  <a:srgbClr val="000000"/>
                </a:solidFill>
                <a:latin typeface="Open Sans Condensed Light" panose="020B0306030504020204"/>
              </a:rPr>
              <a:t>Structures souples + musculaire</a:t>
            </a:r>
            <a:r>
              <a:rPr lang="fr-FR" sz="2000" b="0" i="0" u="none" strike="noStrike" dirty="0">
                <a:solidFill>
                  <a:srgbClr val="000000"/>
                </a:solidFill>
                <a:latin typeface="Open Sans Condensed Light" panose="020B0306030504020204"/>
              </a:rPr>
              <a:t> (pharynx)</a:t>
            </a:r>
            <a:endParaRPr lang="fr-FR" sz="2000" dirty="0">
              <a:latin typeface="Open Sans Condensed Light" panose="020B0306030504020204"/>
            </a:endParaRPr>
          </a:p>
        </p:txBody>
      </p:sp>
      <p:sp>
        <p:nvSpPr>
          <p:cNvPr id="29" name="Flèche : courbe vers la droite 28">
            <a:extLst>
              <a:ext uri="{FF2B5EF4-FFF2-40B4-BE49-F238E27FC236}">
                <a16:creationId xmlns:a16="http://schemas.microsoft.com/office/drawing/2014/main" id="{DD7A5461-503E-4847-2E63-D3A75B47C421}"/>
              </a:ext>
            </a:extLst>
          </p:cNvPr>
          <p:cNvSpPr/>
          <p:nvPr/>
        </p:nvSpPr>
        <p:spPr>
          <a:xfrm>
            <a:off x="733425" y="5408507"/>
            <a:ext cx="543464" cy="512726"/>
          </a:xfrm>
          <a:prstGeom prst="curvedRightArrow">
            <a:avLst/>
          </a:prstGeom>
          <a:solidFill>
            <a:srgbClr val="60D0C5"/>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108006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ZoneTexte 39">
            <a:extLst>
              <a:ext uri="{FF2B5EF4-FFF2-40B4-BE49-F238E27FC236}">
                <a16:creationId xmlns:a16="http://schemas.microsoft.com/office/drawing/2014/main" id="{1FEB1942-D703-603D-ED21-EF361F3DEE91}"/>
              </a:ext>
            </a:extLst>
          </p:cNvPr>
          <p:cNvSpPr txBox="1"/>
          <p:nvPr/>
        </p:nvSpPr>
        <p:spPr>
          <a:xfrm>
            <a:off x="3951119" y="250825"/>
            <a:ext cx="6323113" cy="400110"/>
          </a:xfrm>
          <a:prstGeom prst="rect">
            <a:avLst/>
          </a:prstGeom>
          <a:noFill/>
        </p:spPr>
        <p:txBody>
          <a:bodyPr wrap="square" rtlCol="0">
            <a:spAutoFit/>
          </a:bodyPr>
          <a:lstStyle/>
          <a:p>
            <a:pPr defTabSz="457200" fontAlgn="base">
              <a:spcBef>
                <a:spcPct val="0"/>
              </a:spcBef>
              <a:spcAft>
                <a:spcPct val="0"/>
              </a:spcAft>
            </a:pPr>
            <a:r>
              <a:rPr lang="fr-FR" sz="2000" dirty="0">
                <a:solidFill>
                  <a:srgbClr val="0F7B6F"/>
                </a:solidFill>
                <a:latin typeface="Open Sans Condensed Light"/>
                <a:ea typeface="ＭＳ Ｐゴシック" charset="0"/>
              </a:rPr>
              <a:t>Surface et résistance voies aériennes extra-thoraciques</a:t>
            </a:r>
            <a:endParaRPr lang="en-US" sz="2000" dirty="0">
              <a:solidFill>
                <a:srgbClr val="0F7B6F"/>
              </a:solidFill>
              <a:latin typeface="Open Sans Condensed Light"/>
              <a:ea typeface="ＭＳ Ｐゴシック" charset="0"/>
            </a:endParaRPr>
          </a:p>
        </p:txBody>
      </p:sp>
      <p:grpSp>
        <p:nvGrpSpPr>
          <p:cNvPr id="43" name="Groupe 42">
            <a:extLst>
              <a:ext uri="{FF2B5EF4-FFF2-40B4-BE49-F238E27FC236}">
                <a16:creationId xmlns:a16="http://schemas.microsoft.com/office/drawing/2014/main" id="{C2077384-D66F-5F63-49B5-09794A9E9796}"/>
              </a:ext>
            </a:extLst>
          </p:cNvPr>
          <p:cNvGrpSpPr/>
          <p:nvPr/>
        </p:nvGrpSpPr>
        <p:grpSpPr>
          <a:xfrm>
            <a:off x="150677" y="1475117"/>
            <a:ext cx="6828093" cy="4353281"/>
            <a:chOff x="150677" y="1764334"/>
            <a:chExt cx="6194028" cy="4064064"/>
          </a:xfrm>
        </p:grpSpPr>
        <p:graphicFrame>
          <p:nvGraphicFramePr>
            <p:cNvPr id="44" name="Object 5">
              <a:extLst>
                <a:ext uri="{FF2B5EF4-FFF2-40B4-BE49-F238E27FC236}">
                  <a16:creationId xmlns:a16="http://schemas.microsoft.com/office/drawing/2014/main" id="{DD3F29B4-E1A7-51E6-C196-E4D49583E42E}"/>
                </a:ext>
              </a:extLst>
            </p:cNvPr>
            <p:cNvGraphicFramePr>
              <a:graphicFrameLocks noChangeAspect="1"/>
            </p:cNvGraphicFramePr>
            <p:nvPr>
              <p:extLst>
                <p:ext uri="{D42A27DB-BD31-4B8C-83A1-F6EECF244321}">
                  <p14:modId xmlns:p14="http://schemas.microsoft.com/office/powerpoint/2010/main" val="4275352129"/>
                </p:ext>
              </p:extLst>
            </p:nvPr>
          </p:nvGraphicFramePr>
          <p:xfrm>
            <a:off x="278389" y="1774704"/>
            <a:ext cx="5886884" cy="3959707"/>
          </p:xfrm>
          <a:graphic>
            <a:graphicData uri="http://schemas.openxmlformats.org/presentationml/2006/ole">
              <mc:AlternateContent xmlns:mc="http://schemas.openxmlformats.org/markup-compatibility/2006">
                <mc:Choice xmlns:v="urn:schemas-microsoft-com:vml" Requires="v">
                  <p:oleObj name="CorelPhotoPaint.Image.10" r:id="rId2" imgW="3710185" imgH="2496317" progId="CorelPhotoPaint.Image.10">
                    <p:embed/>
                  </p:oleObj>
                </mc:Choice>
                <mc:Fallback>
                  <p:oleObj name="CorelPhotoPaint.Image.10" r:id="rId2" imgW="3710185" imgH="2496317" progId="CorelPhotoPaint.Image.10">
                    <p:embed/>
                    <p:pic>
                      <p:nvPicPr>
                        <p:cNvPr id="52229"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389" y="1774704"/>
                          <a:ext cx="5886884" cy="3959707"/>
                        </a:xfrm>
                        <a:prstGeom prst="rect">
                          <a:avLst/>
                        </a:prstGeom>
                        <a:noFill/>
                        <a:ln>
                          <a:noFill/>
                        </a:ln>
                        <a:effectLst/>
                      </p:spPr>
                    </p:pic>
                  </p:oleObj>
                </mc:Fallback>
              </mc:AlternateContent>
            </a:graphicData>
          </a:graphic>
        </p:graphicFrame>
        <p:sp>
          <p:nvSpPr>
            <p:cNvPr id="45" name="ZoneTexte 44">
              <a:extLst>
                <a:ext uri="{FF2B5EF4-FFF2-40B4-BE49-F238E27FC236}">
                  <a16:creationId xmlns:a16="http://schemas.microsoft.com/office/drawing/2014/main" id="{3FD6500B-0E43-3882-3C84-93CEF1D1CDBF}"/>
                </a:ext>
              </a:extLst>
            </p:cNvPr>
            <p:cNvSpPr txBox="1"/>
            <p:nvPr/>
          </p:nvSpPr>
          <p:spPr>
            <a:xfrm rot="16200000">
              <a:off x="-1404288" y="3319299"/>
              <a:ext cx="3448484" cy="338554"/>
            </a:xfrm>
            <a:prstGeom prst="rect">
              <a:avLst/>
            </a:prstGeom>
            <a:solidFill>
              <a:srgbClr val="FFFFFF"/>
            </a:solidFill>
          </p:spPr>
          <p:txBody>
            <a:bodyPr wrap="square" rtlCol="0">
              <a:spAutoFit/>
            </a:bodyPr>
            <a:lstStyle/>
            <a:p>
              <a:pPr marL="0" marR="0" lvl="0" indent="0" defTabSz="457200" eaLnBrk="1" fontAlgn="base" latinLnBrk="0" hangingPunct="1">
                <a:lnSpc>
                  <a:spcPct val="100000"/>
                </a:lnSpc>
                <a:spcBef>
                  <a:spcPct val="0"/>
                </a:spcBef>
                <a:spcAft>
                  <a:spcPct val="0"/>
                </a:spcAft>
                <a:buClrTx/>
                <a:buSzTx/>
                <a:buFontTx/>
                <a:buNone/>
                <a:tabLst/>
                <a:defRPr/>
              </a:pPr>
              <a:r>
                <a:rPr kumimoji="0" lang="fr-FR" sz="1600" b="0" i="0" u="none" strike="noStrike" kern="0" cap="none" spc="0" normalizeH="0" baseline="0" noProof="0" dirty="0">
                  <a:ln>
                    <a:noFill/>
                  </a:ln>
                  <a:solidFill>
                    <a:srgbClr val="000000"/>
                  </a:solidFill>
                  <a:effectLst/>
                  <a:uLnTx/>
                  <a:uFillTx/>
                  <a:latin typeface="Open Sans Condensed Light"/>
                  <a:ea typeface="ＭＳ Ｐゴシック" charset="0"/>
                </a:rPr>
                <a:t>Surface de section transverse (cm²)</a:t>
              </a:r>
              <a:endParaRPr kumimoji="0" lang="en-US" sz="1600" b="0" i="0" u="none" strike="noStrike" kern="0" cap="none" spc="0" normalizeH="0" baseline="0" noProof="0" dirty="0">
                <a:ln>
                  <a:noFill/>
                </a:ln>
                <a:solidFill>
                  <a:srgbClr val="000000"/>
                </a:solidFill>
                <a:effectLst/>
                <a:uLnTx/>
                <a:uFillTx/>
                <a:latin typeface="Open Sans Condensed Light"/>
                <a:ea typeface="ＭＳ Ｐゴシック" charset="0"/>
              </a:endParaRPr>
            </a:p>
          </p:txBody>
        </p:sp>
        <p:sp>
          <p:nvSpPr>
            <p:cNvPr id="46" name="ZoneTexte 45">
              <a:extLst>
                <a:ext uri="{FF2B5EF4-FFF2-40B4-BE49-F238E27FC236}">
                  <a16:creationId xmlns:a16="http://schemas.microsoft.com/office/drawing/2014/main" id="{B4AB54C6-AE89-244C-4F34-A3B31FB22A25}"/>
                </a:ext>
              </a:extLst>
            </p:cNvPr>
            <p:cNvSpPr txBox="1"/>
            <p:nvPr/>
          </p:nvSpPr>
          <p:spPr>
            <a:xfrm>
              <a:off x="1712984" y="5489844"/>
              <a:ext cx="4050508" cy="338554"/>
            </a:xfrm>
            <a:prstGeom prst="rect">
              <a:avLst/>
            </a:prstGeom>
            <a:solidFill>
              <a:srgbClr val="FFFFFF"/>
            </a:solidFill>
          </p:spPr>
          <p:txBody>
            <a:bodyPr wrap="square" rtlCol="0">
              <a:spAutoFit/>
            </a:bodyPr>
            <a:lstStyle/>
            <a:p>
              <a:pPr marL="0" marR="0" lvl="0" indent="0" defTabSz="457200" eaLnBrk="1" fontAlgn="base" latinLnBrk="0" hangingPunct="1">
                <a:lnSpc>
                  <a:spcPct val="100000"/>
                </a:lnSpc>
                <a:spcBef>
                  <a:spcPct val="0"/>
                </a:spcBef>
                <a:spcAft>
                  <a:spcPct val="0"/>
                </a:spcAft>
                <a:buClrTx/>
                <a:buSzTx/>
                <a:buFontTx/>
                <a:buNone/>
                <a:tabLst/>
                <a:defRPr/>
              </a:pPr>
              <a:r>
                <a:rPr kumimoji="0" lang="fr-FR" sz="1600" b="0" i="0" u="none" strike="noStrike" kern="0" cap="none" spc="0" normalizeH="0" baseline="0" noProof="0" dirty="0">
                  <a:ln>
                    <a:noFill/>
                  </a:ln>
                  <a:solidFill>
                    <a:srgbClr val="000000"/>
                  </a:solidFill>
                  <a:effectLst/>
                  <a:uLnTx/>
                  <a:uFillTx/>
                  <a:latin typeface="Open Sans Condensed Light"/>
                  <a:ea typeface="ＭＳ Ｐゴシック" charset="0"/>
                </a:rPr>
                <a:t>Distance le long des voies aériennes (cm)</a:t>
              </a:r>
              <a:endParaRPr kumimoji="0" lang="en-US" sz="1600" b="0" i="0" u="none" strike="noStrike" kern="0" cap="none" spc="0" normalizeH="0" baseline="0" noProof="0" dirty="0">
                <a:ln>
                  <a:noFill/>
                </a:ln>
                <a:solidFill>
                  <a:srgbClr val="000000"/>
                </a:solidFill>
                <a:effectLst/>
                <a:uLnTx/>
                <a:uFillTx/>
                <a:latin typeface="Open Sans Condensed Light"/>
                <a:ea typeface="ＭＳ Ｐゴシック" charset="0"/>
              </a:endParaRPr>
            </a:p>
          </p:txBody>
        </p:sp>
        <p:sp>
          <p:nvSpPr>
            <p:cNvPr id="47" name="ZoneTexte 46">
              <a:extLst>
                <a:ext uri="{FF2B5EF4-FFF2-40B4-BE49-F238E27FC236}">
                  <a16:creationId xmlns:a16="http://schemas.microsoft.com/office/drawing/2014/main" id="{CB7188D4-9A62-54EB-AE32-B1EF817B24C9}"/>
                </a:ext>
              </a:extLst>
            </p:cNvPr>
            <p:cNvSpPr txBox="1"/>
            <p:nvPr/>
          </p:nvSpPr>
          <p:spPr>
            <a:xfrm>
              <a:off x="1108360" y="1888775"/>
              <a:ext cx="1359668" cy="307777"/>
            </a:xfrm>
            <a:prstGeom prst="rect">
              <a:avLst/>
            </a:prstGeom>
            <a:solidFill>
              <a:srgbClr val="FFFFFF"/>
            </a:solidFill>
          </p:spPr>
          <p:txBody>
            <a:bodyPr wrap="none" rtlCol="0">
              <a:spAutoFit/>
            </a:bodyPr>
            <a:lstStyle/>
            <a:p>
              <a:pPr marL="0" marR="0" lvl="0" indent="0" defTabSz="457200" eaLnBrk="1" fontAlgn="base" latinLnBrk="0" hangingPunct="1">
                <a:lnSpc>
                  <a:spcPct val="100000"/>
                </a:lnSpc>
                <a:spcBef>
                  <a:spcPct val="0"/>
                </a:spcBef>
                <a:spcAft>
                  <a:spcPct val="0"/>
                </a:spcAft>
                <a:buClrTx/>
                <a:buSzTx/>
                <a:buFontTx/>
                <a:buNone/>
                <a:tabLst/>
                <a:defRPr/>
              </a:pPr>
              <a:r>
                <a:rPr kumimoji="0" lang="fr-FR" sz="1400" b="0" i="0" u="none" strike="noStrike" kern="0" cap="none" spc="0" normalizeH="0" baseline="0" noProof="0" dirty="0">
                  <a:ln>
                    <a:noFill/>
                  </a:ln>
                  <a:solidFill>
                    <a:srgbClr val="000000"/>
                  </a:solidFill>
                  <a:effectLst/>
                  <a:uLnTx/>
                  <a:uFillTx/>
                  <a:latin typeface="Open Sans Condensed Light"/>
                  <a:ea typeface="ＭＳ Ｐゴシック" charset="0"/>
                </a:rPr>
                <a:t>Cavité buccale</a:t>
              </a:r>
              <a:endParaRPr kumimoji="0" lang="en-US" sz="1400" b="0" i="0" u="none" strike="noStrike" kern="0" cap="none" spc="0" normalizeH="0" baseline="0" noProof="0" dirty="0">
                <a:ln>
                  <a:noFill/>
                </a:ln>
                <a:solidFill>
                  <a:srgbClr val="000000"/>
                </a:solidFill>
                <a:effectLst/>
                <a:uLnTx/>
                <a:uFillTx/>
                <a:latin typeface="Open Sans Condensed Light"/>
                <a:ea typeface="ＭＳ Ｐゴシック" charset="0"/>
              </a:endParaRPr>
            </a:p>
          </p:txBody>
        </p:sp>
        <p:sp>
          <p:nvSpPr>
            <p:cNvPr id="48" name="ZoneTexte 47">
              <a:extLst>
                <a:ext uri="{FF2B5EF4-FFF2-40B4-BE49-F238E27FC236}">
                  <a16:creationId xmlns:a16="http://schemas.microsoft.com/office/drawing/2014/main" id="{8B360A74-BB2F-5FA2-C8D0-276A6E6C028D}"/>
                </a:ext>
              </a:extLst>
            </p:cNvPr>
            <p:cNvSpPr txBox="1"/>
            <p:nvPr/>
          </p:nvSpPr>
          <p:spPr>
            <a:xfrm rot="16200000">
              <a:off x="3415303" y="3916580"/>
              <a:ext cx="673582" cy="307777"/>
            </a:xfrm>
            <a:prstGeom prst="rect">
              <a:avLst/>
            </a:prstGeom>
            <a:solidFill>
              <a:srgbClr val="FFFFFF"/>
            </a:solidFill>
          </p:spPr>
          <p:txBody>
            <a:bodyPr wrap="none" rtlCol="0">
              <a:spAutoFit/>
            </a:bodyPr>
            <a:lstStyle/>
            <a:p>
              <a:pPr marL="0" marR="0" lvl="0" indent="0" defTabSz="457200" eaLnBrk="1" fontAlgn="base" latinLnBrk="0" hangingPunct="1">
                <a:lnSpc>
                  <a:spcPct val="100000"/>
                </a:lnSpc>
                <a:spcBef>
                  <a:spcPct val="0"/>
                </a:spcBef>
                <a:spcAft>
                  <a:spcPct val="0"/>
                </a:spcAft>
                <a:buClrTx/>
                <a:buSzTx/>
                <a:buFontTx/>
                <a:buNone/>
                <a:tabLst/>
                <a:defRPr/>
              </a:pPr>
              <a:r>
                <a:rPr kumimoji="0" lang="fr-FR" sz="1400" b="0" i="0" u="none" strike="noStrike" kern="0" cap="none" spc="0" normalizeH="0" baseline="0" noProof="0" dirty="0">
                  <a:ln>
                    <a:noFill/>
                  </a:ln>
                  <a:solidFill>
                    <a:srgbClr val="000000"/>
                  </a:solidFill>
                  <a:effectLst/>
                  <a:uLnTx/>
                  <a:uFillTx/>
                  <a:latin typeface="Open Sans Condensed Light"/>
                  <a:ea typeface="ＭＳ Ｐゴシック" charset="0"/>
                </a:rPr>
                <a:t>Glotte</a:t>
              </a:r>
              <a:endParaRPr kumimoji="0" lang="en-US" sz="1400" b="0" i="0" u="none" strike="noStrike" kern="0" cap="none" spc="0" normalizeH="0" baseline="0" noProof="0" dirty="0">
                <a:ln>
                  <a:noFill/>
                </a:ln>
                <a:solidFill>
                  <a:srgbClr val="000000"/>
                </a:solidFill>
                <a:effectLst/>
                <a:uLnTx/>
                <a:uFillTx/>
                <a:latin typeface="Open Sans Condensed Light"/>
                <a:ea typeface="ＭＳ Ｐゴシック" charset="0"/>
              </a:endParaRPr>
            </a:p>
          </p:txBody>
        </p:sp>
        <p:sp>
          <p:nvSpPr>
            <p:cNvPr id="49" name="ZoneTexte 48">
              <a:extLst>
                <a:ext uri="{FF2B5EF4-FFF2-40B4-BE49-F238E27FC236}">
                  <a16:creationId xmlns:a16="http://schemas.microsoft.com/office/drawing/2014/main" id="{CBCE084B-F17A-F26D-B866-4107CFD023DA}"/>
                </a:ext>
              </a:extLst>
            </p:cNvPr>
            <p:cNvSpPr txBox="1"/>
            <p:nvPr/>
          </p:nvSpPr>
          <p:spPr>
            <a:xfrm>
              <a:off x="4113802" y="3752204"/>
              <a:ext cx="833626" cy="307777"/>
            </a:xfrm>
            <a:prstGeom prst="rect">
              <a:avLst/>
            </a:prstGeom>
            <a:solidFill>
              <a:srgbClr val="FFFFFF"/>
            </a:solidFill>
          </p:spPr>
          <p:txBody>
            <a:bodyPr wrap="none" rtlCol="0">
              <a:spAutoFit/>
            </a:bodyPr>
            <a:lstStyle/>
            <a:p>
              <a:pPr marL="0" marR="0" lvl="0" indent="0" defTabSz="457200" eaLnBrk="1" fontAlgn="base" latinLnBrk="0" hangingPunct="1">
                <a:lnSpc>
                  <a:spcPct val="100000"/>
                </a:lnSpc>
                <a:spcBef>
                  <a:spcPct val="0"/>
                </a:spcBef>
                <a:spcAft>
                  <a:spcPct val="0"/>
                </a:spcAft>
                <a:buClrTx/>
                <a:buSzTx/>
                <a:buFontTx/>
                <a:buNone/>
                <a:tabLst/>
                <a:defRPr/>
              </a:pPr>
              <a:r>
                <a:rPr kumimoji="0" lang="fr-FR" sz="1400" b="0" i="0" u="none" strike="noStrike" kern="0" cap="none" spc="0" normalizeH="0" baseline="0" noProof="0" dirty="0">
                  <a:ln>
                    <a:noFill/>
                  </a:ln>
                  <a:solidFill>
                    <a:srgbClr val="000000"/>
                  </a:solidFill>
                  <a:effectLst/>
                  <a:uLnTx/>
                  <a:uFillTx/>
                  <a:latin typeface="Open Sans Condensed Light"/>
                  <a:ea typeface="ＭＳ Ｐゴシック" charset="0"/>
                </a:rPr>
                <a:t>Trachée</a:t>
              </a:r>
              <a:endParaRPr kumimoji="0" lang="en-US" sz="1400" b="0" i="0" u="none" strike="noStrike" kern="0" cap="none" spc="0" normalizeH="0" baseline="0" noProof="0" dirty="0">
                <a:ln>
                  <a:noFill/>
                </a:ln>
                <a:solidFill>
                  <a:srgbClr val="000000"/>
                </a:solidFill>
                <a:effectLst/>
                <a:uLnTx/>
                <a:uFillTx/>
                <a:latin typeface="Open Sans Condensed Light"/>
                <a:ea typeface="ＭＳ Ｐゴシック" charset="0"/>
              </a:endParaRPr>
            </a:p>
          </p:txBody>
        </p:sp>
        <p:sp>
          <p:nvSpPr>
            <p:cNvPr id="50" name="ZoneTexte 49">
              <a:extLst>
                <a:ext uri="{FF2B5EF4-FFF2-40B4-BE49-F238E27FC236}">
                  <a16:creationId xmlns:a16="http://schemas.microsoft.com/office/drawing/2014/main" id="{6111C05E-F100-0174-E0A1-1BEAC26F8277}"/>
                </a:ext>
              </a:extLst>
            </p:cNvPr>
            <p:cNvSpPr txBox="1"/>
            <p:nvPr/>
          </p:nvSpPr>
          <p:spPr>
            <a:xfrm>
              <a:off x="5265406" y="2820082"/>
              <a:ext cx="1079299" cy="307777"/>
            </a:xfrm>
            <a:prstGeom prst="rect">
              <a:avLst/>
            </a:prstGeom>
            <a:solidFill>
              <a:srgbClr val="FFFFFF"/>
            </a:solidFill>
          </p:spPr>
          <p:txBody>
            <a:bodyPr wrap="square" rtlCol="0">
              <a:spAutoFit/>
            </a:bodyPr>
            <a:lstStyle/>
            <a:p>
              <a:pPr marL="0" marR="0" lvl="0" indent="0" defTabSz="457200" eaLnBrk="1" fontAlgn="base" latinLnBrk="0" hangingPunct="1">
                <a:lnSpc>
                  <a:spcPct val="100000"/>
                </a:lnSpc>
                <a:spcBef>
                  <a:spcPct val="0"/>
                </a:spcBef>
                <a:spcAft>
                  <a:spcPct val="0"/>
                </a:spcAft>
                <a:buClrTx/>
                <a:buSzTx/>
                <a:buFontTx/>
                <a:buNone/>
                <a:tabLst/>
                <a:defRPr/>
              </a:pPr>
              <a:r>
                <a:rPr kumimoji="0" lang="fr-FR" sz="1400" b="0" i="0" u="none" strike="noStrike" kern="0" cap="none" spc="0" normalizeH="0" baseline="0" noProof="0" dirty="0">
                  <a:ln>
                    <a:noFill/>
                  </a:ln>
                  <a:solidFill>
                    <a:srgbClr val="000000"/>
                  </a:solidFill>
                  <a:effectLst/>
                  <a:uLnTx/>
                  <a:uFillTx/>
                  <a:latin typeface="Open Sans Condensed Light"/>
                  <a:ea typeface="ＭＳ Ｐゴシック" charset="0"/>
                </a:rPr>
                <a:t>Bronches</a:t>
              </a:r>
              <a:endParaRPr kumimoji="0" lang="en-US" sz="1400" b="0" i="0" u="none" strike="noStrike" kern="0" cap="none" spc="0" normalizeH="0" baseline="0" noProof="0" dirty="0">
                <a:ln>
                  <a:noFill/>
                </a:ln>
                <a:solidFill>
                  <a:srgbClr val="000000"/>
                </a:solidFill>
                <a:effectLst/>
                <a:uLnTx/>
                <a:uFillTx/>
                <a:latin typeface="Open Sans Condensed Light"/>
                <a:ea typeface="ＭＳ Ｐゴシック" charset="0"/>
              </a:endParaRPr>
            </a:p>
          </p:txBody>
        </p:sp>
        <p:sp>
          <p:nvSpPr>
            <p:cNvPr id="51" name="ZoneTexte 50">
              <a:extLst>
                <a:ext uri="{FF2B5EF4-FFF2-40B4-BE49-F238E27FC236}">
                  <a16:creationId xmlns:a16="http://schemas.microsoft.com/office/drawing/2014/main" id="{7CE8E10D-1CAB-D8CA-2626-5CD27CF286D6}"/>
                </a:ext>
              </a:extLst>
            </p:cNvPr>
            <p:cNvSpPr txBox="1"/>
            <p:nvPr/>
          </p:nvSpPr>
          <p:spPr>
            <a:xfrm rot="16200000">
              <a:off x="775079" y="3906092"/>
              <a:ext cx="780983" cy="307777"/>
            </a:xfrm>
            <a:prstGeom prst="rect">
              <a:avLst/>
            </a:prstGeom>
            <a:solidFill>
              <a:srgbClr val="FFFFFF"/>
            </a:solidFill>
          </p:spPr>
          <p:txBody>
            <a:bodyPr wrap="none" rtlCol="0">
              <a:spAutoFit/>
            </a:bodyPr>
            <a:lstStyle/>
            <a:p>
              <a:pPr marL="0" marR="0" lvl="0" indent="0" defTabSz="457200" eaLnBrk="1" fontAlgn="base" latinLnBrk="0" hangingPunct="1">
                <a:lnSpc>
                  <a:spcPct val="100000"/>
                </a:lnSpc>
                <a:spcBef>
                  <a:spcPct val="0"/>
                </a:spcBef>
                <a:spcAft>
                  <a:spcPct val="0"/>
                </a:spcAft>
                <a:buClrTx/>
                <a:buSzTx/>
                <a:buFontTx/>
                <a:buNone/>
                <a:tabLst/>
                <a:defRPr/>
              </a:pPr>
              <a:r>
                <a:rPr kumimoji="0" lang="fr-FR" sz="1400" b="0" i="0" u="none" strike="noStrike" kern="0" cap="none" spc="0" normalizeH="0" baseline="0" noProof="0" dirty="0">
                  <a:ln>
                    <a:noFill/>
                  </a:ln>
                  <a:solidFill>
                    <a:srgbClr val="000000"/>
                  </a:solidFill>
                  <a:effectLst/>
                  <a:uLnTx/>
                  <a:uFillTx/>
                  <a:latin typeface="Open Sans Condensed Light"/>
                  <a:ea typeface="ＭＳ Ｐゴシック" charset="0"/>
                </a:rPr>
                <a:t>            </a:t>
              </a:r>
              <a:endParaRPr kumimoji="0" lang="en-US" sz="1400" b="0" i="0" u="none" strike="noStrike" kern="0" cap="none" spc="0" normalizeH="0" baseline="0" noProof="0" dirty="0">
                <a:ln>
                  <a:noFill/>
                </a:ln>
                <a:solidFill>
                  <a:srgbClr val="000000"/>
                </a:solidFill>
                <a:effectLst/>
                <a:uLnTx/>
                <a:uFillTx/>
                <a:latin typeface="Open Sans Condensed Light"/>
                <a:ea typeface="ＭＳ Ｐゴシック" charset="0"/>
              </a:endParaRPr>
            </a:p>
          </p:txBody>
        </p:sp>
      </p:grpSp>
      <p:sp>
        <p:nvSpPr>
          <p:cNvPr id="52" name="ZoneTexte 51">
            <a:extLst>
              <a:ext uri="{FF2B5EF4-FFF2-40B4-BE49-F238E27FC236}">
                <a16:creationId xmlns:a16="http://schemas.microsoft.com/office/drawing/2014/main" id="{CC3FBD4B-5398-6509-74F5-74C93947ED48}"/>
              </a:ext>
            </a:extLst>
          </p:cNvPr>
          <p:cNvSpPr txBox="1"/>
          <p:nvPr/>
        </p:nvSpPr>
        <p:spPr>
          <a:xfrm>
            <a:off x="1992702" y="5972565"/>
            <a:ext cx="4633833" cy="369332"/>
          </a:xfrm>
          <a:prstGeom prst="rect">
            <a:avLst/>
          </a:prstGeom>
          <a:noFill/>
        </p:spPr>
        <p:txBody>
          <a:bodyPr wrap="none" rtlCol="0">
            <a:spAutoFit/>
          </a:bodyPr>
          <a:lstStyle/>
          <a:p>
            <a:pPr defTabSz="457200" fontAlgn="base">
              <a:spcBef>
                <a:spcPct val="0"/>
              </a:spcBef>
              <a:spcAft>
                <a:spcPct val="0"/>
              </a:spcAft>
            </a:pPr>
            <a:r>
              <a:rPr lang="fr-FR" dirty="0">
                <a:solidFill>
                  <a:srgbClr val="000000"/>
                </a:solidFill>
                <a:latin typeface="Open Sans Condensed Light"/>
                <a:ea typeface="ＭＳ Ｐゴシック" charset="0"/>
              </a:rPr>
              <a:t>R (VA </a:t>
            </a:r>
            <a:r>
              <a:rPr lang="fr-FR" dirty="0" err="1">
                <a:solidFill>
                  <a:srgbClr val="000000"/>
                </a:solidFill>
                <a:latin typeface="Open Sans Condensed Light"/>
                <a:ea typeface="ＭＳ Ｐゴシック" charset="0"/>
              </a:rPr>
              <a:t>extrathoraciques</a:t>
            </a:r>
            <a:r>
              <a:rPr lang="fr-FR" dirty="0">
                <a:solidFill>
                  <a:srgbClr val="000000"/>
                </a:solidFill>
                <a:latin typeface="Open Sans Condensed Light"/>
                <a:ea typeface="ＭＳ Ｐゴシック" charset="0"/>
              </a:rPr>
              <a:t>) = R (nez+ pharynx) </a:t>
            </a:r>
            <a:endParaRPr lang="en-US" dirty="0">
              <a:solidFill>
                <a:srgbClr val="000000"/>
              </a:solidFill>
              <a:latin typeface="Open Sans Condensed Light"/>
              <a:ea typeface="ＭＳ Ｐゴシック" charset="0"/>
            </a:endParaRPr>
          </a:p>
        </p:txBody>
      </p:sp>
      <p:sp>
        <p:nvSpPr>
          <p:cNvPr id="53" name="ZoneTexte 52">
            <a:extLst>
              <a:ext uri="{FF2B5EF4-FFF2-40B4-BE49-F238E27FC236}">
                <a16:creationId xmlns:a16="http://schemas.microsoft.com/office/drawing/2014/main" id="{6E44DF85-26E8-73B1-415E-379233066D25}"/>
              </a:ext>
            </a:extLst>
          </p:cNvPr>
          <p:cNvSpPr txBox="1"/>
          <p:nvPr/>
        </p:nvSpPr>
        <p:spPr>
          <a:xfrm>
            <a:off x="1992702" y="6345257"/>
            <a:ext cx="5273431" cy="369332"/>
          </a:xfrm>
          <a:prstGeom prst="rect">
            <a:avLst/>
          </a:prstGeom>
          <a:noFill/>
        </p:spPr>
        <p:txBody>
          <a:bodyPr wrap="none" rtlCol="0">
            <a:spAutoFit/>
          </a:bodyPr>
          <a:lstStyle/>
          <a:p>
            <a:pPr defTabSz="457200" fontAlgn="base">
              <a:spcBef>
                <a:spcPct val="0"/>
              </a:spcBef>
              <a:spcAft>
                <a:spcPct val="0"/>
              </a:spcAft>
            </a:pPr>
            <a:r>
              <a:rPr lang="fr-FR" dirty="0">
                <a:solidFill>
                  <a:srgbClr val="000000"/>
                </a:solidFill>
                <a:latin typeface="Open Sans Condensed Light"/>
                <a:ea typeface="ＭＳ Ｐゴシック" charset="0"/>
              </a:rPr>
              <a:t>R (VA </a:t>
            </a:r>
            <a:r>
              <a:rPr lang="fr-FR" dirty="0" err="1">
                <a:solidFill>
                  <a:srgbClr val="000000"/>
                </a:solidFill>
                <a:latin typeface="Open Sans Condensed Light"/>
                <a:ea typeface="ＭＳ Ｐゴシック" charset="0"/>
              </a:rPr>
              <a:t>extrathoraciques</a:t>
            </a:r>
            <a:r>
              <a:rPr lang="fr-FR" dirty="0">
                <a:solidFill>
                  <a:srgbClr val="000000"/>
                </a:solidFill>
                <a:latin typeface="Open Sans Condensed Light"/>
                <a:ea typeface="ＭＳ Ｐゴシック" charset="0"/>
              </a:rPr>
              <a:t>) = R (c. buccale + pharynx)</a:t>
            </a:r>
            <a:endParaRPr lang="en-US" dirty="0">
              <a:solidFill>
                <a:srgbClr val="000000"/>
              </a:solidFill>
              <a:latin typeface="Open Sans Condensed Light"/>
              <a:ea typeface="ＭＳ Ｐゴシック" charset="0"/>
            </a:endParaRPr>
          </a:p>
        </p:txBody>
      </p:sp>
      <p:sp>
        <p:nvSpPr>
          <p:cNvPr id="55" name="ZoneTexte 54">
            <a:extLst>
              <a:ext uri="{FF2B5EF4-FFF2-40B4-BE49-F238E27FC236}">
                <a16:creationId xmlns:a16="http://schemas.microsoft.com/office/drawing/2014/main" id="{FF73C510-F958-080B-3042-BB8764DB6340}"/>
              </a:ext>
            </a:extLst>
          </p:cNvPr>
          <p:cNvSpPr txBox="1"/>
          <p:nvPr/>
        </p:nvSpPr>
        <p:spPr>
          <a:xfrm>
            <a:off x="8567481" y="6037788"/>
            <a:ext cx="1447640" cy="369332"/>
          </a:xfrm>
          <a:prstGeom prst="rect">
            <a:avLst/>
          </a:prstGeom>
          <a:noFill/>
        </p:spPr>
        <p:txBody>
          <a:bodyPr wrap="none" rtlCol="0">
            <a:spAutoFit/>
          </a:bodyPr>
          <a:lstStyle/>
          <a:p>
            <a:pPr defTabSz="457200" fontAlgn="base">
              <a:spcBef>
                <a:spcPct val="0"/>
              </a:spcBef>
              <a:spcAft>
                <a:spcPct val="0"/>
              </a:spcAft>
            </a:pPr>
            <a:r>
              <a:rPr lang="fr-FR" dirty="0">
                <a:solidFill>
                  <a:srgbClr val="000000"/>
                </a:solidFill>
                <a:latin typeface="Open Sans Condensed Light"/>
                <a:ea typeface="ＭＳ Ｐゴシック" charset="0"/>
              </a:rPr>
              <a:t>~ 50% R. </a:t>
            </a:r>
            <a:r>
              <a:rPr lang="fr-FR" dirty="0" err="1">
                <a:solidFill>
                  <a:srgbClr val="000000"/>
                </a:solidFill>
                <a:latin typeface="Open Sans Condensed Light"/>
                <a:ea typeface="ＭＳ Ｐゴシック" charset="0"/>
              </a:rPr>
              <a:t>tot</a:t>
            </a:r>
            <a:endParaRPr lang="en-US" dirty="0">
              <a:solidFill>
                <a:srgbClr val="000000"/>
              </a:solidFill>
              <a:latin typeface="Open Sans Condensed Light"/>
              <a:ea typeface="ＭＳ Ｐゴシック" charset="0"/>
            </a:endParaRPr>
          </a:p>
        </p:txBody>
      </p:sp>
      <p:sp>
        <p:nvSpPr>
          <p:cNvPr id="56" name="ZoneTexte 55">
            <a:extLst>
              <a:ext uri="{FF2B5EF4-FFF2-40B4-BE49-F238E27FC236}">
                <a16:creationId xmlns:a16="http://schemas.microsoft.com/office/drawing/2014/main" id="{87ABA796-C2F9-D77D-8F4F-39692EC78C39}"/>
              </a:ext>
            </a:extLst>
          </p:cNvPr>
          <p:cNvSpPr txBox="1"/>
          <p:nvPr/>
        </p:nvSpPr>
        <p:spPr>
          <a:xfrm>
            <a:off x="8567481" y="6390459"/>
            <a:ext cx="1447640" cy="369332"/>
          </a:xfrm>
          <a:prstGeom prst="rect">
            <a:avLst/>
          </a:prstGeom>
          <a:noFill/>
        </p:spPr>
        <p:txBody>
          <a:bodyPr wrap="none" rtlCol="0">
            <a:spAutoFit/>
          </a:bodyPr>
          <a:lstStyle/>
          <a:p>
            <a:pPr defTabSz="457200" fontAlgn="base">
              <a:spcBef>
                <a:spcPct val="0"/>
              </a:spcBef>
              <a:spcAft>
                <a:spcPct val="0"/>
              </a:spcAft>
            </a:pPr>
            <a:r>
              <a:rPr lang="fr-FR" dirty="0">
                <a:solidFill>
                  <a:srgbClr val="000000"/>
                </a:solidFill>
                <a:latin typeface="Open Sans Condensed Light"/>
                <a:ea typeface="ＭＳ Ｐゴシック" charset="0"/>
              </a:rPr>
              <a:t>~ 25% R. </a:t>
            </a:r>
            <a:r>
              <a:rPr lang="fr-FR" dirty="0" err="1">
                <a:solidFill>
                  <a:srgbClr val="000000"/>
                </a:solidFill>
                <a:latin typeface="Open Sans Condensed Light"/>
                <a:ea typeface="ＭＳ Ｐゴシック" charset="0"/>
              </a:rPr>
              <a:t>tot</a:t>
            </a:r>
            <a:endParaRPr lang="en-US" dirty="0">
              <a:solidFill>
                <a:srgbClr val="000000"/>
              </a:solidFill>
              <a:latin typeface="Open Sans Condensed Light"/>
              <a:ea typeface="ＭＳ Ｐゴシック" charset="0"/>
            </a:endParaRPr>
          </a:p>
        </p:txBody>
      </p:sp>
      <p:sp>
        <p:nvSpPr>
          <p:cNvPr id="59" name="Flèche : courbe vers la droite 58">
            <a:extLst>
              <a:ext uri="{FF2B5EF4-FFF2-40B4-BE49-F238E27FC236}">
                <a16:creationId xmlns:a16="http://schemas.microsoft.com/office/drawing/2014/main" id="{E4982E38-9E09-3A69-318A-49B0EDE9B92C}"/>
              </a:ext>
            </a:extLst>
          </p:cNvPr>
          <p:cNvSpPr/>
          <p:nvPr/>
        </p:nvSpPr>
        <p:spPr>
          <a:xfrm>
            <a:off x="1238139" y="6062399"/>
            <a:ext cx="543464" cy="512726"/>
          </a:xfrm>
          <a:prstGeom prst="curvedRightArrow">
            <a:avLst/>
          </a:prstGeom>
          <a:solidFill>
            <a:srgbClr val="60D0C5"/>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600">
              <a:solidFill>
                <a:schemeClr val="tx1"/>
              </a:solidFill>
            </a:endParaRPr>
          </a:p>
        </p:txBody>
      </p:sp>
      <p:graphicFrame>
        <p:nvGraphicFramePr>
          <p:cNvPr id="41" name="Objet 40">
            <a:extLst>
              <a:ext uri="{FF2B5EF4-FFF2-40B4-BE49-F238E27FC236}">
                <a16:creationId xmlns:a16="http://schemas.microsoft.com/office/drawing/2014/main" id="{97D483CA-406E-39F2-B14D-DB4271E84FB4}"/>
              </a:ext>
            </a:extLst>
          </p:cNvPr>
          <p:cNvGraphicFramePr>
            <a:graphicFrameLocks noChangeAspect="1"/>
          </p:cNvGraphicFramePr>
          <p:nvPr>
            <p:extLst>
              <p:ext uri="{D42A27DB-BD31-4B8C-83A1-F6EECF244321}">
                <p14:modId xmlns:p14="http://schemas.microsoft.com/office/powerpoint/2010/main" val="749878148"/>
              </p:ext>
            </p:extLst>
          </p:nvPr>
        </p:nvGraphicFramePr>
        <p:xfrm>
          <a:off x="8285831" y="1761175"/>
          <a:ext cx="2806348" cy="3335649"/>
        </p:xfrm>
        <a:graphic>
          <a:graphicData uri="http://schemas.openxmlformats.org/presentationml/2006/ole">
            <mc:AlternateContent xmlns:mc="http://schemas.openxmlformats.org/markup-compatibility/2006">
              <mc:Choice xmlns:v="urn:schemas-microsoft-com:vml" Requires="v">
                <p:oleObj name="CorelPhotoPaint.Image.10" r:id="rId4" imgW="2576164" imgH="3060766" progId="CorelPhotoPaint.Image.10">
                  <p:embed/>
                </p:oleObj>
              </mc:Choice>
              <mc:Fallback>
                <p:oleObj name="CorelPhotoPaint.Image.10" r:id="rId4" imgW="2576164" imgH="3060766" progId="CorelPhotoPaint.Image.10">
                  <p:embed/>
                  <p:pic>
                    <p:nvPicPr>
                      <p:cNvPr id="2" name="Obje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5831" y="1761175"/>
                        <a:ext cx="2806348" cy="3335649"/>
                      </a:xfrm>
                      <a:prstGeom prst="rect">
                        <a:avLst/>
                      </a:prstGeom>
                      <a:noFill/>
                      <a:ln>
                        <a:noFill/>
                      </a:ln>
                    </p:spPr>
                  </p:pic>
                </p:oleObj>
              </mc:Fallback>
            </mc:AlternateContent>
          </a:graphicData>
        </a:graphic>
      </p:graphicFrame>
      <p:sp>
        <p:nvSpPr>
          <p:cNvPr id="60" name="Rectangle 59">
            <a:extLst>
              <a:ext uri="{FF2B5EF4-FFF2-40B4-BE49-F238E27FC236}">
                <a16:creationId xmlns:a16="http://schemas.microsoft.com/office/drawing/2014/main" id="{19A6AA4C-99F6-FA0F-760A-3722EAC81752}"/>
              </a:ext>
            </a:extLst>
          </p:cNvPr>
          <p:cNvSpPr/>
          <p:nvPr/>
        </p:nvSpPr>
        <p:spPr>
          <a:xfrm>
            <a:off x="1992702" y="2310623"/>
            <a:ext cx="2526794" cy="2528796"/>
          </a:xfrm>
          <a:prstGeom prst="rect">
            <a:avLst/>
          </a:prstGeom>
          <a:noFill/>
          <a:ln>
            <a:solidFill>
              <a:srgbClr val="0F7B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ZoneTexte 61">
            <a:extLst>
              <a:ext uri="{FF2B5EF4-FFF2-40B4-BE49-F238E27FC236}">
                <a16:creationId xmlns:a16="http://schemas.microsoft.com/office/drawing/2014/main" id="{0FB7D0D7-0AC6-9BE7-4454-D2686C96F77D}"/>
              </a:ext>
            </a:extLst>
          </p:cNvPr>
          <p:cNvSpPr txBox="1"/>
          <p:nvPr/>
        </p:nvSpPr>
        <p:spPr>
          <a:xfrm>
            <a:off x="7147443" y="1039172"/>
            <a:ext cx="5083123" cy="369332"/>
          </a:xfrm>
          <a:prstGeom prst="rect">
            <a:avLst/>
          </a:prstGeom>
          <a:noFill/>
        </p:spPr>
        <p:txBody>
          <a:bodyPr wrap="none" rtlCol="0">
            <a:spAutoFit/>
          </a:bodyPr>
          <a:lstStyle/>
          <a:p>
            <a:r>
              <a:rPr lang="fr-FR" dirty="0">
                <a:latin typeface="Open Sans Condensed Light" panose="020B0306030504020204"/>
              </a:rPr>
              <a:t>Calibre le plus faible au niveau pharynx et larynx</a:t>
            </a:r>
          </a:p>
        </p:txBody>
      </p:sp>
      <p:sp>
        <p:nvSpPr>
          <p:cNvPr id="63" name="ZoneTexte 62">
            <a:extLst>
              <a:ext uri="{FF2B5EF4-FFF2-40B4-BE49-F238E27FC236}">
                <a16:creationId xmlns:a16="http://schemas.microsoft.com/office/drawing/2014/main" id="{E5AA3CA3-5E8C-5A31-D170-C903E0EFC2DE}"/>
              </a:ext>
            </a:extLst>
          </p:cNvPr>
          <p:cNvSpPr txBox="1"/>
          <p:nvPr/>
        </p:nvSpPr>
        <p:spPr>
          <a:xfrm>
            <a:off x="239091" y="143411"/>
            <a:ext cx="3360197" cy="1200329"/>
          </a:xfrm>
          <a:prstGeom prst="rect">
            <a:avLst/>
          </a:prstGeom>
          <a:noFill/>
        </p:spPr>
        <p:txBody>
          <a:bodyPr wrap="square">
            <a:spAutoFit/>
          </a:bodyPr>
          <a:lstStyle/>
          <a:p>
            <a:r>
              <a:rPr lang="fr" sz="4000" dirty="0">
                <a:solidFill>
                  <a:srgbClr val="0F7B6F"/>
                </a:solidFill>
                <a:latin typeface="Oswald Regular"/>
                <a:ea typeface="Oswald Regular"/>
                <a:cs typeface="Oswald Regular"/>
                <a:sym typeface="Oswald Regular"/>
              </a:rPr>
              <a:t>La ventilation </a:t>
            </a:r>
            <a:r>
              <a:rPr lang="fr" sz="3200" dirty="0">
                <a:solidFill>
                  <a:srgbClr val="0F7B6F"/>
                </a:solidFill>
                <a:latin typeface="Oswald Regular"/>
                <a:ea typeface="Oswald Regular"/>
                <a:cs typeface="Oswald Regular"/>
                <a:sym typeface="Oswald Regular"/>
              </a:rPr>
              <a:t>larynx - pharynx</a:t>
            </a:r>
            <a:endParaRPr lang="fr-FR" sz="4000" dirty="0">
              <a:solidFill>
                <a:srgbClr val="0F7B6F"/>
              </a:solidFill>
              <a:latin typeface="Oswald Regular"/>
              <a:ea typeface="Oswald Regular"/>
              <a:cs typeface="Oswald Regular"/>
              <a:sym typeface="Oswald Regul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5" grpId="0"/>
      <p:bldP spid="5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Line 3">
            <a:extLst>
              <a:ext uri="{FF2B5EF4-FFF2-40B4-BE49-F238E27FC236}">
                <a16:creationId xmlns:a16="http://schemas.microsoft.com/office/drawing/2014/main" id="{CF917D52-A407-0328-24F1-D4466A7A5A94}"/>
              </a:ext>
            </a:extLst>
          </p:cNvPr>
          <p:cNvSpPr>
            <a:spLocks noChangeShapeType="1"/>
          </p:cNvSpPr>
          <p:nvPr/>
        </p:nvSpPr>
        <p:spPr bwMode="auto">
          <a:xfrm flipH="1">
            <a:off x="5957887" y="1346606"/>
            <a:ext cx="14288" cy="363378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Open Sans Condensed Light" panose="020B0306030504020204"/>
              <a:ea typeface="ＭＳ Ｐゴシック" charset="0"/>
            </a:endParaRPr>
          </a:p>
        </p:txBody>
      </p:sp>
      <p:sp>
        <p:nvSpPr>
          <p:cNvPr id="38" name="Line 4">
            <a:extLst>
              <a:ext uri="{FF2B5EF4-FFF2-40B4-BE49-F238E27FC236}">
                <a16:creationId xmlns:a16="http://schemas.microsoft.com/office/drawing/2014/main" id="{72158A16-E051-EBF7-7F68-CF7DFC30279B}"/>
              </a:ext>
            </a:extLst>
          </p:cNvPr>
          <p:cNvSpPr>
            <a:spLocks noChangeShapeType="1"/>
          </p:cNvSpPr>
          <p:nvPr/>
        </p:nvSpPr>
        <p:spPr bwMode="auto">
          <a:xfrm>
            <a:off x="7858125" y="4878793"/>
            <a:ext cx="0" cy="1016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Open Sans Condensed Light" panose="020B0306030504020204"/>
              <a:ea typeface="ＭＳ Ｐゴシック" charset="0"/>
            </a:endParaRPr>
          </a:p>
        </p:txBody>
      </p:sp>
      <p:sp>
        <p:nvSpPr>
          <p:cNvPr id="39" name="Line 5">
            <a:extLst>
              <a:ext uri="{FF2B5EF4-FFF2-40B4-BE49-F238E27FC236}">
                <a16:creationId xmlns:a16="http://schemas.microsoft.com/office/drawing/2014/main" id="{61CB0B55-D171-10E7-7881-896EBD671C71}"/>
              </a:ext>
            </a:extLst>
          </p:cNvPr>
          <p:cNvSpPr>
            <a:spLocks noChangeShapeType="1"/>
          </p:cNvSpPr>
          <p:nvPr/>
        </p:nvSpPr>
        <p:spPr bwMode="auto">
          <a:xfrm>
            <a:off x="6859587" y="4896256"/>
            <a:ext cx="0" cy="1016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Open Sans Condensed Light" panose="020B0306030504020204"/>
              <a:ea typeface="ＭＳ Ｐゴシック" charset="0"/>
            </a:endParaRPr>
          </a:p>
        </p:txBody>
      </p:sp>
      <p:sp>
        <p:nvSpPr>
          <p:cNvPr id="40" name="Line 6">
            <a:extLst>
              <a:ext uri="{FF2B5EF4-FFF2-40B4-BE49-F238E27FC236}">
                <a16:creationId xmlns:a16="http://schemas.microsoft.com/office/drawing/2014/main" id="{957533A5-4CA9-8A8C-5CF2-104BF6DD544D}"/>
              </a:ext>
            </a:extLst>
          </p:cNvPr>
          <p:cNvSpPr>
            <a:spLocks noChangeShapeType="1"/>
          </p:cNvSpPr>
          <p:nvPr/>
        </p:nvSpPr>
        <p:spPr bwMode="auto">
          <a:xfrm>
            <a:off x="8758237" y="4896256"/>
            <a:ext cx="0" cy="1016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Open Sans Condensed Light" panose="020B0306030504020204"/>
              <a:ea typeface="ＭＳ Ｐゴシック" charset="0"/>
            </a:endParaRPr>
          </a:p>
        </p:txBody>
      </p:sp>
      <p:sp>
        <p:nvSpPr>
          <p:cNvPr id="41" name="Line 7">
            <a:extLst>
              <a:ext uri="{FF2B5EF4-FFF2-40B4-BE49-F238E27FC236}">
                <a16:creationId xmlns:a16="http://schemas.microsoft.com/office/drawing/2014/main" id="{382497B7-B34A-EACB-F8AE-A506B3AE91CC}"/>
              </a:ext>
            </a:extLst>
          </p:cNvPr>
          <p:cNvSpPr>
            <a:spLocks noChangeShapeType="1"/>
          </p:cNvSpPr>
          <p:nvPr/>
        </p:nvSpPr>
        <p:spPr bwMode="auto">
          <a:xfrm>
            <a:off x="9756775" y="4867681"/>
            <a:ext cx="0" cy="1016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Open Sans Condensed Light" panose="020B0306030504020204"/>
              <a:ea typeface="ＭＳ Ｐゴシック" charset="0"/>
            </a:endParaRPr>
          </a:p>
        </p:txBody>
      </p:sp>
      <p:sp>
        <p:nvSpPr>
          <p:cNvPr id="42" name="Rectangle 9">
            <a:extLst>
              <a:ext uri="{FF2B5EF4-FFF2-40B4-BE49-F238E27FC236}">
                <a16:creationId xmlns:a16="http://schemas.microsoft.com/office/drawing/2014/main" id="{65DA8FF1-C3F5-A886-09AB-FF991C7AA13C}"/>
              </a:ext>
            </a:extLst>
          </p:cNvPr>
          <p:cNvSpPr>
            <a:spLocks noChangeArrowheads="1"/>
          </p:cNvSpPr>
          <p:nvPr/>
        </p:nvSpPr>
        <p:spPr bwMode="auto">
          <a:xfrm>
            <a:off x="5824537" y="4931181"/>
            <a:ext cx="29527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550" tIns="41275" rIns="82550" bIns="41275">
            <a:spAutoFit/>
          </a:bodyPr>
          <a:lstStyle>
            <a:lvl1pPr defTabSz="739775">
              <a:spcBef>
                <a:spcPct val="20000"/>
              </a:spcBef>
              <a:spcAft>
                <a:spcPts val="600"/>
              </a:spcAft>
              <a:buFont typeface="Arial" pitchFamily="34" charset="0"/>
              <a:defRPr sz="2000" b="1">
                <a:solidFill>
                  <a:schemeClr val="tx1"/>
                </a:solidFill>
                <a:latin typeface="Arial" pitchFamily="34" charset="0"/>
                <a:ea typeface="MS PGothic" pitchFamily="34" charset="-128"/>
              </a:defRPr>
            </a:lvl1pPr>
            <a:lvl2pPr marL="742950" indent="-285750" defTabSz="739775">
              <a:spcBef>
                <a:spcPct val="20000"/>
              </a:spcBef>
              <a:buClr>
                <a:schemeClr val="tx2"/>
              </a:buClr>
              <a:buFont typeface="Arial" pitchFamily="34" charset="0"/>
              <a:buChar char="•"/>
              <a:defRPr sz="2000">
                <a:solidFill>
                  <a:schemeClr val="tx1"/>
                </a:solidFill>
                <a:latin typeface="Arial" pitchFamily="34" charset="0"/>
                <a:ea typeface="MS PGothic" pitchFamily="34" charset="-128"/>
              </a:defRPr>
            </a:lvl2pPr>
            <a:lvl3pPr marL="1143000" indent="-228600" defTabSz="739775">
              <a:spcBef>
                <a:spcPct val="20000"/>
              </a:spcBef>
              <a:buClr>
                <a:schemeClr val="tx2"/>
              </a:buClr>
              <a:buFont typeface="Arial" pitchFamily="34" charset="0"/>
              <a:buChar char="•"/>
              <a:defRPr>
                <a:solidFill>
                  <a:schemeClr val="tx1"/>
                </a:solidFill>
                <a:latin typeface="Arial" pitchFamily="34" charset="0"/>
                <a:ea typeface="MS PGothic" pitchFamily="34" charset="-128"/>
              </a:defRPr>
            </a:lvl3pPr>
            <a:lvl4pPr marL="1600200" indent="-228600" defTabSz="739775">
              <a:spcBef>
                <a:spcPct val="20000"/>
              </a:spcBef>
              <a:buClr>
                <a:schemeClr val="tx2"/>
              </a:buClr>
              <a:buFont typeface="Arial" pitchFamily="34" charset="0"/>
              <a:buChar char="•"/>
              <a:defRPr>
                <a:solidFill>
                  <a:schemeClr val="tx1"/>
                </a:solidFill>
                <a:latin typeface="Arial" pitchFamily="34" charset="0"/>
                <a:ea typeface="MS PGothic" pitchFamily="34" charset="-128"/>
              </a:defRPr>
            </a:lvl4pPr>
            <a:lvl5pPr marL="2057400" indent="-228600" defTabSz="739775">
              <a:spcBef>
                <a:spcPct val="20000"/>
              </a:spcBef>
              <a:buClr>
                <a:schemeClr val="tx2"/>
              </a:buClr>
              <a:buFont typeface="Arial" pitchFamily="34" charset="0"/>
              <a:buChar char="•"/>
              <a:defRPr>
                <a:solidFill>
                  <a:schemeClr val="tx1"/>
                </a:solidFill>
                <a:latin typeface="Arial" pitchFamily="34" charset="0"/>
                <a:ea typeface="MS PGothic" pitchFamily="34" charset="-128"/>
              </a:defRPr>
            </a:lvl5pPr>
            <a:lvl6pPr marL="2514600" indent="-228600" defTabSz="739775"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ea typeface="MS PGothic" pitchFamily="34" charset="-128"/>
              </a:defRPr>
            </a:lvl6pPr>
            <a:lvl7pPr marL="2971800" indent="-228600" defTabSz="739775"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ea typeface="MS PGothic" pitchFamily="34" charset="-128"/>
              </a:defRPr>
            </a:lvl7pPr>
            <a:lvl8pPr marL="3429000" indent="-228600" defTabSz="739775"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ea typeface="MS PGothic" pitchFamily="34" charset="-128"/>
              </a:defRPr>
            </a:lvl8pPr>
            <a:lvl9pPr marL="3886200" indent="-228600" defTabSz="739775"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ea typeface="MS PGothic" pitchFamily="34" charset="-128"/>
              </a:defRPr>
            </a:lvl9pPr>
          </a:lstStyle>
          <a:p>
            <a:pPr marL="0" marR="0" lvl="0" indent="0" defTabSz="739775" eaLnBrk="1" fontAlgn="base" latinLnBrk="0" hangingPunct="1">
              <a:lnSpc>
                <a:spcPct val="100000"/>
              </a:lnSpc>
              <a:spcBef>
                <a:spcPct val="0"/>
              </a:spcBef>
              <a:spcAft>
                <a:spcPct val="0"/>
              </a:spcAft>
              <a:buClrTx/>
              <a:buSzTx/>
              <a:buFontTx/>
              <a:buNone/>
              <a:tabLst/>
              <a:defRPr/>
            </a:pPr>
            <a:r>
              <a:rPr kumimoji="0" lang="fr-FR" altLang="fr-FR" sz="1800" b="0" i="0" u="none" strike="noStrike" kern="0" cap="none" spc="0" normalizeH="0" baseline="0" noProof="0">
                <a:ln>
                  <a:noFill/>
                </a:ln>
                <a:solidFill>
                  <a:srgbClr val="000000"/>
                </a:solidFill>
                <a:effectLst/>
                <a:uLnTx/>
                <a:uFillTx/>
                <a:latin typeface="Open Sans Condensed Light" panose="020B0306030504020204"/>
              </a:rPr>
              <a:t>0</a:t>
            </a:r>
          </a:p>
        </p:txBody>
      </p:sp>
      <p:sp>
        <p:nvSpPr>
          <p:cNvPr id="43" name="Rectangle 10">
            <a:extLst>
              <a:ext uri="{FF2B5EF4-FFF2-40B4-BE49-F238E27FC236}">
                <a16:creationId xmlns:a16="http://schemas.microsoft.com/office/drawing/2014/main" id="{79EA5EEB-5E5D-7112-3EE2-F98FA831854F}"/>
              </a:ext>
            </a:extLst>
          </p:cNvPr>
          <p:cNvSpPr>
            <a:spLocks noChangeArrowheads="1"/>
          </p:cNvSpPr>
          <p:nvPr/>
        </p:nvSpPr>
        <p:spPr bwMode="auto">
          <a:xfrm>
            <a:off x="9558337" y="4947056"/>
            <a:ext cx="423863"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550" tIns="41275" rIns="82550" bIns="41275">
            <a:spAutoFit/>
          </a:bodyPr>
          <a:lstStyle>
            <a:lvl1pPr defTabSz="739775">
              <a:spcBef>
                <a:spcPct val="20000"/>
              </a:spcBef>
              <a:spcAft>
                <a:spcPts val="600"/>
              </a:spcAft>
              <a:buFont typeface="Arial" pitchFamily="34" charset="0"/>
              <a:defRPr sz="2000" b="1">
                <a:solidFill>
                  <a:schemeClr val="tx1"/>
                </a:solidFill>
                <a:latin typeface="Arial" pitchFamily="34" charset="0"/>
                <a:ea typeface="MS PGothic" pitchFamily="34" charset="-128"/>
              </a:defRPr>
            </a:lvl1pPr>
            <a:lvl2pPr marL="742950" indent="-285750" defTabSz="739775">
              <a:spcBef>
                <a:spcPct val="20000"/>
              </a:spcBef>
              <a:buClr>
                <a:schemeClr val="tx2"/>
              </a:buClr>
              <a:buFont typeface="Arial" pitchFamily="34" charset="0"/>
              <a:buChar char="•"/>
              <a:defRPr sz="2000">
                <a:solidFill>
                  <a:schemeClr val="tx1"/>
                </a:solidFill>
                <a:latin typeface="Arial" pitchFamily="34" charset="0"/>
                <a:ea typeface="MS PGothic" pitchFamily="34" charset="-128"/>
              </a:defRPr>
            </a:lvl2pPr>
            <a:lvl3pPr marL="1143000" indent="-228600" defTabSz="739775">
              <a:spcBef>
                <a:spcPct val="20000"/>
              </a:spcBef>
              <a:buClr>
                <a:schemeClr val="tx2"/>
              </a:buClr>
              <a:buFont typeface="Arial" pitchFamily="34" charset="0"/>
              <a:buChar char="•"/>
              <a:defRPr>
                <a:solidFill>
                  <a:schemeClr val="tx1"/>
                </a:solidFill>
                <a:latin typeface="Arial" pitchFamily="34" charset="0"/>
                <a:ea typeface="MS PGothic" pitchFamily="34" charset="-128"/>
              </a:defRPr>
            </a:lvl3pPr>
            <a:lvl4pPr marL="1600200" indent="-228600" defTabSz="739775">
              <a:spcBef>
                <a:spcPct val="20000"/>
              </a:spcBef>
              <a:buClr>
                <a:schemeClr val="tx2"/>
              </a:buClr>
              <a:buFont typeface="Arial" pitchFamily="34" charset="0"/>
              <a:buChar char="•"/>
              <a:defRPr>
                <a:solidFill>
                  <a:schemeClr val="tx1"/>
                </a:solidFill>
                <a:latin typeface="Arial" pitchFamily="34" charset="0"/>
                <a:ea typeface="MS PGothic" pitchFamily="34" charset="-128"/>
              </a:defRPr>
            </a:lvl4pPr>
            <a:lvl5pPr marL="2057400" indent="-228600" defTabSz="739775">
              <a:spcBef>
                <a:spcPct val="20000"/>
              </a:spcBef>
              <a:buClr>
                <a:schemeClr val="tx2"/>
              </a:buClr>
              <a:buFont typeface="Arial" pitchFamily="34" charset="0"/>
              <a:buChar char="•"/>
              <a:defRPr>
                <a:solidFill>
                  <a:schemeClr val="tx1"/>
                </a:solidFill>
                <a:latin typeface="Arial" pitchFamily="34" charset="0"/>
                <a:ea typeface="MS PGothic" pitchFamily="34" charset="-128"/>
              </a:defRPr>
            </a:lvl5pPr>
            <a:lvl6pPr marL="2514600" indent="-228600" defTabSz="739775"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ea typeface="MS PGothic" pitchFamily="34" charset="-128"/>
              </a:defRPr>
            </a:lvl6pPr>
            <a:lvl7pPr marL="2971800" indent="-228600" defTabSz="739775"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ea typeface="MS PGothic" pitchFamily="34" charset="-128"/>
              </a:defRPr>
            </a:lvl7pPr>
            <a:lvl8pPr marL="3429000" indent="-228600" defTabSz="739775"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ea typeface="MS PGothic" pitchFamily="34" charset="-128"/>
              </a:defRPr>
            </a:lvl8pPr>
            <a:lvl9pPr marL="3886200" indent="-228600" defTabSz="739775"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ea typeface="MS PGothic" pitchFamily="34" charset="-128"/>
              </a:defRPr>
            </a:lvl9pPr>
          </a:lstStyle>
          <a:p>
            <a:pPr marL="0" marR="0" lvl="0" indent="0" defTabSz="739775" eaLnBrk="1" fontAlgn="base" latinLnBrk="0" hangingPunct="1">
              <a:lnSpc>
                <a:spcPct val="100000"/>
              </a:lnSpc>
              <a:spcBef>
                <a:spcPct val="0"/>
              </a:spcBef>
              <a:spcAft>
                <a:spcPct val="0"/>
              </a:spcAft>
              <a:buClrTx/>
              <a:buSzTx/>
              <a:buFontTx/>
              <a:buNone/>
              <a:tabLst/>
              <a:defRPr/>
            </a:pPr>
            <a:r>
              <a:rPr kumimoji="0" lang="fr-FR" altLang="fr-FR" sz="1800" b="0" i="0" u="none" strike="noStrike" kern="0" cap="none" spc="0" normalizeH="0" baseline="0" noProof="0">
                <a:ln>
                  <a:noFill/>
                </a:ln>
                <a:solidFill>
                  <a:srgbClr val="000000"/>
                </a:solidFill>
                <a:effectLst/>
                <a:uLnTx/>
                <a:uFillTx/>
                <a:latin typeface="Open Sans Condensed Light" panose="020B0306030504020204"/>
              </a:rPr>
              <a:t>20</a:t>
            </a:r>
          </a:p>
        </p:txBody>
      </p:sp>
      <p:sp>
        <p:nvSpPr>
          <p:cNvPr id="44" name="Rectangle 11">
            <a:extLst>
              <a:ext uri="{FF2B5EF4-FFF2-40B4-BE49-F238E27FC236}">
                <a16:creationId xmlns:a16="http://schemas.microsoft.com/office/drawing/2014/main" id="{6C740B46-F03A-4F95-7604-064F8D842E2F}"/>
              </a:ext>
            </a:extLst>
          </p:cNvPr>
          <p:cNvSpPr>
            <a:spLocks noChangeArrowheads="1"/>
          </p:cNvSpPr>
          <p:nvPr/>
        </p:nvSpPr>
        <p:spPr bwMode="auto">
          <a:xfrm>
            <a:off x="7659687" y="4947056"/>
            <a:ext cx="423863"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550" tIns="41275" rIns="82550" bIns="41275">
            <a:spAutoFit/>
          </a:bodyPr>
          <a:lstStyle>
            <a:lvl1pPr defTabSz="739775">
              <a:spcBef>
                <a:spcPct val="20000"/>
              </a:spcBef>
              <a:spcAft>
                <a:spcPts val="600"/>
              </a:spcAft>
              <a:buFont typeface="Arial" pitchFamily="34" charset="0"/>
              <a:defRPr sz="2000" b="1">
                <a:solidFill>
                  <a:schemeClr val="tx1"/>
                </a:solidFill>
                <a:latin typeface="Arial" pitchFamily="34" charset="0"/>
                <a:ea typeface="MS PGothic" pitchFamily="34" charset="-128"/>
              </a:defRPr>
            </a:lvl1pPr>
            <a:lvl2pPr marL="742950" indent="-285750" defTabSz="739775">
              <a:spcBef>
                <a:spcPct val="20000"/>
              </a:spcBef>
              <a:buClr>
                <a:schemeClr val="tx2"/>
              </a:buClr>
              <a:buFont typeface="Arial" pitchFamily="34" charset="0"/>
              <a:buChar char="•"/>
              <a:defRPr sz="2000">
                <a:solidFill>
                  <a:schemeClr val="tx1"/>
                </a:solidFill>
                <a:latin typeface="Arial" pitchFamily="34" charset="0"/>
                <a:ea typeface="MS PGothic" pitchFamily="34" charset="-128"/>
              </a:defRPr>
            </a:lvl2pPr>
            <a:lvl3pPr marL="1143000" indent="-228600" defTabSz="739775">
              <a:spcBef>
                <a:spcPct val="20000"/>
              </a:spcBef>
              <a:buClr>
                <a:schemeClr val="tx2"/>
              </a:buClr>
              <a:buFont typeface="Arial" pitchFamily="34" charset="0"/>
              <a:buChar char="•"/>
              <a:defRPr>
                <a:solidFill>
                  <a:schemeClr val="tx1"/>
                </a:solidFill>
                <a:latin typeface="Arial" pitchFamily="34" charset="0"/>
                <a:ea typeface="MS PGothic" pitchFamily="34" charset="-128"/>
              </a:defRPr>
            </a:lvl3pPr>
            <a:lvl4pPr marL="1600200" indent="-228600" defTabSz="739775">
              <a:spcBef>
                <a:spcPct val="20000"/>
              </a:spcBef>
              <a:buClr>
                <a:schemeClr val="tx2"/>
              </a:buClr>
              <a:buFont typeface="Arial" pitchFamily="34" charset="0"/>
              <a:buChar char="•"/>
              <a:defRPr>
                <a:solidFill>
                  <a:schemeClr val="tx1"/>
                </a:solidFill>
                <a:latin typeface="Arial" pitchFamily="34" charset="0"/>
                <a:ea typeface="MS PGothic" pitchFamily="34" charset="-128"/>
              </a:defRPr>
            </a:lvl4pPr>
            <a:lvl5pPr marL="2057400" indent="-228600" defTabSz="739775">
              <a:spcBef>
                <a:spcPct val="20000"/>
              </a:spcBef>
              <a:buClr>
                <a:schemeClr val="tx2"/>
              </a:buClr>
              <a:buFont typeface="Arial" pitchFamily="34" charset="0"/>
              <a:buChar char="•"/>
              <a:defRPr>
                <a:solidFill>
                  <a:schemeClr val="tx1"/>
                </a:solidFill>
                <a:latin typeface="Arial" pitchFamily="34" charset="0"/>
                <a:ea typeface="MS PGothic" pitchFamily="34" charset="-128"/>
              </a:defRPr>
            </a:lvl5pPr>
            <a:lvl6pPr marL="2514600" indent="-228600" defTabSz="739775"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ea typeface="MS PGothic" pitchFamily="34" charset="-128"/>
              </a:defRPr>
            </a:lvl6pPr>
            <a:lvl7pPr marL="2971800" indent="-228600" defTabSz="739775"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ea typeface="MS PGothic" pitchFamily="34" charset="-128"/>
              </a:defRPr>
            </a:lvl7pPr>
            <a:lvl8pPr marL="3429000" indent="-228600" defTabSz="739775"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ea typeface="MS PGothic" pitchFamily="34" charset="-128"/>
              </a:defRPr>
            </a:lvl8pPr>
            <a:lvl9pPr marL="3886200" indent="-228600" defTabSz="739775"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ea typeface="MS PGothic" pitchFamily="34" charset="-128"/>
              </a:defRPr>
            </a:lvl9pPr>
          </a:lstStyle>
          <a:p>
            <a:pPr marL="0" marR="0" lvl="0" indent="0" defTabSz="739775" eaLnBrk="1" fontAlgn="base" latinLnBrk="0" hangingPunct="1">
              <a:lnSpc>
                <a:spcPct val="100000"/>
              </a:lnSpc>
              <a:spcBef>
                <a:spcPct val="0"/>
              </a:spcBef>
              <a:spcAft>
                <a:spcPct val="0"/>
              </a:spcAft>
              <a:buClrTx/>
              <a:buSzTx/>
              <a:buFontTx/>
              <a:buNone/>
              <a:tabLst/>
              <a:defRPr/>
            </a:pPr>
            <a:r>
              <a:rPr kumimoji="0" lang="fr-FR" altLang="fr-FR" sz="1800" b="0" i="0" u="none" strike="noStrike" kern="0" cap="none" spc="0" normalizeH="0" baseline="0" noProof="0">
                <a:ln>
                  <a:noFill/>
                </a:ln>
                <a:solidFill>
                  <a:srgbClr val="000000"/>
                </a:solidFill>
                <a:effectLst/>
                <a:uLnTx/>
                <a:uFillTx/>
                <a:latin typeface="Open Sans Condensed Light" panose="020B0306030504020204"/>
              </a:rPr>
              <a:t>10</a:t>
            </a:r>
          </a:p>
        </p:txBody>
      </p:sp>
      <p:sp>
        <p:nvSpPr>
          <p:cNvPr id="45" name="Line 12">
            <a:extLst>
              <a:ext uri="{FF2B5EF4-FFF2-40B4-BE49-F238E27FC236}">
                <a16:creationId xmlns:a16="http://schemas.microsoft.com/office/drawing/2014/main" id="{35F29804-D289-7023-32E5-723BBFA4E671}"/>
              </a:ext>
            </a:extLst>
          </p:cNvPr>
          <p:cNvSpPr>
            <a:spLocks noChangeShapeType="1"/>
          </p:cNvSpPr>
          <p:nvPr/>
        </p:nvSpPr>
        <p:spPr bwMode="auto">
          <a:xfrm flipH="1">
            <a:off x="5878512" y="2815043"/>
            <a:ext cx="85725"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Open Sans Condensed Light" panose="020B0306030504020204"/>
              <a:ea typeface="ＭＳ Ｐゴシック" charset="0"/>
            </a:endParaRPr>
          </a:p>
        </p:txBody>
      </p:sp>
      <p:sp>
        <p:nvSpPr>
          <p:cNvPr id="46" name="Line 13">
            <a:extLst>
              <a:ext uri="{FF2B5EF4-FFF2-40B4-BE49-F238E27FC236}">
                <a16:creationId xmlns:a16="http://schemas.microsoft.com/office/drawing/2014/main" id="{FF23A42F-0AF6-BFDC-7E24-FFCE2FB81208}"/>
              </a:ext>
            </a:extLst>
          </p:cNvPr>
          <p:cNvSpPr>
            <a:spLocks noChangeShapeType="1"/>
          </p:cNvSpPr>
          <p:nvPr/>
        </p:nvSpPr>
        <p:spPr bwMode="auto">
          <a:xfrm flipH="1">
            <a:off x="5878512" y="2129243"/>
            <a:ext cx="85725"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Open Sans Condensed Light" panose="020B0306030504020204"/>
              <a:ea typeface="ＭＳ Ｐゴシック" charset="0"/>
            </a:endParaRPr>
          </a:p>
        </p:txBody>
      </p:sp>
      <p:sp>
        <p:nvSpPr>
          <p:cNvPr id="47" name="Rectangle 14">
            <a:extLst>
              <a:ext uri="{FF2B5EF4-FFF2-40B4-BE49-F238E27FC236}">
                <a16:creationId xmlns:a16="http://schemas.microsoft.com/office/drawing/2014/main" id="{136C3A8A-874A-EE96-2F16-6AA18EE09255}"/>
              </a:ext>
            </a:extLst>
          </p:cNvPr>
          <p:cNvSpPr>
            <a:spLocks noChangeArrowheads="1"/>
          </p:cNvSpPr>
          <p:nvPr/>
        </p:nvSpPr>
        <p:spPr bwMode="auto">
          <a:xfrm>
            <a:off x="5626100" y="4713693"/>
            <a:ext cx="29527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550" tIns="41275" rIns="82550" bIns="41275">
            <a:spAutoFit/>
          </a:bodyPr>
          <a:lstStyle>
            <a:lvl1pPr defTabSz="739775">
              <a:spcBef>
                <a:spcPct val="20000"/>
              </a:spcBef>
              <a:spcAft>
                <a:spcPts val="600"/>
              </a:spcAft>
              <a:buFont typeface="Arial" pitchFamily="34" charset="0"/>
              <a:defRPr sz="2000" b="1">
                <a:solidFill>
                  <a:schemeClr val="tx1"/>
                </a:solidFill>
                <a:latin typeface="Arial" pitchFamily="34" charset="0"/>
                <a:ea typeface="MS PGothic" pitchFamily="34" charset="-128"/>
              </a:defRPr>
            </a:lvl1pPr>
            <a:lvl2pPr marL="742950" indent="-285750" defTabSz="739775">
              <a:spcBef>
                <a:spcPct val="20000"/>
              </a:spcBef>
              <a:buClr>
                <a:schemeClr val="tx2"/>
              </a:buClr>
              <a:buFont typeface="Arial" pitchFamily="34" charset="0"/>
              <a:buChar char="•"/>
              <a:defRPr sz="2000">
                <a:solidFill>
                  <a:schemeClr val="tx1"/>
                </a:solidFill>
                <a:latin typeface="Arial" pitchFamily="34" charset="0"/>
                <a:ea typeface="MS PGothic" pitchFamily="34" charset="-128"/>
              </a:defRPr>
            </a:lvl2pPr>
            <a:lvl3pPr marL="1143000" indent="-228600" defTabSz="739775">
              <a:spcBef>
                <a:spcPct val="20000"/>
              </a:spcBef>
              <a:buClr>
                <a:schemeClr val="tx2"/>
              </a:buClr>
              <a:buFont typeface="Arial" pitchFamily="34" charset="0"/>
              <a:buChar char="•"/>
              <a:defRPr>
                <a:solidFill>
                  <a:schemeClr val="tx1"/>
                </a:solidFill>
                <a:latin typeface="Arial" pitchFamily="34" charset="0"/>
                <a:ea typeface="MS PGothic" pitchFamily="34" charset="-128"/>
              </a:defRPr>
            </a:lvl3pPr>
            <a:lvl4pPr marL="1600200" indent="-228600" defTabSz="739775">
              <a:spcBef>
                <a:spcPct val="20000"/>
              </a:spcBef>
              <a:buClr>
                <a:schemeClr val="tx2"/>
              </a:buClr>
              <a:buFont typeface="Arial" pitchFamily="34" charset="0"/>
              <a:buChar char="•"/>
              <a:defRPr>
                <a:solidFill>
                  <a:schemeClr val="tx1"/>
                </a:solidFill>
                <a:latin typeface="Arial" pitchFamily="34" charset="0"/>
                <a:ea typeface="MS PGothic" pitchFamily="34" charset="-128"/>
              </a:defRPr>
            </a:lvl4pPr>
            <a:lvl5pPr marL="2057400" indent="-228600" defTabSz="739775">
              <a:spcBef>
                <a:spcPct val="20000"/>
              </a:spcBef>
              <a:buClr>
                <a:schemeClr val="tx2"/>
              </a:buClr>
              <a:buFont typeface="Arial" pitchFamily="34" charset="0"/>
              <a:buChar char="•"/>
              <a:defRPr>
                <a:solidFill>
                  <a:schemeClr val="tx1"/>
                </a:solidFill>
                <a:latin typeface="Arial" pitchFamily="34" charset="0"/>
                <a:ea typeface="MS PGothic" pitchFamily="34" charset="-128"/>
              </a:defRPr>
            </a:lvl5pPr>
            <a:lvl6pPr marL="2514600" indent="-228600" defTabSz="739775"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ea typeface="MS PGothic" pitchFamily="34" charset="-128"/>
              </a:defRPr>
            </a:lvl6pPr>
            <a:lvl7pPr marL="2971800" indent="-228600" defTabSz="739775"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ea typeface="MS PGothic" pitchFamily="34" charset="-128"/>
              </a:defRPr>
            </a:lvl7pPr>
            <a:lvl8pPr marL="3429000" indent="-228600" defTabSz="739775"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ea typeface="MS PGothic" pitchFamily="34" charset="-128"/>
              </a:defRPr>
            </a:lvl8pPr>
            <a:lvl9pPr marL="3886200" indent="-228600" defTabSz="739775"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ea typeface="MS PGothic" pitchFamily="34" charset="-128"/>
              </a:defRPr>
            </a:lvl9pPr>
          </a:lstStyle>
          <a:p>
            <a:pPr marL="0" marR="0" lvl="0" indent="0" algn="r" defTabSz="739775" eaLnBrk="1" fontAlgn="base" latinLnBrk="0" hangingPunct="1">
              <a:lnSpc>
                <a:spcPct val="100000"/>
              </a:lnSpc>
              <a:spcBef>
                <a:spcPct val="0"/>
              </a:spcBef>
              <a:spcAft>
                <a:spcPct val="0"/>
              </a:spcAft>
              <a:buClrTx/>
              <a:buSzTx/>
              <a:buFontTx/>
              <a:buNone/>
              <a:tabLst/>
              <a:defRPr/>
            </a:pPr>
            <a:r>
              <a:rPr kumimoji="0" lang="fr-FR" altLang="fr-FR" sz="1800" b="0" i="0" u="none" strike="noStrike" kern="0" cap="none" spc="0" normalizeH="0" baseline="0" noProof="0">
                <a:ln>
                  <a:noFill/>
                </a:ln>
                <a:solidFill>
                  <a:srgbClr val="000000"/>
                </a:solidFill>
                <a:effectLst/>
                <a:uLnTx/>
                <a:uFillTx/>
                <a:latin typeface="Open Sans Condensed Light" panose="020B0306030504020204"/>
              </a:rPr>
              <a:t>0</a:t>
            </a:r>
          </a:p>
        </p:txBody>
      </p:sp>
      <p:sp>
        <p:nvSpPr>
          <p:cNvPr id="48" name="Line 15">
            <a:extLst>
              <a:ext uri="{FF2B5EF4-FFF2-40B4-BE49-F238E27FC236}">
                <a16:creationId xmlns:a16="http://schemas.microsoft.com/office/drawing/2014/main" id="{D4BB7F85-D578-FC84-7276-1D103546858B}"/>
              </a:ext>
            </a:extLst>
          </p:cNvPr>
          <p:cNvSpPr>
            <a:spLocks noChangeShapeType="1"/>
          </p:cNvSpPr>
          <p:nvPr/>
        </p:nvSpPr>
        <p:spPr bwMode="auto">
          <a:xfrm flipH="1" flipV="1">
            <a:off x="5878512" y="4872443"/>
            <a:ext cx="3910013" cy="15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Open Sans Condensed Light" panose="020B0306030504020204"/>
              <a:ea typeface="ＭＳ Ｐゴシック" charset="0"/>
            </a:endParaRPr>
          </a:p>
        </p:txBody>
      </p:sp>
      <p:sp>
        <p:nvSpPr>
          <p:cNvPr id="49" name="Line 16">
            <a:extLst>
              <a:ext uri="{FF2B5EF4-FFF2-40B4-BE49-F238E27FC236}">
                <a16:creationId xmlns:a16="http://schemas.microsoft.com/office/drawing/2014/main" id="{42C46310-9E96-CE97-DA28-770881D52ED9}"/>
              </a:ext>
            </a:extLst>
          </p:cNvPr>
          <p:cNvSpPr>
            <a:spLocks noChangeShapeType="1"/>
          </p:cNvSpPr>
          <p:nvPr/>
        </p:nvSpPr>
        <p:spPr bwMode="auto">
          <a:xfrm flipH="1">
            <a:off x="5878512" y="4186643"/>
            <a:ext cx="85725"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Open Sans Condensed Light" panose="020B0306030504020204"/>
              <a:ea typeface="ＭＳ Ｐゴシック" charset="0"/>
            </a:endParaRPr>
          </a:p>
        </p:txBody>
      </p:sp>
      <p:sp>
        <p:nvSpPr>
          <p:cNvPr id="50" name="Line 17">
            <a:extLst>
              <a:ext uri="{FF2B5EF4-FFF2-40B4-BE49-F238E27FC236}">
                <a16:creationId xmlns:a16="http://schemas.microsoft.com/office/drawing/2014/main" id="{47643301-296D-F203-8788-756177CD8B0B}"/>
              </a:ext>
            </a:extLst>
          </p:cNvPr>
          <p:cNvSpPr>
            <a:spLocks noChangeShapeType="1"/>
          </p:cNvSpPr>
          <p:nvPr/>
        </p:nvSpPr>
        <p:spPr bwMode="auto">
          <a:xfrm flipH="1">
            <a:off x="5878512" y="3500843"/>
            <a:ext cx="85725"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Open Sans Condensed Light" panose="020B0306030504020204"/>
              <a:ea typeface="ＭＳ Ｐゴシック" charset="0"/>
            </a:endParaRPr>
          </a:p>
        </p:txBody>
      </p:sp>
      <p:sp>
        <p:nvSpPr>
          <p:cNvPr id="51" name="Rectangle 18">
            <a:extLst>
              <a:ext uri="{FF2B5EF4-FFF2-40B4-BE49-F238E27FC236}">
                <a16:creationId xmlns:a16="http://schemas.microsoft.com/office/drawing/2014/main" id="{3C353FC7-1EEC-56AF-1A5E-4A8E92D7A9C2}"/>
              </a:ext>
            </a:extLst>
          </p:cNvPr>
          <p:cNvSpPr>
            <a:spLocks noChangeArrowheads="1"/>
          </p:cNvSpPr>
          <p:nvPr/>
        </p:nvSpPr>
        <p:spPr bwMode="auto">
          <a:xfrm>
            <a:off x="5329867" y="4016781"/>
            <a:ext cx="591508" cy="360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550" tIns="41275" rIns="82550" bIns="41275">
            <a:spAutoFit/>
          </a:bodyPr>
          <a:lstStyle>
            <a:lvl1pPr defTabSz="739775">
              <a:spcBef>
                <a:spcPct val="20000"/>
              </a:spcBef>
              <a:spcAft>
                <a:spcPts val="600"/>
              </a:spcAft>
              <a:buFont typeface="Arial" pitchFamily="34" charset="0"/>
              <a:defRPr sz="2000" b="1">
                <a:solidFill>
                  <a:schemeClr val="tx1"/>
                </a:solidFill>
                <a:latin typeface="Arial" pitchFamily="34" charset="0"/>
                <a:ea typeface="MS PGothic" pitchFamily="34" charset="-128"/>
              </a:defRPr>
            </a:lvl1pPr>
            <a:lvl2pPr marL="742950" indent="-285750" defTabSz="739775">
              <a:spcBef>
                <a:spcPct val="20000"/>
              </a:spcBef>
              <a:buClr>
                <a:schemeClr val="tx2"/>
              </a:buClr>
              <a:buFont typeface="Arial" pitchFamily="34" charset="0"/>
              <a:buChar char="•"/>
              <a:defRPr sz="2000">
                <a:solidFill>
                  <a:schemeClr val="tx1"/>
                </a:solidFill>
                <a:latin typeface="Arial" pitchFamily="34" charset="0"/>
                <a:ea typeface="MS PGothic" pitchFamily="34" charset="-128"/>
              </a:defRPr>
            </a:lvl2pPr>
            <a:lvl3pPr marL="1143000" indent="-228600" defTabSz="739775">
              <a:spcBef>
                <a:spcPct val="20000"/>
              </a:spcBef>
              <a:buClr>
                <a:schemeClr val="tx2"/>
              </a:buClr>
              <a:buFont typeface="Arial" pitchFamily="34" charset="0"/>
              <a:buChar char="•"/>
              <a:defRPr>
                <a:solidFill>
                  <a:schemeClr val="tx1"/>
                </a:solidFill>
                <a:latin typeface="Arial" pitchFamily="34" charset="0"/>
                <a:ea typeface="MS PGothic" pitchFamily="34" charset="-128"/>
              </a:defRPr>
            </a:lvl3pPr>
            <a:lvl4pPr marL="1600200" indent="-228600" defTabSz="739775">
              <a:spcBef>
                <a:spcPct val="20000"/>
              </a:spcBef>
              <a:buClr>
                <a:schemeClr val="tx2"/>
              </a:buClr>
              <a:buFont typeface="Arial" pitchFamily="34" charset="0"/>
              <a:buChar char="•"/>
              <a:defRPr>
                <a:solidFill>
                  <a:schemeClr val="tx1"/>
                </a:solidFill>
                <a:latin typeface="Arial" pitchFamily="34" charset="0"/>
                <a:ea typeface="MS PGothic" pitchFamily="34" charset="-128"/>
              </a:defRPr>
            </a:lvl4pPr>
            <a:lvl5pPr marL="2057400" indent="-228600" defTabSz="739775">
              <a:spcBef>
                <a:spcPct val="20000"/>
              </a:spcBef>
              <a:buClr>
                <a:schemeClr val="tx2"/>
              </a:buClr>
              <a:buFont typeface="Arial" pitchFamily="34" charset="0"/>
              <a:buChar char="•"/>
              <a:defRPr>
                <a:solidFill>
                  <a:schemeClr val="tx1"/>
                </a:solidFill>
                <a:latin typeface="Arial" pitchFamily="34" charset="0"/>
                <a:ea typeface="MS PGothic" pitchFamily="34" charset="-128"/>
              </a:defRPr>
            </a:lvl5pPr>
            <a:lvl6pPr marL="2514600" indent="-228600" defTabSz="739775"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ea typeface="MS PGothic" pitchFamily="34" charset="-128"/>
              </a:defRPr>
            </a:lvl6pPr>
            <a:lvl7pPr marL="2971800" indent="-228600" defTabSz="739775"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ea typeface="MS PGothic" pitchFamily="34" charset="-128"/>
              </a:defRPr>
            </a:lvl7pPr>
            <a:lvl8pPr marL="3429000" indent="-228600" defTabSz="739775"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ea typeface="MS PGothic" pitchFamily="34" charset="-128"/>
              </a:defRPr>
            </a:lvl8pPr>
            <a:lvl9pPr marL="3886200" indent="-228600" defTabSz="739775"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ea typeface="MS PGothic" pitchFamily="34" charset="-128"/>
              </a:defRPr>
            </a:lvl9pPr>
          </a:lstStyle>
          <a:p>
            <a:pPr marL="0" marR="0" lvl="0" indent="0" algn="r" defTabSz="739775" eaLnBrk="1" fontAlgn="base" latinLnBrk="0" hangingPunct="1">
              <a:lnSpc>
                <a:spcPct val="100000"/>
              </a:lnSpc>
              <a:spcBef>
                <a:spcPct val="0"/>
              </a:spcBef>
              <a:spcAft>
                <a:spcPct val="0"/>
              </a:spcAft>
              <a:buClrTx/>
              <a:buSzTx/>
              <a:buFontTx/>
              <a:buNone/>
              <a:tabLst/>
              <a:defRPr/>
            </a:pPr>
            <a:r>
              <a:rPr kumimoji="0" lang="fr-FR" altLang="fr-FR" sz="1800" b="0" i="0" u="none" strike="noStrike" kern="0" cap="none" spc="0" normalizeH="0" baseline="0" noProof="0">
                <a:ln>
                  <a:noFill/>
                </a:ln>
                <a:solidFill>
                  <a:srgbClr val="000000"/>
                </a:solidFill>
                <a:effectLst/>
                <a:uLnTx/>
                <a:uFillTx/>
                <a:latin typeface="Open Sans Condensed Light" panose="020B0306030504020204"/>
              </a:rPr>
              <a:t>0,02</a:t>
            </a:r>
          </a:p>
        </p:txBody>
      </p:sp>
      <p:sp>
        <p:nvSpPr>
          <p:cNvPr id="52" name="Rectangle 19">
            <a:extLst>
              <a:ext uri="{FF2B5EF4-FFF2-40B4-BE49-F238E27FC236}">
                <a16:creationId xmlns:a16="http://schemas.microsoft.com/office/drawing/2014/main" id="{7724EF4A-5514-53AA-0B06-C293F69B87BD}"/>
              </a:ext>
            </a:extLst>
          </p:cNvPr>
          <p:cNvSpPr>
            <a:spLocks noChangeArrowheads="1"/>
          </p:cNvSpPr>
          <p:nvPr/>
        </p:nvSpPr>
        <p:spPr bwMode="auto">
          <a:xfrm>
            <a:off x="5329867" y="3342093"/>
            <a:ext cx="591508" cy="360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550" tIns="41275" rIns="82550" bIns="41275">
            <a:spAutoFit/>
          </a:bodyPr>
          <a:lstStyle>
            <a:lvl1pPr defTabSz="739775">
              <a:spcBef>
                <a:spcPct val="20000"/>
              </a:spcBef>
              <a:spcAft>
                <a:spcPts val="600"/>
              </a:spcAft>
              <a:buFont typeface="Arial" pitchFamily="34" charset="0"/>
              <a:defRPr sz="2000" b="1">
                <a:solidFill>
                  <a:schemeClr val="tx1"/>
                </a:solidFill>
                <a:latin typeface="Arial" pitchFamily="34" charset="0"/>
                <a:ea typeface="MS PGothic" pitchFamily="34" charset="-128"/>
              </a:defRPr>
            </a:lvl1pPr>
            <a:lvl2pPr marL="742950" indent="-285750" defTabSz="739775">
              <a:spcBef>
                <a:spcPct val="20000"/>
              </a:spcBef>
              <a:buClr>
                <a:schemeClr val="tx2"/>
              </a:buClr>
              <a:buFont typeface="Arial" pitchFamily="34" charset="0"/>
              <a:buChar char="•"/>
              <a:defRPr sz="2000">
                <a:solidFill>
                  <a:schemeClr val="tx1"/>
                </a:solidFill>
                <a:latin typeface="Arial" pitchFamily="34" charset="0"/>
                <a:ea typeface="MS PGothic" pitchFamily="34" charset="-128"/>
              </a:defRPr>
            </a:lvl2pPr>
            <a:lvl3pPr marL="1143000" indent="-228600" defTabSz="739775">
              <a:spcBef>
                <a:spcPct val="20000"/>
              </a:spcBef>
              <a:buClr>
                <a:schemeClr val="tx2"/>
              </a:buClr>
              <a:buFont typeface="Arial" pitchFamily="34" charset="0"/>
              <a:buChar char="•"/>
              <a:defRPr>
                <a:solidFill>
                  <a:schemeClr val="tx1"/>
                </a:solidFill>
                <a:latin typeface="Arial" pitchFamily="34" charset="0"/>
                <a:ea typeface="MS PGothic" pitchFamily="34" charset="-128"/>
              </a:defRPr>
            </a:lvl3pPr>
            <a:lvl4pPr marL="1600200" indent="-228600" defTabSz="739775">
              <a:spcBef>
                <a:spcPct val="20000"/>
              </a:spcBef>
              <a:buClr>
                <a:schemeClr val="tx2"/>
              </a:buClr>
              <a:buFont typeface="Arial" pitchFamily="34" charset="0"/>
              <a:buChar char="•"/>
              <a:defRPr>
                <a:solidFill>
                  <a:schemeClr val="tx1"/>
                </a:solidFill>
                <a:latin typeface="Arial" pitchFamily="34" charset="0"/>
                <a:ea typeface="MS PGothic" pitchFamily="34" charset="-128"/>
              </a:defRPr>
            </a:lvl4pPr>
            <a:lvl5pPr marL="2057400" indent="-228600" defTabSz="739775">
              <a:spcBef>
                <a:spcPct val="20000"/>
              </a:spcBef>
              <a:buClr>
                <a:schemeClr val="tx2"/>
              </a:buClr>
              <a:buFont typeface="Arial" pitchFamily="34" charset="0"/>
              <a:buChar char="•"/>
              <a:defRPr>
                <a:solidFill>
                  <a:schemeClr val="tx1"/>
                </a:solidFill>
                <a:latin typeface="Arial" pitchFamily="34" charset="0"/>
                <a:ea typeface="MS PGothic" pitchFamily="34" charset="-128"/>
              </a:defRPr>
            </a:lvl5pPr>
            <a:lvl6pPr marL="2514600" indent="-228600" defTabSz="739775"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ea typeface="MS PGothic" pitchFamily="34" charset="-128"/>
              </a:defRPr>
            </a:lvl6pPr>
            <a:lvl7pPr marL="2971800" indent="-228600" defTabSz="739775"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ea typeface="MS PGothic" pitchFamily="34" charset="-128"/>
              </a:defRPr>
            </a:lvl7pPr>
            <a:lvl8pPr marL="3429000" indent="-228600" defTabSz="739775"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ea typeface="MS PGothic" pitchFamily="34" charset="-128"/>
              </a:defRPr>
            </a:lvl8pPr>
            <a:lvl9pPr marL="3886200" indent="-228600" defTabSz="739775"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ea typeface="MS PGothic" pitchFamily="34" charset="-128"/>
              </a:defRPr>
            </a:lvl9pPr>
          </a:lstStyle>
          <a:p>
            <a:pPr marL="0" marR="0" lvl="0" indent="0" algn="r" defTabSz="739775" eaLnBrk="1" fontAlgn="base" latinLnBrk="0" hangingPunct="1">
              <a:lnSpc>
                <a:spcPct val="100000"/>
              </a:lnSpc>
              <a:spcBef>
                <a:spcPct val="0"/>
              </a:spcBef>
              <a:spcAft>
                <a:spcPct val="0"/>
              </a:spcAft>
              <a:buClrTx/>
              <a:buSzTx/>
              <a:buFontTx/>
              <a:buNone/>
              <a:tabLst/>
              <a:defRPr/>
            </a:pPr>
            <a:r>
              <a:rPr kumimoji="0" lang="fr-FR" altLang="fr-FR" sz="1800" b="0" i="0" u="none" strike="noStrike" kern="0" cap="none" spc="0" normalizeH="0" baseline="0" noProof="0">
                <a:ln>
                  <a:noFill/>
                </a:ln>
                <a:solidFill>
                  <a:srgbClr val="000000"/>
                </a:solidFill>
                <a:effectLst/>
                <a:uLnTx/>
                <a:uFillTx/>
                <a:latin typeface="Open Sans Condensed Light" panose="020B0306030504020204"/>
              </a:rPr>
              <a:t>0,04</a:t>
            </a:r>
          </a:p>
        </p:txBody>
      </p:sp>
      <p:sp>
        <p:nvSpPr>
          <p:cNvPr id="53" name="Rectangle 20">
            <a:extLst>
              <a:ext uri="{FF2B5EF4-FFF2-40B4-BE49-F238E27FC236}">
                <a16:creationId xmlns:a16="http://schemas.microsoft.com/office/drawing/2014/main" id="{CB45132D-B83E-6B39-3E89-4EA590B3AC90}"/>
              </a:ext>
            </a:extLst>
          </p:cNvPr>
          <p:cNvSpPr>
            <a:spLocks noChangeArrowheads="1"/>
          </p:cNvSpPr>
          <p:nvPr/>
        </p:nvSpPr>
        <p:spPr bwMode="auto">
          <a:xfrm>
            <a:off x="5329867" y="2656293"/>
            <a:ext cx="591508" cy="360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550" tIns="41275" rIns="82550" bIns="41275">
            <a:spAutoFit/>
          </a:bodyPr>
          <a:lstStyle>
            <a:lvl1pPr defTabSz="739775">
              <a:spcBef>
                <a:spcPct val="20000"/>
              </a:spcBef>
              <a:spcAft>
                <a:spcPts val="600"/>
              </a:spcAft>
              <a:buFont typeface="Arial" pitchFamily="34" charset="0"/>
              <a:defRPr sz="2000" b="1">
                <a:solidFill>
                  <a:schemeClr val="tx1"/>
                </a:solidFill>
                <a:latin typeface="Arial" pitchFamily="34" charset="0"/>
                <a:ea typeface="MS PGothic" pitchFamily="34" charset="-128"/>
              </a:defRPr>
            </a:lvl1pPr>
            <a:lvl2pPr marL="742950" indent="-285750" defTabSz="739775">
              <a:spcBef>
                <a:spcPct val="20000"/>
              </a:spcBef>
              <a:buClr>
                <a:schemeClr val="tx2"/>
              </a:buClr>
              <a:buFont typeface="Arial" pitchFamily="34" charset="0"/>
              <a:buChar char="•"/>
              <a:defRPr sz="2000">
                <a:solidFill>
                  <a:schemeClr val="tx1"/>
                </a:solidFill>
                <a:latin typeface="Arial" pitchFamily="34" charset="0"/>
                <a:ea typeface="MS PGothic" pitchFamily="34" charset="-128"/>
              </a:defRPr>
            </a:lvl2pPr>
            <a:lvl3pPr marL="1143000" indent="-228600" defTabSz="739775">
              <a:spcBef>
                <a:spcPct val="20000"/>
              </a:spcBef>
              <a:buClr>
                <a:schemeClr val="tx2"/>
              </a:buClr>
              <a:buFont typeface="Arial" pitchFamily="34" charset="0"/>
              <a:buChar char="•"/>
              <a:defRPr>
                <a:solidFill>
                  <a:schemeClr val="tx1"/>
                </a:solidFill>
                <a:latin typeface="Arial" pitchFamily="34" charset="0"/>
                <a:ea typeface="MS PGothic" pitchFamily="34" charset="-128"/>
              </a:defRPr>
            </a:lvl3pPr>
            <a:lvl4pPr marL="1600200" indent="-228600" defTabSz="739775">
              <a:spcBef>
                <a:spcPct val="20000"/>
              </a:spcBef>
              <a:buClr>
                <a:schemeClr val="tx2"/>
              </a:buClr>
              <a:buFont typeface="Arial" pitchFamily="34" charset="0"/>
              <a:buChar char="•"/>
              <a:defRPr>
                <a:solidFill>
                  <a:schemeClr val="tx1"/>
                </a:solidFill>
                <a:latin typeface="Arial" pitchFamily="34" charset="0"/>
                <a:ea typeface="MS PGothic" pitchFamily="34" charset="-128"/>
              </a:defRPr>
            </a:lvl4pPr>
            <a:lvl5pPr marL="2057400" indent="-228600" defTabSz="739775">
              <a:spcBef>
                <a:spcPct val="20000"/>
              </a:spcBef>
              <a:buClr>
                <a:schemeClr val="tx2"/>
              </a:buClr>
              <a:buFont typeface="Arial" pitchFamily="34" charset="0"/>
              <a:buChar char="•"/>
              <a:defRPr>
                <a:solidFill>
                  <a:schemeClr val="tx1"/>
                </a:solidFill>
                <a:latin typeface="Arial" pitchFamily="34" charset="0"/>
                <a:ea typeface="MS PGothic" pitchFamily="34" charset="-128"/>
              </a:defRPr>
            </a:lvl5pPr>
            <a:lvl6pPr marL="2514600" indent="-228600" defTabSz="739775"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ea typeface="MS PGothic" pitchFamily="34" charset="-128"/>
              </a:defRPr>
            </a:lvl6pPr>
            <a:lvl7pPr marL="2971800" indent="-228600" defTabSz="739775"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ea typeface="MS PGothic" pitchFamily="34" charset="-128"/>
              </a:defRPr>
            </a:lvl7pPr>
            <a:lvl8pPr marL="3429000" indent="-228600" defTabSz="739775"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ea typeface="MS PGothic" pitchFamily="34" charset="-128"/>
              </a:defRPr>
            </a:lvl8pPr>
            <a:lvl9pPr marL="3886200" indent="-228600" defTabSz="739775"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ea typeface="MS PGothic" pitchFamily="34" charset="-128"/>
              </a:defRPr>
            </a:lvl9pPr>
          </a:lstStyle>
          <a:p>
            <a:pPr marL="0" marR="0" lvl="0" indent="0" algn="r" defTabSz="739775" eaLnBrk="1" fontAlgn="base" latinLnBrk="0" hangingPunct="1">
              <a:lnSpc>
                <a:spcPct val="100000"/>
              </a:lnSpc>
              <a:spcBef>
                <a:spcPct val="0"/>
              </a:spcBef>
              <a:spcAft>
                <a:spcPct val="0"/>
              </a:spcAft>
              <a:buClrTx/>
              <a:buSzTx/>
              <a:buFontTx/>
              <a:buNone/>
              <a:tabLst/>
              <a:defRPr/>
            </a:pPr>
            <a:r>
              <a:rPr kumimoji="0" lang="fr-FR" altLang="fr-FR" sz="1800" b="0" i="0" u="none" strike="noStrike" kern="0" cap="none" spc="0" normalizeH="0" baseline="0" noProof="0">
                <a:ln>
                  <a:noFill/>
                </a:ln>
                <a:solidFill>
                  <a:srgbClr val="000000"/>
                </a:solidFill>
                <a:effectLst/>
                <a:uLnTx/>
                <a:uFillTx/>
                <a:latin typeface="Open Sans Condensed Light" panose="020B0306030504020204"/>
              </a:rPr>
              <a:t>0,06</a:t>
            </a:r>
          </a:p>
        </p:txBody>
      </p:sp>
      <p:sp>
        <p:nvSpPr>
          <p:cNvPr id="54" name="Rectangle 21">
            <a:extLst>
              <a:ext uri="{FF2B5EF4-FFF2-40B4-BE49-F238E27FC236}">
                <a16:creationId xmlns:a16="http://schemas.microsoft.com/office/drawing/2014/main" id="{18A54092-A041-0C53-D2CB-5050DFFA1CF5}"/>
              </a:ext>
            </a:extLst>
          </p:cNvPr>
          <p:cNvSpPr>
            <a:spLocks noChangeArrowheads="1"/>
          </p:cNvSpPr>
          <p:nvPr/>
        </p:nvSpPr>
        <p:spPr bwMode="auto">
          <a:xfrm>
            <a:off x="5329867" y="1937156"/>
            <a:ext cx="591508" cy="360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550" tIns="41275" rIns="82550" bIns="41275">
            <a:spAutoFit/>
          </a:bodyPr>
          <a:lstStyle>
            <a:lvl1pPr defTabSz="739775">
              <a:spcBef>
                <a:spcPct val="20000"/>
              </a:spcBef>
              <a:spcAft>
                <a:spcPts val="600"/>
              </a:spcAft>
              <a:buFont typeface="Arial" pitchFamily="34" charset="0"/>
              <a:defRPr sz="2000" b="1">
                <a:solidFill>
                  <a:schemeClr val="tx1"/>
                </a:solidFill>
                <a:latin typeface="Arial" pitchFamily="34" charset="0"/>
                <a:ea typeface="MS PGothic" pitchFamily="34" charset="-128"/>
              </a:defRPr>
            </a:lvl1pPr>
            <a:lvl2pPr marL="742950" indent="-285750" defTabSz="739775">
              <a:spcBef>
                <a:spcPct val="20000"/>
              </a:spcBef>
              <a:buClr>
                <a:schemeClr val="tx2"/>
              </a:buClr>
              <a:buFont typeface="Arial" pitchFamily="34" charset="0"/>
              <a:buChar char="•"/>
              <a:defRPr sz="2000">
                <a:solidFill>
                  <a:schemeClr val="tx1"/>
                </a:solidFill>
                <a:latin typeface="Arial" pitchFamily="34" charset="0"/>
                <a:ea typeface="MS PGothic" pitchFamily="34" charset="-128"/>
              </a:defRPr>
            </a:lvl2pPr>
            <a:lvl3pPr marL="1143000" indent="-228600" defTabSz="739775">
              <a:spcBef>
                <a:spcPct val="20000"/>
              </a:spcBef>
              <a:buClr>
                <a:schemeClr val="tx2"/>
              </a:buClr>
              <a:buFont typeface="Arial" pitchFamily="34" charset="0"/>
              <a:buChar char="•"/>
              <a:defRPr>
                <a:solidFill>
                  <a:schemeClr val="tx1"/>
                </a:solidFill>
                <a:latin typeface="Arial" pitchFamily="34" charset="0"/>
                <a:ea typeface="MS PGothic" pitchFamily="34" charset="-128"/>
              </a:defRPr>
            </a:lvl3pPr>
            <a:lvl4pPr marL="1600200" indent="-228600" defTabSz="739775">
              <a:spcBef>
                <a:spcPct val="20000"/>
              </a:spcBef>
              <a:buClr>
                <a:schemeClr val="tx2"/>
              </a:buClr>
              <a:buFont typeface="Arial" pitchFamily="34" charset="0"/>
              <a:buChar char="•"/>
              <a:defRPr>
                <a:solidFill>
                  <a:schemeClr val="tx1"/>
                </a:solidFill>
                <a:latin typeface="Arial" pitchFamily="34" charset="0"/>
                <a:ea typeface="MS PGothic" pitchFamily="34" charset="-128"/>
              </a:defRPr>
            </a:lvl4pPr>
            <a:lvl5pPr marL="2057400" indent="-228600" defTabSz="739775">
              <a:spcBef>
                <a:spcPct val="20000"/>
              </a:spcBef>
              <a:buClr>
                <a:schemeClr val="tx2"/>
              </a:buClr>
              <a:buFont typeface="Arial" pitchFamily="34" charset="0"/>
              <a:buChar char="•"/>
              <a:defRPr>
                <a:solidFill>
                  <a:schemeClr val="tx1"/>
                </a:solidFill>
                <a:latin typeface="Arial" pitchFamily="34" charset="0"/>
                <a:ea typeface="MS PGothic" pitchFamily="34" charset="-128"/>
              </a:defRPr>
            </a:lvl5pPr>
            <a:lvl6pPr marL="2514600" indent="-228600" defTabSz="739775"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ea typeface="MS PGothic" pitchFamily="34" charset="-128"/>
              </a:defRPr>
            </a:lvl6pPr>
            <a:lvl7pPr marL="2971800" indent="-228600" defTabSz="739775"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ea typeface="MS PGothic" pitchFamily="34" charset="-128"/>
              </a:defRPr>
            </a:lvl7pPr>
            <a:lvl8pPr marL="3429000" indent="-228600" defTabSz="739775"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ea typeface="MS PGothic" pitchFamily="34" charset="-128"/>
              </a:defRPr>
            </a:lvl8pPr>
            <a:lvl9pPr marL="3886200" indent="-228600" defTabSz="739775"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ea typeface="MS PGothic" pitchFamily="34" charset="-128"/>
              </a:defRPr>
            </a:lvl9pPr>
          </a:lstStyle>
          <a:p>
            <a:pPr marL="0" marR="0" lvl="0" indent="0" algn="r" defTabSz="739775" eaLnBrk="1" fontAlgn="base" latinLnBrk="0" hangingPunct="1">
              <a:lnSpc>
                <a:spcPct val="100000"/>
              </a:lnSpc>
              <a:spcBef>
                <a:spcPct val="0"/>
              </a:spcBef>
              <a:spcAft>
                <a:spcPct val="0"/>
              </a:spcAft>
              <a:buClrTx/>
              <a:buSzTx/>
              <a:buFontTx/>
              <a:buNone/>
              <a:tabLst/>
              <a:defRPr/>
            </a:pPr>
            <a:r>
              <a:rPr kumimoji="0" lang="fr-FR" altLang="fr-FR" sz="1800" b="0" i="0" u="none" strike="noStrike" kern="0" cap="none" spc="0" normalizeH="0" baseline="0" noProof="0">
                <a:ln>
                  <a:noFill/>
                </a:ln>
                <a:solidFill>
                  <a:srgbClr val="000000"/>
                </a:solidFill>
                <a:effectLst/>
                <a:uLnTx/>
                <a:uFillTx/>
                <a:latin typeface="Open Sans Condensed Light" panose="020B0306030504020204"/>
              </a:rPr>
              <a:t>0,08</a:t>
            </a:r>
          </a:p>
        </p:txBody>
      </p:sp>
      <p:sp>
        <p:nvSpPr>
          <p:cNvPr id="55" name="Rectangle 22">
            <a:extLst>
              <a:ext uri="{FF2B5EF4-FFF2-40B4-BE49-F238E27FC236}">
                <a16:creationId xmlns:a16="http://schemas.microsoft.com/office/drawing/2014/main" id="{714AB37E-35A4-3D50-02EF-9B1AFF85FD61}"/>
              </a:ext>
            </a:extLst>
          </p:cNvPr>
          <p:cNvSpPr>
            <a:spLocks noChangeArrowheads="1"/>
          </p:cNvSpPr>
          <p:nvPr/>
        </p:nvSpPr>
        <p:spPr bwMode="auto">
          <a:xfrm>
            <a:off x="6242050" y="5169306"/>
            <a:ext cx="3063875"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550" tIns="41275" rIns="82550" bIns="41275">
            <a:spAutoFit/>
          </a:bodyPr>
          <a:lstStyle>
            <a:lvl1pPr defTabSz="739775">
              <a:spcBef>
                <a:spcPct val="20000"/>
              </a:spcBef>
              <a:spcAft>
                <a:spcPts val="600"/>
              </a:spcAft>
              <a:buFont typeface="Arial" pitchFamily="34" charset="0"/>
              <a:defRPr sz="2000" b="1">
                <a:solidFill>
                  <a:schemeClr val="tx1"/>
                </a:solidFill>
                <a:latin typeface="Arial" pitchFamily="34" charset="0"/>
                <a:ea typeface="MS PGothic" pitchFamily="34" charset="-128"/>
              </a:defRPr>
            </a:lvl1pPr>
            <a:lvl2pPr marL="742950" indent="-285750" defTabSz="739775">
              <a:spcBef>
                <a:spcPct val="20000"/>
              </a:spcBef>
              <a:buClr>
                <a:schemeClr val="tx2"/>
              </a:buClr>
              <a:buFont typeface="Arial" pitchFamily="34" charset="0"/>
              <a:buChar char="•"/>
              <a:defRPr sz="2000">
                <a:solidFill>
                  <a:schemeClr val="tx1"/>
                </a:solidFill>
                <a:latin typeface="Arial" pitchFamily="34" charset="0"/>
                <a:ea typeface="MS PGothic" pitchFamily="34" charset="-128"/>
              </a:defRPr>
            </a:lvl2pPr>
            <a:lvl3pPr marL="1143000" indent="-228600" defTabSz="739775">
              <a:spcBef>
                <a:spcPct val="20000"/>
              </a:spcBef>
              <a:buClr>
                <a:schemeClr val="tx2"/>
              </a:buClr>
              <a:buFont typeface="Arial" pitchFamily="34" charset="0"/>
              <a:buChar char="•"/>
              <a:defRPr>
                <a:solidFill>
                  <a:schemeClr val="tx1"/>
                </a:solidFill>
                <a:latin typeface="Arial" pitchFamily="34" charset="0"/>
                <a:ea typeface="MS PGothic" pitchFamily="34" charset="-128"/>
              </a:defRPr>
            </a:lvl3pPr>
            <a:lvl4pPr marL="1600200" indent="-228600" defTabSz="739775">
              <a:spcBef>
                <a:spcPct val="20000"/>
              </a:spcBef>
              <a:buClr>
                <a:schemeClr val="tx2"/>
              </a:buClr>
              <a:buFont typeface="Arial" pitchFamily="34" charset="0"/>
              <a:buChar char="•"/>
              <a:defRPr>
                <a:solidFill>
                  <a:schemeClr val="tx1"/>
                </a:solidFill>
                <a:latin typeface="Arial" pitchFamily="34" charset="0"/>
                <a:ea typeface="MS PGothic" pitchFamily="34" charset="-128"/>
              </a:defRPr>
            </a:lvl4pPr>
            <a:lvl5pPr marL="2057400" indent="-228600" defTabSz="739775">
              <a:spcBef>
                <a:spcPct val="20000"/>
              </a:spcBef>
              <a:buClr>
                <a:schemeClr val="tx2"/>
              </a:buClr>
              <a:buFont typeface="Arial" pitchFamily="34" charset="0"/>
              <a:buChar char="•"/>
              <a:defRPr>
                <a:solidFill>
                  <a:schemeClr val="tx1"/>
                </a:solidFill>
                <a:latin typeface="Arial" pitchFamily="34" charset="0"/>
                <a:ea typeface="MS PGothic" pitchFamily="34" charset="-128"/>
              </a:defRPr>
            </a:lvl5pPr>
            <a:lvl6pPr marL="2514600" indent="-228600" defTabSz="739775"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ea typeface="MS PGothic" pitchFamily="34" charset="-128"/>
              </a:defRPr>
            </a:lvl6pPr>
            <a:lvl7pPr marL="2971800" indent="-228600" defTabSz="739775"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ea typeface="MS PGothic" pitchFamily="34" charset="-128"/>
              </a:defRPr>
            </a:lvl7pPr>
            <a:lvl8pPr marL="3429000" indent="-228600" defTabSz="739775"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ea typeface="MS PGothic" pitchFamily="34" charset="-128"/>
              </a:defRPr>
            </a:lvl8pPr>
            <a:lvl9pPr marL="3886200" indent="-228600" defTabSz="739775"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ea typeface="MS PGothic" pitchFamily="34" charset="-128"/>
              </a:defRPr>
            </a:lvl9pPr>
          </a:lstStyle>
          <a:p>
            <a:pPr marL="0" marR="0" lvl="0" indent="0" defTabSz="739775" eaLnBrk="1" fontAlgn="base" latinLnBrk="0" hangingPunct="1">
              <a:lnSpc>
                <a:spcPct val="100000"/>
              </a:lnSpc>
              <a:spcBef>
                <a:spcPct val="0"/>
              </a:spcBef>
              <a:spcAft>
                <a:spcPct val="0"/>
              </a:spcAft>
              <a:buClrTx/>
              <a:buSzTx/>
              <a:buFontTx/>
              <a:buNone/>
              <a:tabLst/>
              <a:defRPr/>
            </a:pPr>
            <a:r>
              <a:rPr kumimoji="0" lang="fr-FR" altLang="fr-FR" sz="1600" b="0" i="0" u="none" strike="noStrike" kern="0" cap="none" spc="0" normalizeH="0" baseline="0" noProof="0">
                <a:ln>
                  <a:noFill/>
                </a:ln>
                <a:solidFill>
                  <a:srgbClr val="000000"/>
                </a:solidFill>
                <a:effectLst/>
                <a:uLnTx/>
                <a:uFillTx/>
                <a:latin typeface="Open Sans Condensed Light" panose="020B0306030504020204"/>
              </a:rPr>
              <a:t>Génération des voies aériennes</a:t>
            </a:r>
          </a:p>
        </p:txBody>
      </p:sp>
      <p:sp>
        <p:nvSpPr>
          <p:cNvPr id="56" name="Rectangle 23">
            <a:extLst>
              <a:ext uri="{FF2B5EF4-FFF2-40B4-BE49-F238E27FC236}">
                <a16:creationId xmlns:a16="http://schemas.microsoft.com/office/drawing/2014/main" id="{2D1DB0F6-E45E-1891-32AD-69A7DB5190C7}"/>
              </a:ext>
            </a:extLst>
          </p:cNvPr>
          <p:cNvSpPr>
            <a:spLocks noChangeArrowheads="1"/>
          </p:cNvSpPr>
          <p:nvPr/>
        </p:nvSpPr>
        <p:spPr bwMode="auto">
          <a:xfrm rot="16200000">
            <a:off x="3809999" y="3080156"/>
            <a:ext cx="2638425"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550" tIns="41275" rIns="82550" bIns="41275">
            <a:spAutoFit/>
          </a:bodyPr>
          <a:lstStyle>
            <a:lvl1pPr defTabSz="739775">
              <a:spcBef>
                <a:spcPct val="20000"/>
              </a:spcBef>
              <a:spcAft>
                <a:spcPts val="600"/>
              </a:spcAft>
              <a:buFont typeface="Arial" pitchFamily="34" charset="0"/>
              <a:defRPr sz="2000" b="1">
                <a:solidFill>
                  <a:schemeClr val="tx1"/>
                </a:solidFill>
                <a:latin typeface="Arial" pitchFamily="34" charset="0"/>
                <a:ea typeface="MS PGothic" pitchFamily="34" charset="-128"/>
              </a:defRPr>
            </a:lvl1pPr>
            <a:lvl2pPr marL="742950" indent="-285750" defTabSz="739775">
              <a:spcBef>
                <a:spcPct val="20000"/>
              </a:spcBef>
              <a:buClr>
                <a:schemeClr val="tx2"/>
              </a:buClr>
              <a:buFont typeface="Arial" pitchFamily="34" charset="0"/>
              <a:buChar char="•"/>
              <a:defRPr sz="2000">
                <a:solidFill>
                  <a:schemeClr val="tx1"/>
                </a:solidFill>
                <a:latin typeface="Arial" pitchFamily="34" charset="0"/>
                <a:ea typeface="MS PGothic" pitchFamily="34" charset="-128"/>
              </a:defRPr>
            </a:lvl2pPr>
            <a:lvl3pPr marL="1143000" indent="-228600" defTabSz="739775">
              <a:spcBef>
                <a:spcPct val="20000"/>
              </a:spcBef>
              <a:buClr>
                <a:schemeClr val="tx2"/>
              </a:buClr>
              <a:buFont typeface="Arial" pitchFamily="34" charset="0"/>
              <a:buChar char="•"/>
              <a:defRPr>
                <a:solidFill>
                  <a:schemeClr val="tx1"/>
                </a:solidFill>
                <a:latin typeface="Arial" pitchFamily="34" charset="0"/>
                <a:ea typeface="MS PGothic" pitchFamily="34" charset="-128"/>
              </a:defRPr>
            </a:lvl3pPr>
            <a:lvl4pPr marL="1600200" indent="-228600" defTabSz="739775">
              <a:spcBef>
                <a:spcPct val="20000"/>
              </a:spcBef>
              <a:buClr>
                <a:schemeClr val="tx2"/>
              </a:buClr>
              <a:buFont typeface="Arial" pitchFamily="34" charset="0"/>
              <a:buChar char="•"/>
              <a:defRPr>
                <a:solidFill>
                  <a:schemeClr val="tx1"/>
                </a:solidFill>
                <a:latin typeface="Arial" pitchFamily="34" charset="0"/>
                <a:ea typeface="MS PGothic" pitchFamily="34" charset="-128"/>
              </a:defRPr>
            </a:lvl4pPr>
            <a:lvl5pPr marL="2057400" indent="-228600" defTabSz="739775">
              <a:spcBef>
                <a:spcPct val="20000"/>
              </a:spcBef>
              <a:buClr>
                <a:schemeClr val="tx2"/>
              </a:buClr>
              <a:buFont typeface="Arial" pitchFamily="34" charset="0"/>
              <a:buChar char="•"/>
              <a:defRPr>
                <a:solidFill>
                  <a:schemeClr val="tx1"/>
                </a:solidFill>
                <a:latin typeface="Arial" pitchFamily="34" charset="0"/>
                <a:ea typeface="MS PGothic" pitchFamily="34" charset="-128"/>
              </a:defRPr>
            </a:lvl5pPr>
            <a:lvl6pPr marL="2514600" indent="-228600" defTabSz="739775"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ea typeface="MS PGothic" pitchFamily="34" charset="-128"/>
              </a:defRPr>
            </a:lvl6pPr>
            <a:lvl7pPr marL="2971800" indent="-228600" defTabSz="739775"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ea typeface="MS PGothic" pitchFamily="34" charset="-128"/>
              </a:defRPr>
            </a:lvl7pPr>
            <a:lvl8pPr marL="3429000" indent="-228600" defTabSz="739775"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ea typeface="MS PGothic" pitchFamily="34" charset="-128"/>
              </a:defRPr>
            </a:lvl8pPr>
            <a:lvl9pPr marL="3886200" indent="-228600" defTabSz="739775"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ea typeface="MS PGothic" pitchFamily="34" charset="-128"/>
              </a:defRPr>
            </a:lvl9pPr>
          </a:lstStyle>
          <a:p>
            <a:pPr marL="0" marR="0" lvl="0" indent="0" defTabSz="739775" eaLnBrk="1" fontAlgn="base" latinLnBrk="0" hangingPunct="1">
              <a:lnSpc>
                <a:spcPct val="100000"/>
              </a:lnSpc>
              <a:spcBef>
                <a:spcPct val="0"/>
              </a:spcBef>
              <a:spcAft>
                <a:spcPct val="0"/>
              </a:spcAft>
              <a:buClrTx/>
              <a:buSzTx/>
              <a:buFontTx/>
              <a:buNone/>
              <a:tabLst/>
              <a:defRPr/>
            </a:pPr>
            <a:r>
              <a:rPr kumimoji="0" lang="fr-FR" altLang="fr-FR" sz="1600" b="0" i="0" u="none" strike="noStrike" kern="0" cap="none" spc="0" normalizeH="0" baseline="0" noProof="0">
                <a:ln>
                  <a:noFill/>
                </a:ln>
                <a:solidFill>
                  <a:srgbClr val="000000"/>
                </a:solidFill>
                <a:effectLst/>
                <a:uLnTx/>
                <a:uFillTx/>
                <a:latin typeface="Open Sans Condensed Light" panose="020B0306030504020204"/>
              </a:rPr>
              <a:t>Résistance (cm H</a:t>
            </a:r>
            <a:r>
              <a:rPr kumimoji="0" lang="fr-FR" altLang="fr-FR" sz="1600" b="0" i="0" u="none" strike="noStrike" kern="0" cap="none" spc="0" normalizeH="0" baseline="-25000" noProof="0">
                <a:ln>
                  <a:noFill/>
                </a:ln>
                <a:solidFill>
                  <a:srgbClr val="000000"/>
                </a:solidFill>
                <a:effectLst/>
                <a:uLnTx/>
                <a:uFillTx/>
                <a:latin typeface="Open Sans Condensed Light" panose="020B0306030504020204"/>
              </a:rPr>
              <a:t>2</a:t>
            </a:r>
            <a:r>
              <a:rPr kumimoji="0" lang="fr-FR" altLang="fr-FR" sz="1600" b="0" i="0" u="none" strike="noStrike" kern="0" cap="none" spc="0" normalizeH="0" baseline="0" noProof="0">
                <a:ln>
                  <a:noFill/>
                </a:ln>
                <a:solidFill>
                  <a:srgbClr val="000000"/>
                </a:solidFill>
                <a:effectLst/>
                <a:uLnTx/>
                <a:uFillTx/>
                <a:latin typeface="Open Sans Condensed Light" panose="020B0306030504020204"/>
              </a:rPr>
              <a:t>O/L/sec)</a:t>
            </a:r>
          </a:p>
        </p:txBody>
      </p:sp>
      <p:sp>
        <p:nvSpPr>
          <p:cNvPr id="57" name="Line 24">
            <a:extLst>
              <a:ext uri="{FF2B5EF4-FFF2-40B4-BE49-F238E27FC236}">
                <a16:creationId xmlns:a16="http://schemas.microsoft.com/office/drawing/2014/main" id="{74581523-7C13-4CD7-315A-749C82AAE2D5}"/>
              </a:ext>
            </a:extLst>
          </p:cNvPr>
          <p:cNvSpPr>
            <a:spLocks noChangeShapeType="1"/>
          </p:cNvSpPr>
          <p:nvPr/>
        </p:nvSpPr>
        <p:spPr bwMode="auto">
          <a:xfrm flipH="1">
            <a:off x="5878512" y="1443443"/>
            <a:ext cx="85725"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Open Sans Condensed Light" panose="020B0306030504020204"/>
              <a:ea typeface="ＭＳ Ｐゴシック" charset="0"/>
            </a:endParaRPr>
          </a:p>
        </p:txBody>
      </p:sp>
      <p:sp>
        <p:nvSpPr>
          <p:cNvPr id="58" name="Rectangle 25">
            <a:extLst>
              <a:ext uri="{FF2B5EF4-FFF2-40B4-BE49-F238E27FC236}">
                <a16:creationId xmlns:a16="http://schemas.microsoft.com/office/drawing/2014/main" id="{7FF26F9F-1BA8-FBB5-DC4C-790E9AAE68EF}"/>
              </a:ext>
            </a:extLst>
          </p:cNvPr>
          <p:cNvSpPr>
            <a:spLocks noChangeArrowheads="1"/>
          </p:cNvSpPr>
          <p:nvPr/>
        </p:nvSpPr>
        <p:spPr bwMode="auto">
          <a:xfrm>
            <a:off x="5454901" y="1284693"/>
            <a:ext cx="466474" cy="360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550" tIns="41275" rIns="82550" bIns="41275">
            <a:spAutoFit/>
          </a:bodyPr>
          <a:lstStyle>
            <a:lvl1pPr defTabSz="739775">
              <a:spcBef>
                <a:spcPct val="20000"/>
              </a:spcBef>
              <a:spcAft>
                <a:spcPts val="600"/>
              </a:spcAft>
              <a:buFont typeface="Arial" pitchFamily="34" charset="0"/>
              <a:defRPr sz="2000" b="1">
                <a:solidFill>
                  <a:schemeClr val="tx1"/>
                </a:solidFill>
                <a:latin typeface="Arial" pitchFamily="34" charset="0"/>
                <a:ea typeface="MS PGothic" pitchFamily="34" charset="-128"/>
              </a:defRPr>
            </a:lvl1pPr>
            <a:lvl2pPr marL="742950" indent="-285750" defTabSz="739775">
              <a:spcBef>
                <a:spcPct val="20000"/>
              </a:spcBef>
              <a:buClr>
                <a:schemeClr val="tx2"/>
              </a:buClr>
              <a:buFont typeface="Arial" pitchFamily="34" charset="0"/>
              <a:buChar char="•"/>
              <a:defRPr sz="2000">
                <a:solidFill>
                  <a:schemeClr val="tx1"/>
                </a:solidFill>
                <a:latin typeface="Arial" pitchFamily="34" charset="0"/>
                <a:ea typeface="MS PGothic" pitchFamily="34" charset="-128"/>
              </a:defRPr>
            </a:lvl2pPr>
            <a:lvl3pPr marL="1143000" indent="-228600" defTabSz="739775">
              <a:spcBef>
                <a:spcPct val="20000"/>
              </a:spcBef>
              <a:buClr>
                <a:schemeClr val="tx2"/>
              </a:buClr>
              <a:buFont typeface="Arial" pitchFamily="34" charset="0"/>
              <a:buChar char="•"/>
              <a:defRPr>
                <a:solidFill>
                  <a:schemeClr val="tx1"/>
                </a:solidFill>
                <a:latin typeface="Arial" pitchFamily="34" charset="0"/>
                <a:ea typeface="MS PGothic" pitchFamily="34" charset="-128"/>
              </a:defRPr>
            </a:lvl3pPr>
            <a:lvl4pPr marL="1600200" indent="-228600" defTabSz="739775">
              <a:spcBef>
                <a:spcPct val="20000"/>
              </a:spcBef>
              <a:buClr>
                <a:schemeClr val="tx2"/>
              </a:buClr>
              <a:buFont typeface="Arial" pitchFamily="34" charset="0"/>
              <a:buChar char="•"/>
              <a:defRPr>
                <a:solidFill>
                  <a:schemeClr val="tx1"/>
                </a:solidFill>
                <a:latin typeface="Arial" pitchFamily="34" charset="0"/>
                <a:ea typeface="MS PGothic" pitchFamily="34" charset="-128"/>
              </a:defRPr>
            </a:lvl4pPr>
            <a:lvl5pPr marL="2057400" indent="-228600" defTabSz="739775">
              <a:spcBef>
                <a:spcPct val="20000"/>
              </a:spcBef>
              <a:buClr>
                <a:schemeClr val="tx2"/>
              </a:buClr>
              <a:buFont typeface="Arial" pitchFamily="34" charset="0"/>
              <a:buChar char="•"/>
              <a:defRPr>
                <a:solidFill>
                  <a:schemeClr val="tx1"/>
                </a:solidFill>
                <a:latin typeface="Arial" pitchFamily="34" charset="0"/>
                <a:ea typeface="MS PGothic" pitchFamily="34" charset="-128"/>
              </a:defRPr>
            </a:lvl5pPr>
            <a:lvl6pPr marL="2514600" indent="-228600" defTabSz="739775"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ea typeface="MS PGothic" pitchFamily="34" charset="-128"/>
              </a:defRPr>
            </a:lvl6pPr>
            <a:lvl7pPr marL="2971800" indent="-228600" defTabSz="739775"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ea typeface="MS PGothic" pitchFamily="34" charset="-128"/>
              </a:defRPr>
            </a:lvl7pPr>
            <a:lvl8pPr marL="3429000" indent="-228600" defTabSz="739775"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ea typeface="MS PGothic" pitchFamily="34" charset="-128"/>
              </a:defRPr>
            </a:lvl8pPr>
            <a:lvl9pPr marL="3886200" indent="-228600" defTabSz="739775"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ea typeface="MS PGothic" pitchFamily="34" charset="-128"/>
              </a:defRPr>
            </a:lvl9pPr>
          </a:lstStyle>
          <a:p>
            <a:pPr marL="0" marR="0" lvl="0" indent="0" algn="r" defTabSz="739775" eaLnBrk="1" fontAlgn="base" latinLnBrk="0" hangingPunct="1">
              <a:lnSpc>
                <a:spcPct val="100000"/>
              </a:lnSpc>
              <a:spcBef>
                <a:spcPct val="0"/>
              </a:spcBef>
              <a:spcAft>
                <a:spcPct val="0"/>
              </a:spcAft>
              <a:buClrTx/>
              <a:buSzTx/>
              <a:buFontTx/>
              <a:buNone/>
              <a:tabLst/>
              <a:defRPr/>
            </a:pPr>
            <a:r>
              <a:rPr kumimoji="0" lang="fr-FR" altLang="fr-FR" sz="1800" b="0" i="0" u="none" strike="noStrike" kern="0" cap="none" spc="0" normalizeH="0" baseline="0" noProof="0">
                <a:ln>
                  <a:noFill/>
                </a:ln>
                <a:solidFill>
                  <a:srgbClr val="000000"/>
                </a:solidFill>
                <a:effectLst/>
                <a:uLnTx/>
                <a:uFillTx/>
                <a:latin typeface="Open Sans Condensed Light" panose="020B0306030504020204"/>
              </a:rPr>
              <a:t>0,1</a:t>
            </a:r>
          </a:p>
        </p:txBody>
      </p:sp>
      <p:sp>
        <p:nvSpPr>
          <p:cNvPr id="59" name="Rectangle 26">
            <a:extLst>
              <a:ext uri="{FF2B5EF4-FFF2-40B4-BE49-F238E27FC236}">
                <a16:creationId xmlns:a16="http://schemas.microsoft.com/office/drawing/2014/main" id="{C92EA8A1-448C-1DFE-DA0E-0C2E90EE34C0}"/>
              </a:ext>
            </a:extLst>
          </p:cNvPr>
          <p:cNvSpPr>
            <a:spLocks noChangeArrowheads="1"/>
          </p:cNvSpPr>
          <p:nvPr/>
        </p:nvSpPr>
        <p:spPr bwMode="auto">
          <a:xfrm>
            <a:off x="8561387" y="4947056"/>
            <a:ext cx="423863"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550" tIns="41275" rIns="82550" bIns="41275">
            <a:spAutoFit/>
          </a:bodyPr>
          <a:lstStyle>
            <a:lvl1pPr defTabSz="739775">
              <a:spcBef>
                <a:spcPct val="20000"/>
              </a:spcBef>
              <a:spcAft>
                <a:spcPts val="600"/>
              </a:spcAft>
              <a:buFont typeface="Arial" pitchFamily="34" charset="0"/>
              <a:defRPr sz="2000" b="1">
                <a:solidFill>
                  <a:schemeClr val="tx1"/>
                </a:solidFill>
                <a:latin typeface="Arial" pitchFamily="34" charset="0"/>
                <a:ea typeface="MS PGothic" pitchFamily="34" charset="-128"/>
              </a:defRPr>
            </a:lvl1pPr>
            <a:lvl2pPr marL="742950" indent="-285750" defTabSz="739775">
              <a:spcBef>
                <a:spcPct val="20000"/>
              </a:spcBef>
              <a:buClr>
                <a:schemeClr val="tx2"/>
              </a:buClr>
              <a:buFont typeface="Arial" pitchFamily="34" charset="0"/>
              <a:buChar char="•"/>
              <a:defRPr sz="2000">
                <a:solidFill>
                  <a:schemeClr val="tx1"/>
                </a:solidFill>
                <a:latin typeface="Arial" pitchFamily="34" charset="0"/>
                <a:ea typeface="MS PGothic" pitchFamily="34" charset="-128"/>
              </a:defRPr>
            </a:lvl2pPr>
            <a:lvl3pPr marL="1143000" indent="-228600" defTabSz="739775">
              <a:spcBef>
                <a:spcPct val="20000"/>
              </a:spcBef>
              <a:buClr>
                <a:schemeClr val="tx2"/>
              </a:buClr>
              <a:buFont typeface="Arial" pitchFamily="34" charset="0"/>
              <a:buChar char="•"/>
              <a:defRPr>
                <a:solidFill>
                  <a:schemeClr val="tx1"/>
                </a:solidFill>
                <a:latin typeface="Arial" pitchFamily="34" charset="0"/>
                <a:ea typeface="MS PGothic" pitchFamily="34" charset="-128"/>
              </a:defRPr>
            </a:lvl3pPr>
            <a:lvl4pPr marL="1600200" indent="-228600" defTabSz="739775">
              <a:spcBef>
                <a:spcPct val="20000"/>
              </a:spcBef>
              <a:buClr>
                <a:schemeClr val="tx2"/>
              </a:buClr>
              <a:buFont typeface="Arial" pitchFamily="34" charset="0"/>
              <a:buChar char="•"/>
              <a:defRPr>
                <a:solidFill>
                  <a:schemeClr val="tx1"/>
                </a:solidFill>
                <a:latin typeface="Arial" pitchFamily="34" charset="0"/>
                <a:ea typeface="MS PGothic" pitchFamily="34" charset="-128"/>
              </a:defRPr>
            </a:lvl4pPr>
            <a:lvl5pPr marL="2057400" indent="-228600" defTabSz="739775">
              <a:spcBef>
                <a:spcPct val="20000"/>
              </a:spcBef>
              <a:buClr>
                <a:schemeClr val="tx2"/>
              </a:buClr>
              <a:buFont typeface="Arial" pitchFamily="34" charset="0"/>
              <a:buChar char="•"/>
              <a:defRPr>
                <a:solidFill>
                  <a:schemeClr val="tx1"/>
                </a:solidFill>
                <a:latin typeface="Arial" pitchFamily="34" charset="0"/>
                <a:ea typeface="MS PGothic" pitchFamily="34" charset="-128"/>
              </a:defRPr>
            </a:lvl5pPr>
            <a:lvl6pPr marL="2514600" indent="-228600" defTabSz="739775"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ea typeface="MS PGothic" pitchFamily="34" charset="-128"/>
              </a:defRPr>
            </a:lvl6pPr>
            <a:lvl7pPr marL="2971800" indent="-228600" defTabSz="739775"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ea typeface="MS PGothic" pitchFamily="34" charset="-128"/>
              </a:defRPr>
            </a:lvl7pPr>
            <a:lvl8pPr marL="3429000" indent="-228600" defTabSz="739775"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ea typeface="MS PGothic" pitchFamily="34" charset="-128"/>
              </a:defRPr>
            </a:lvl8pPr>
            <a:lvl9pPr marL="3886200" indent="-228600" defTabSz="739775"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ea typeface="MS PGothic" pitchFamily="34" charset="-128"/>
              </a:defRPr>
            </a:lvl9pPr>
          </a:lstStyle>
          <a:p>
            <a:pPr marL="0" marR="0" lvl="0" indent="0" defTabSz="739775" eaLnBrk="1" fontAlgn="base" latinLnBrk="0" hangingPunct="1">
              <a:lnSpc>
                <a:spcPct val="100000"/>
              </a:lnSpc>
              <a:spcBef>
                <a:spcPct val="0"/>
              </a:spcBef>
              <a:spcAft>
                <a:spcPct val="0"/>
              </a:spcAft>
              <a:buClrTx/>
              <a:buSzTx/>
              <a:buFontTx/>
              <a:buNone/>
              <a:tabLst/>
              <a:defRPr/>
            </a:pPr>
            <a:r>
              <a:rPr kumimoji="0" lang="fr-FR" altLang="fr-FR" sz="1800" b="0" i="0" u="none" strike="noStrike" kern="0" cap="none" spc="0" normalizeH="0" baseline="0" noProof="0">
                <a:ln>
                  <a:noFill/>
                </a:ln>
                <a:solidFill>
                  <a:srgbClr val="000000"/>
                </a:solidFill>
                <a:effectLst/>
                <a:uLnTx/>
                <a:uFillTx/>
                <a:latin typeface="Open Sans Condensed Light" panose="020B0306030504020204"/>
              </a:rPr>
              <a:t>15</a:t>
            </a:r>
          </a:p>
        </p:txBody>
      </p:sp>
      <p:sp>
        <p:nvSpPr>
          <p:cNvPr id="60" name="Rectangle 27">
            <a:extLst>
              <a:ext uri="{FF2B5EF4-FFF2-40B4-BE49-F238E27FC236}">
                <a16:creationId xmlns:a16="http://schemas.microsoft.com/office/drawing/2014/main" id="{36BFF3C5-C421-EE09-BCFA-119A7C006BFC}"/>
              </a:ext>
            </a:extLst>
          </p:cNvPr>
          <p:cNvSpPr>
            <a:spLocks noChangeArrowheads="1"/>
          </p:cNvSpPr>
          <p:nvPr/>
        </p:nvSpPr>
        <p:spPr bwMode="auto">
          <a:xfrm>
            <a:off x="6724650" y="4947056"/>
            <a:ext cx="29527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550" tIns="41275" rIns="82550" bIns="41275">
            <a:spAutoFit/>
          </a:bodyPr>
          <a:lstStyle>
            <a:lvl1pPr defTabSz="739775">
              <a:spcBef>
                <a:spcPct val="20000"/>
              </a:spcBef>
              <a:spcAft>
                <a:spcPts val="600"/>
              </a:spcAft>
              <a:buFont typeface="Arial" pitchFamily="34" charset="0"/>
              <a:defRPr sz="2000" b="1">
                <a:solidFill>
                  <a:schemeClr val="tx1"/>
                </a:solidFill>
                <a:latin typeface="Arial" pitchFamily="34" charset="0"/>
                <a:ea typeface="MS PGothic" pitchFamily="34" charset="-128"/>
              </a:defRPr>
            </a:lvl1pPr>
            <a:lvl2pPr marL="742950" indent="-285750" defTabSz="739775">
              <a:spcBef>
                <a:spcPct val="20000"/>
              </a:spcBef>
              <a:buClr>
                <a:schemeClr val="tx2"/>
              </a:buClr>
              <a:buFont typeface="Arial" pitchFamily="34" charset="0"/>
              <a:buChar char="•"/>
              <a:defRPr sz="2000">
                <a:solidFill>
                  <a:schemeClr val="tx1"/>
                </a:solidFill>
                <a:latin typeface="Arial" pitchFamily="34" charset="0"/>
                <a:ea typeface="MS PGothic" pitchFamily="34" charset="-128"/>
              </a:defRPr>
            </a:lvl2pPr>
            <a:lvl3pPr marL="1143000" indent="-228600" defTabSz="739775">
              <a:spcBef>
                <a:spcPct val="20000"/>
              </a:spcBef>
              <a:buClr>
                <a:schemeClr val="tx2"/>
              </a:buClr>
              <a:buFont typeface="Arial" pitchFamily="34" charset="0"/>
              <a:buChar char="•"/>
              <a:defRPr>
                <a:solidFill>
                  <a:schemeClr val="tx1"/>
                </a:solidFill>
                <a:latin typeface="Arial" pitchFamily="34" charset="0"/>
                <a:ea typeface="MS PGothic" pitchFamily="34" charset="-128"/>
              </a:defRPr>
            </a:lvl3pPr>
            <a:lvl4pPr marL="1600200" indent="-228600" defTabSz="739775">
              <a:spcBef>
                <a:spcPct val="20000"/>
              </a:spcBef>
              <a:buClr>
                <a:schemeClr val="tx2"/>
              </a:buClr>
              <a:buFont typeface="Arial" pitchFamily="34" charset="0"/>
              <a:buChar char="•"/>
              <a:defRPr>
                <a:solidFill>
                  <a:schemeClr val="tx1"/>
                </a:solidFill>
                <a:latin typeface="Arial" pitchFamily="34" charset="0"/>
                <a:ea typeface="MS PGothic" pitchFamily="34" charset="-128"/>
              </a:defRPr>
            </a:lvl4pPr>
            <a:lvl5pPr marL="2057400" indent="-228600" defTabSz="739775">
              <a:spcBef>
                <a:spcPct val="20000"/>
              </a:spcBef>
              <a:buClr>
                <a:schemeClr val="tx2"/>
              </a:buClr>
              <a:buFont typeface="Arial" pitchFamily="34" charset="0"/>
              <a:buChar char="•"/>
              <a:defRPr>
                <a:solidFill>
                  <a:schemeClr val="tx1"/>
                </a:solidFill>
                <a:latin typeface="Arial" pitchFamily="34" charset="0"/>
                <a:ea typeface="MS PGothic" pitchFamily="34" charset="-128"/>
              </a:defRPr>
            </a:lvl5pPr>
            <a:lvl6pPr marL="2514600" indent="-228600" defTabSz="739775"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ea typeface="MS PGothic" pitchFamily="34" charset="-128"/>
              </a:defRPr>
            </a:lvl6pPr>
            <a:lvl7pPr marL="2971800" indent="-228600" defTabSz="739775"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ea typeface="MS PGothic" pitchFamily="34" charset="-128"/>
              </a:defRPr>
            </a:lvl7pPr>
            <a:lvl8pPr marL="3429000" indent="-228600" defTabSz="739775"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ea typeface="MS PGothic" pitchFamily="34" charset="-128"/>
              </a:defRPr>
            </a:lvl8pPr>
            <a:lvl9pPr marL="3886200" indent="-228600" defTabSz="739775"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ea typeface="MS PGothic" pitchFamily="34" charset="-128"/>
              </a:defRPr>
            </a:lvl9pPr>
          </a:lstStyle>
          <a:p>
            <a:pPr marL="0" marR="0" lvl="0" indent="0" defTabSz="739775" eaLnBrk="1" fontAlgn="base" latinLnBrk="0" hangingPunct="1">
              <a:lnSpc>
                <a:spcPct val="100000"/>
              </a:lnSpc>
              <a:spcBef>
                <a:spcPct val="0"/>
              </a:spcBef>
              <a:spcAft>
                <a:spcPct val="0"/>
              </a:spcAft>
              <a:buClrTx/>
              <a:buSzTx/>
              <a:buFontTx/>
              <a:buNone/>
              <a:tabLst/>
              <a:defRPr/>
            </a:pPr>
            <a:r>
              <a:rPr kumimoji="0" lang="fr-FR" altLang="fr-FR" sz="1800" b="0" i="0" u="none" strike="noStrike" kern="0" cap="none" spc="0" normalizeH="0" baseline="0" noProof="0">
                <a:ln>
                  <a:noFill/>
                </a:ln>
                <a:solidFill>
                  <a:srgbClr val="000000"/>
                </a:solidFill>
                <a:effectLst/>
                <a:uLnTx/>
                <a:uFillTx/>
                <a:latin typeface="Open Sans Condensed Light" panose="020B0306030504020204"/>
              </a:rPr>
              <a:t>5</a:t>
            </a:r>
          </a:p>
        </p:txBody>
      </p:sp>
      <p:sp>
        <p:nvSpPr>
          <p:cNvPr id="61" name="Rectangle 32">
            <a:extLst>
              <a:ext uri="{FF2B5EF4-FFF2-40B4-BE49-F238E27FC236}">
                <a16:creationId xmlns:a16="http://schemas.microsoft.com/office/drawing/2014/main" id="{87405684-16B9-3A2C-AE24-4860FC42D197}"/>
              </a:ext>
            </a:extLst>
          </p:cNvPr>
          <p:cNvSpPr>
            <a:spLocks noChangeArrowheads="1"/>
          </p:cNvSpPr>
          <p:nvPr/>
        </p:nvSpPr>
        <p:spPr bwMode="auto">
          <a:xfrm>
            <a:off x="5983287" y="3334156"/>
            <a:ext cx="12446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550" tIns="41275" rIns="82550" bIns="41275">
            <a:spAutoFit/>
          </a:bodyPr>
          <a:lstStyle>
            <a:lvl1pPr defTabSz="739775">
              <a:spcBef>
                <a:spcPct val="20000"/>
              </a:spcBef>
              <a:spcAft>
                <a:spcPts val="600"/>
              </a:spcAft>
              <a:buFont typeface="Arial" pitchFamily="34" charset="0"/>
              <a:defRPr sz="2000" b="1">
                <a:solidFill>
                  <a:schemeClr val="tx1"/>
                </a:solidFill>
                <a:latin typeface="Arial" pitchFamily="34" charset="0"/>
                <a:ea typeface="MS PGothic" pitchFamily="34" charset="-128"/>
              </a:defRPr>
            </a:lvl1pPr>
            <a:lvl2pPr marL="742950" indent="-285750" defTabSz="739775">
              <a:spcBef>
                <a:spcPct val="20000"/>
              </a:spcBef>
              <a:buClr>
                <a:schemeClr val="tx2"/>
              </a:buClr>
              <a:buFont typeface="Arial" pitchFamily="34" charset="0"/>
              <a:buChar char="•"/>
              <a:defRPr sz="2000">
                <a:solidFill>
                  <a:schemeClr val="tx1"/>
                </a:solidFill>
                <a:latin typeface="Arial" pitchFamily="34" charset="0"/>
                <a:ea typeface="MS PGothic" pitchFamily="34" charset="-128"/>
              </a:defRPr>
            </a:lvl2pPr>
            <a:lvl3pPr marL="1143000" indent="-228600" defTabSz="739775">
              <a:spcBef>
                <a:spcPct val="20000"/>
              </a:spcBef>
              <a:buClr>
                <a:schemeClr val="tx2"/>
              </a:buClr>
              <a:buFont typeface="Arial" pitchFamily="34" charset="0"/>
              <a:buChar char="•"/>
              <a:defRPr>
                <a:solidFill>
                  <a:schemeClr val="tx1"/>
                </a:solidFill>
                <a:latin typeface="Arial" pitchFamily="34" charset="0"/>
                <a:ea typeface="MS PGothic" pitchFamily="34" charset="-128"/>
              </a:defRPr>
            </a:lvl3pPr>
            <a:lvl4pPr marL="1600200" indent="-228600" defTabSz="739775">
              <a:spcBef>
                <a:spcPct val="20000"/>
              </a:spcBef>
              <a:buClr>
                <a:schemeClr val="tx2"/>
              </a:buClr>
              <a:buFont typeface="Arial" pitchFamily="34" charset="0"/>
              <a:buChar char="•"/>
              <a:defRPr>
                <a:solidFill>
                  <a:schemeClr val="tx1"/>
                </a:solidFill>
                <a:latin typeface="Arial" pitchFamily="34" charset="0"/>
                <a:ea typeface="MS PGothic" pitchFamily="34" charset="-128"/>
              </a:defRPr>
            </a:lvl4pPr>
            <a:lvl5pPr marL="2057400" indent="-228600" defTabSz="739775">
              <a:spcBef>
                <a:spcPct val="20000"/>
              </a:spcBef>
              <a:buClr>
                <a:schemeClr val="tx2"/>
              </a:buClr>
              <a:buFont typeface="Arial" pitchFamily="34" charset="0"/>
              <a:buChar char="•"/>
              <a:defRPr>
                <a:solidFill>
                  <a:schemeClr val="tx1"/>
                </a:solidFill>
                <a:latin typeface="Arial" pitchFamily="34" charset="0"/>
                <a:ea typeface="MS PGothic" pitchFamily="34" charset="-128"/>
              </a:defRPr>
            </a:lvl5pPr>
            <a:lvl6pPr marL="2514600" indent="-228600" defTabSz="739775"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ea typeface="MS PGothic" pitchFamily="34" charset="-128"/>
              </a:defRPr>
            </a:lvl6pPr>
            <a:lvl7pPr marL="2971800" indent="-228600" defTabSz="739775"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ea typeface="MS PGothic" pitchFamily="34" charset="-128"/>
              </a:defRPr>
            </a:lvl7pPr>
            <a:lvl8pPr marL="3429000" indent="-228600" defTabSz="739775"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ea typeface="MS PGothic" pitchFamily="34" charset="-128"/>
              </a:defRPr>
            </a:lvl8pPr>
            <a:lvl9pPr marL="3886200" indent="-228600" defTabSz="739775"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ea typeface="MS PGothic" pitchFamily="34" charset="-128"/>
              </a:defRPr>
            </a:lvl9pPr>
          </a:lstStyle>
          <a:p>
            <a:pPr marL="0" marR="0" lvl="0" indent="0" algn="ctr" defTabSz="739775" eaLnBrk="1" fontAlgn="base" latinLnBrk="0" hangingPunct="1">
              <a:lnSpc>
                <a:spcPct val="100000"/>
              </a:lnSpc>
              <a:spcBef>
                <a:spcPct val="0"/>
              </a:spcBef>
              <a:spcAft>
                <a:spcPct val="0"/>
              </a:spcAft>
              <a:buClrTx/>
              <a:buSzTx/>
              <a:buFontTx/>
              <a:buNone/>
              <a:tabLst/>
              <a:defRPr/>
            </a:pPr>
            <a:r>
              <a:rPr kumimoji="0" lang="fr-FR" altLang="fr-FR" sz="1400" b="0" i="0" u="none" strike="noStrike" kern="0" cap="none" spc="0" normalizeH="0" baseline="0" noProof="0">
                <a:ln>
                  <a:noFill/>
                </a:ln>
                <a:solidFill>
                  <a:srgbClr val="000000"/>
                </a:solidFill>
                <a:effectLst/>
                <a:uLnTx/>
                <a:uFillTx/>
                <a:latin typeface="Open Sans Condensed Light" panose="020B0306030504020204"/>
              </a:rPr>
              <a:t>Bronches</a:t>
            </a:r>
          </a:p>
          <a:p>
            <a:pPr marL="0" marR="0" lvl="0" indent="0" algn="ctr" defTabSz="739775" eaLnBrk="1" fontAlgn="base" latinLnBrk="0" hangingPunct="1">
              <a:lnSpc>
                <a:spcPct val="100000"/>
              </a:lnSpc>
              <a:spcBef>
                <a:spcPct val="0"/>
              </a:spcBef>
              <a:spcAft>
                <a:spcPct val="0"/>
              </a:spcAft>
              <a:buClrTx/>
              <a:buSzTx/>
              <a:buFontTx/>
              <a:buNone/>
              <a:tabLst/>
              <a:defRPr/>
            </a:pPr>
            <a:r>
              <a:rPr kumimoji="0" lang="fr-FR" altLang="fr-FR" sz="1400" b="0" i="0" u="none" strike="noStrike" kern="0" cap="none" spc="0" normalizeH="0" baseline="0" noProof="0">
                <a:ln>
                  <a:noFill/>
                </a:ln>
                <a:solidFill>
                  <a:srgbClr val="000000"/>
                </a:solidFill>
                <a:effectLst/>
                <a:uLnTx/>
                <a:uFillTx/>
                <a:latin typeface="Open Sans Condensed Light" panose="020B0306030504020204"/>
              </a:rPr>
              <a:t>segmentaires</a:t>
            </a:r>
          </a:p>
        </p:txBody>
      </p:sp>
      <p:sp>
        <p:nvSpPr>
          <p:cNvPr id="62" name="Line 33">
            <a:extLst>
              <a:ext uri="{FF2B5EF4-FFF2-40B4-BE49-F238E27FC236}">
                <a16:creationId xmlns:a16="http://schemas.microsoft.com/office/drawing/2014/main" id="{6272BA15-A71C-0837-5206-462D831C7D5E}"/>
              </a:ext>
            </a:extLst>
          </p:cNvPr>
          <p:cNvSpPr>
            <a:spLocks noChangeShapeType="1"/>
          </p:cNvSpPr>
          <p:nvPr/>
        </p:nvSpPr>
        <p:spPr bwMode="auto">
          <a:xfrm rot="8364464" flipV="1">
            <a:off x="6288087" y="3970743"/>
            <a:ext cx="654050" cy="765175"/>
          </a:xfrm>
          <a:prstGeom prst="line">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Open Sans Condensed Light" panose="020B0306030504020204"/>
              <a:ea typeface="ＭＳ Ｐゴシック" charset="0"/>
            </a:endParaRPr>
          </a:p>
        </p:txBody>
      </p:sp>
      <p:sp>
        <p:nvSpPr>
          <p:cNvPr id="63" name="Rectangle 34">
            <a:extLst>
              <a:ext uri="{FF2B5EF4-FFF2-40B4-BE49-F238E27FC236}">
                <a16:creationId xmlns:a16="http://schemas.microsoft.com/office/drawing/2014/main" id="{00C50D56-3C25-E348-4F36-95A776559A50}"/>
              </a:ext>
            </a:extLst>
          </p:cNvPr>
          <p:cNvSpPr>
            <a:spLocks noChangeArrowheads="1"/>
          </p:cNvSpPr>
          <p:nvPr/>
        </p:nvSpPr>
        <p:spPr bwMode="auto">
          <a:xfrm>
            <a:off x="8171957" y="2232431"/>
            <a:ext cx="1086836" cy="791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550" tIns="41275" rIns="82550" bIns="41275">
            <a:spAutoFit/>
          </a:bodyPr>
          <a:lstStyle>
            <a:lvl1pPr defTabSz="739775">
              <a:spcBef>
                <a:spcPct val="20000"/>
              </a:spcBef>
              <a:spcAft>
                <a:spcPts val="600"/>
              </a:spcAft>
              <a:buFont typeface="Arial" pitchFamily="34" charset="0"/>
              <a:defRPr sz="2000" b="1">
                <a:solidFill>
                  <a:schemeClr val="tx1"/>
                </a:solidFill>
                <a:latin typeface="Arial" pitchFamily="34" charset="0"/>
                <a:ea typeface="MS PGothic" pitchFamily="34" charset="-128"/>
              </a:defRPr>
            </a:lvl1pPr>
            <a:lvl2pPr marL="742950" indent="-285750" defTabSz="739775">
              <a:spcBef>
                <a:spcPct val="20000"/>
              </a:spcBef>
              <a:buClr>
                <a:schemeClr val="tx2"/>
              </a:buClr>
              <a:buFont typeface="Arial" pitchFamily="34" charset="0"/>
              <a:buChar char="•"/>
              <a:defRPr sz="2000">
                <a:solidFill>
                  <a:schemeClr val="tx1"/>
                </a:solidFill>
                <a:latin typeface="Arial" pitchFamily="34" charset="0"/>
                <a:ea typeface="MS PGothic" pitchFamily="34" charset="-128"/>
              </a:defRPr>
            </a:lvl2pPr>
            <a:lvl3pPr marL="1143000" indent="-228600" defTabSz="739775">
              <a:spcBef>
                <a:spcPct val="20000"/>
              </a:spcBef>
              <a:buClr>
                <a:schemeClr val="tx2"/>
              </a:buClr>
              <a:buFont typeface="Arial" pitchFamily="34" charset="0"/>
              <a:buChar char="•"/>
              <a:defRPr>
                <a:solidFill>
                  <a:schemeClr val="tx1"/>
                </a:solidFill>
                <a:latin typeface="Arial" pitchFamily="34" charset="0"/>
                <a:ea typeface="MS PGothic" pitchFamily="34" charset="-128"/>
              </a:defRPr>
            </a:lvl3pPr>
            <a:lvl4pPr marL="1600200" indent="-228600" defTabSz="739775">
              <a:spcBef>
                <a:spcPct val="20000"/>
              </a:spcBef>
              <a:buClr>
                <a:schemeClr val="tx2"/>
              </a:buClr>
              <a:buFont typeface="Arial" pitchFamily="34" charset="0"/>
              <a:buChar char="•"/>
              <a:defRPr>
                <a:solidFill>
                  <a:schemeClr val="tx1"/>
                </a:solidFill>
                <a:latin typeface="Arial" pitchFamily="34" charset="0"/>
                <a:ea typeface="MS PGothic" pitchFamily="34" charset="-128"/>
              </a:defRPr>
            </a:lvl4pPr>
            <a:lvl5pPr marL="2057400" indent="-228600" defTabSz="739775">
              <a:spcBef>
                <a:spcPct val="20000"/>
              </a:spcBef>
              <a:buClr>
                <a:schemeClr val="tx2"/>
              </a:buClr>
              <a:buFont typeface="Arial" pitchFamily="34" charset="0"/>
              <a:buChar char="•"/>
              <a:defRPr>
                <a:solidFill>
                  <a:schemeClr val="tx1"/>
                </a:solidFill>
                <a:latin typeface="Arial" pitchFamily="34" charset="0"/>
                <a:ea typeface="MS PGothic" pitchFamily="34" charset="-128"/>
              </a:defRPr>
            </a:lvl5pPr>
            <a:lvl6pPr marL="2514600" indent="-228600" defTabSz="739775"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ea typeface="MS PGothic" pitchFamily="34" charset="-128"/>
              </a:defRPr>
            </a:lvl6pPr>
            <a:lvl7pPr marL="2971800" indent="-228600" defTabSz="739775"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ea typeface="MS PGothic" pitchFamily="34" charset="-128"/>
              </a:defRPr>
            </a:lvl7pPr>
            <a:lvl8pPr marL="3429000" indent="-228600" defTabSz="739775"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ea typeface="MS PGothic" pitchFamily="34" charset="-128"/>
              </a:defRPr>
            </a:lvl8pPr>
            <a:lvl9pPr marL="3886200" indent="-228600" defTabSz="739775"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ea typeface="MS PGothic" pitchFamily="34" charset="-128"/>
              </a:defRPr>
            </a:lvl9pPr>
          </a:lstStyle>
          <a:p>
            <a:pPr marL="0" marR="0" lvl="0" indent="0" algn="ctr" defTabSz="739775" eaLnBrk="1" fontAlgn="base" latinLnBrk="0" hangingPunct="1">
              <a:lnSpc>
                <a:spcPct val="100000"/>
              </a:lnSpc>
              <a:spcBef>
                <a:spcPct val="0"/>
              </a:spcBef>
              <a:spcAft>
                <a:spcPct val="0"/>
              </a:spcAft>
              <a:buClrTx/>
              <a:buSzTx/>
              <a:buFontTx/>
              <a:buNone/>
              <a:tabLst/>
              <a:defRPr/>
            </a:pPr>
            <a:r>
              <a:rPr kumimoji="0" lang="fr-FR" altLang="fr-FR" sz="1400" b="0" i="0" u="none" strike="noStrike" kern="0" cap="none" spc="0" normalizeH="0" baseline="0" noProof="0">
                <a:ln>
                  <a:noFill/>
                </a:ln>
                <a:solidFill>
                  <a:srgbClr val="000000"/>
                </a:solidFill>
                <a:effectLst/>
                <a:uLnTx/>
                <a:uFillTx/>
                <a:latin typeface="Open Sans Condensed Light" panose="020B0306030504020204"/>
              </a:rPr>
              <a:t>Bronchioles</a:t>
            </a:r>
          </a:p>
          <a:p>
            <a:pPr marL="0" marR="0" lvl="0" indent="0" algn="ctr" defTabSz="739775" eaLnBrk="1" fontAlgn="base" latinLnBrk="0" hangingPunct="1">
              <a:lnSpc>
                <a:spcPct val="100000"/>
              </a:lnSpc>
              <a:spcBef>
                <a:spcPct val="0"/>
              </a:spcBef>
              <a:spcAft>
                <a:spcPct val="0"/>
              </a:spcAft>
              <a:buClrTx/>
              <a:buSzTx/>
              <a:buFontTx/>
              <a:buNone/>
              <a:tabLst/>
              <a:defRPr/>
            </a:pPr>
            <a:r>
              <a:rPr kumimoji="0" lang="fr-FR" altLang="fr-FR" sz="1400" b="0" i="0" u="none" strike="noStrike" kern="0" cap="none" spc="0" normalizeH="0" baseline="0" noProof="0">
                <a:ln>
                  <a:noFill/>
                </a:ln>
                <a:solidFill>
                  <a:srgbClr val="000000"/>
                </a:solidFill>
                <a:effectLst/>
                <a:uLnTx/>
                <a:uFillTx/>
                <a:latin typeface="Open Sans Condensed Light" panose="020B0306030504020204"/>
              </a:rPr>
              <a:t>terminales</a:t>
            </a:r>
          </a:p>
          <a:p>
            <a:pPr marL="0" marR="0" lvl="0" indent="0" algn="ctr" defTabSz="739775" eaLnBrk="1" fontAlgn="base" latinLnBrk="0" hangingPunct="1">
              <a:lnSpc>
                <a:spcPct val="100000"/>
              </a:lnSpc>
              <a:spcBef>
                <a:spcPct val="0"/>
              </a:spcBef>
              <a:spcAft>
                <a:spcPct val="0"/>
              </a:spcAft>
              <a:buClrTx/>
              <a:buSzTx/>
              <a:buFontTx/>
              <a:buNone/>
              <a:tabLst/>
              <a:defRPr/>
            </a:pPr>
            <a:endParaRPr kumimoji="0" lang="fr-FR" altLang="fr-FR" sz="1800" b="0" i="0" u="none" strike="noStrike" kern="0" cap="none" spc="0" normalizeH="0" baseline="0" noProof="0">
              <a:ln>
                <a:noFill/>
              </a:ln>
              <a:solidFill>
                <a:srgbClr val="000000"/>
              </a:solidFill>
              <a:effectLst/>
              <a:uLnTx/>
              <a:uFillTx/>
              <a:latin typeface="Open Sans Condensed Light" panose="020B0306030504020204"/>
            </a:endParaRPr>
          </a:p>
        </p:txBody>
      </p:sp>
      <p:sp>
        <p:nvSpPr>
          <p:cNvPr id="64" name="Line 35">
            <a:extLst>
              <a:ext uri="{FF2B5EF4-FFF2-40B4-BE49-F238E27FC236}">
                <a16:creationId xmlns:a16="http://schemas.microsoft.com/office/drawing/2014/main" id="{9B57F41A-34F4-03C5-DC2F-257F86CCE4EC}"/>
              </a:ext>
            </a:extLst>
          </p:cNvPr>
          <p:cNvSpPr>
            <a:spLocks noChangeShapeType="1"/>
          </p:cNvSpPr>
          <p:nvPr/>
        </p:nvSpPr>
        <p:spPr bwMode="auto">
          <a:xfrm>
            <a:off x="8699500" y="2770593"/>
            <a:ext cx="0" cy="1860550"/>
          </a:xfrm>
          <a:prstGeom prst="line">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Open Sans Condensed Light" panose="020B0306030504020204"/>
              <a:ea typeface="ＭＳ Ｐゴシック" charset="0"/>
            </a:endParaRPr>
          </a:p>
        </p:txBody>
      </p:sp>
      <p:sp>
        <p:nvSpPr>
          <p:cNvPr id="65" name="Text Box 38">
            <a:extLst>
              <a:ext uri="{FF2B5EF4-FFF2-40B4-BE49-F238E27FC236}">
                <a16:creationId xmlns:a16="http://schemas.microsoft.com/office/drawing/2014/main" id="{ABC45693-C208-88A1-6C23-759A0DC56EF7}"/>
              </a:ext>
            </a:extLst>
          </p:cNvPr>
          <p:cNvSpPr txBox="1">
            <a:spLocks noChangeArrowheads="1"/>
          </p:cNvSpPr>
          <p:nvPr/>
        </p:nvSpPr>
        <p:spPr bwMode="auto">
          <a:xfrm>
            <a:off x="1431925" y="1359306"/>
            <a:ext cx="2749550"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600"/>
              </a:spcAft>
              <a:buFont typeface="Arial" pitchFamily="34" charset="0"/>
              <a:defRPr sz="2000" b="1">
                <a:solidFill>
                  <a:schemeClr val="tx1"/>
                </a:solidFill>
                <a:latin typeface="Arial" pitchFamily="34" charset="0"/>
                <a:ea typeface="MS PGothic" pitchFamily="34" charset="-128"/>
              </a:defRPr>
            </a:lvl1pPr>
            <a:lvl2pPr marL="742950" indent="-285750">
              <a:spcBef>
                <a:spcPct val="20000"/>
              </a:spcBef>
              <a:buClr>
                <a:schemeClr val="tx2"/>
              </a:buClr>
              <a:buFont typeface="Arial" pitchFamily="34" charset="0"/>
              <a:buChar char="•"/>
              <a:defRPr sz="2000">
                <a:solidFill>
                  <a:schemeClr val="tx1"/>
                </a:solidFill>
                <a:latin typeface="Arial" pitchFamily="34" charset="0"/>
                <a:ea typeface="MS PGothic" pitchFamily="34" charset="-128"/>
              </a:defRPr>
            </a:lvl2pPr>
            <a:lvl3pPr marL="1143000" indent="-228600">
              <a:spcBef>
                <a:spcPct val="20000"/>
              </a:spcBef>
              <a:buClr>
                <a:schemeClr val="tx2"/>
              </a:buClr>
              <a:buFont typeface="Arial" pitchFamily="34" charset="0"/>
              <a:buChar char="•"/>
              <a:defRPr>
                <a:solidFill>
                  <a:schemeClr val="tx1"/>
                </a:solidFill>
                <a:latin typeface="Arial" pitchFamily="34" charset="0"/>
                <a:ea typeface="MS PGothic" pitchFamily="34" charset="-128"/>
              </a:defRPr>
            </a:lvl3pPr>
            <a:lvl4pPr marL="1600200" indent="-228600">
              <a:spcBef>
                <a:spcPct val="20000"/>
              </a:spcBef>
              <a:buClr>
                <a:schemeClr val="tx2"/>
              </a:buClr>
              <a:buFont typeface="Arial" pitchFamily="34" charset="0"/>
              <a:buChar char="•"/>
              <a:defRPr>
                <a:solidFill>
                  <a:schemeClr val="tx1"/>
                </a:solidFill>
                <a:latin typeface="Arial" pitchFamily="34" charset="0"/>
                <a:ea typeface="MS PGothic" pitchFamily="34" charset="-128"/>
              </a:defRPr>
            </a:lvl4pPr>
            <a:lvl5pPr marL="2057400" indent="-228600">
              <a:spcBef>
                <a:spcPct val="20000"/>
              </a:spcBef>
              <a:buClr>
                <a:schemeClr val="tx2"/>
              </a:buClr>
              <a:buFont typeface="Arial" pitchFamily="34" charset="0"/>
              <a:buChar char="•"/>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ea typeface="MS PGothic" pitchFamily="34" charset="-128"/>
              </a:defRPr>
            </a:lvl9pPr>
          </a:lstStyle>
          <a:p>
            <a:pPr marL="0" marR="0" lvl="0" indent="0" defTabSz="457200" eaLnBrk="1" fontAlgn="base" latinLnBrk="0" hangingPunct="1">
              <a:lnSpc>
                <a:spcPct val="100000"/>
              </a:lnSpc>
              <a:spcBef>
                <a:spcPct val="0"/>
              </a:spcBef>
              <a:spcAft>
                <a:spcPct val="0"/>
              </a:spcAft>
              <a:buClrTx/>
              <a:buSzTx/>
              <a:buFontTx/>
              <a:buNone/>
              <a:tabLst/>
              <a:defRPr/>
            </a:pPr>
            <a:r>
              <a:rPr kumimoji="0" lang="fr-FR" altLang="fr-FR" sz="2000" b="0" i="0" u="none" strike="noStrike" kern="0" cap="none" spc="0" normalizeH="0" baseline="0" noProof="0" dirty="0">
                <a:ln>
                  <a:noFill/>
                </a:ln>
                <a:solidFill>
                  <a:srgbClr val="000000"/>
                </a:solidFill>
                <a:effectLst/>
                <a:uLnTx/>
                <a:uFillTx/>
                <a:latin typeface="Open Sans Condensed Light" panose="020B0306030504020204"/>
              </a:rPr>
              <a:t>En respiration nasale :</a:t>
            </a:r>
          </a:p>
          <a:p>
            <a:pPr marL="0" marR="0" lvl="0" indent="0" defTabSz="457200" eaLnBrk="1" fontAlgn="base" latinLnBrk="0" hangingPunct="1">
              <a:lnSpc>
                <a:spcPct val="100000"/>
              </a:lnSpc>
              <a:spcBef>
                <a:spcPct val="0"/>
              </a:spcBef>
              <a:spcAft>
                <a:spcPct val="0"/>
              </a:spcAft>
              <a:buClrTx/>
              <a:buSzTx/>
              <a:buFontTx/>
              <a:buNone/>
              <a:tabLst/>
              <a:defRPr/>
            </a:pPr>
            <a:endParaRPr kumimoji="0" lang="fr-FR" altLang="fr-FR" sz="2800" b="0" i="0" u="none" strike="noStrike" kern="0" cap="none" spc="0" normalizeH="0" baseline="0" noProof="0" dirty="0">
              <a:ln>
                <a:noFill/>
              </a:ln>
              <a:solidFill>
                <a:srgbClr val="000000"/>
              </a:solidFill>
              <a:effectLst/>
              <a:uLnTx/>
              <a:uFillTx/>
              <a:latin typeface="Open Sans Condensed Light" panose="020B0306030504020204"/>
            </a:endParaRPr>
          </a:p>
          <a:p>
            <a:pPr marL="0" marR="0" lvl="0" indent="0" defTabSz="457200" eaLnBrk="1" fontAlgn="base" latinLnBrk="0" hangingPunct="1">
              <a:lnSpc>
                <a:spcPct val="100000"/>
              </a:lnSpc>
              <a:spcBef>
                <a:spcPct val="0"/>
              </a:spcBef>
              <a:spcAft>
                <a:spcPct val="0"/>
              </a:spcAft>
              <a:buClrTx/>
              <a:buSzTx/>
              <a:buFontTx/>
              <a:buNone/>
              <a:tabLst/>
              <a:defRPr/>
            </a:pPr>
            <a:r>
              <a:rPr kumimoji="0" lang="fr-FR" altLang="fr-FR" sz="2000" b="0" i="0" u="none" strike="noStrike" kern="0" cap="none" spc="0" normalizeH="0" baseline="0" noProof="0" dirty="0">
                <a:ln>
                  <a:noFill/>
                </a:ln>
                <a:solidFill>
                  <a:srgbClr val="000000"/>
                </a:solidFill>
                <a:effectLst/>
                <a:uLnTx/>
                <a:uFillTx/>
                <a:latin typeface="Open Sans Condensed Light" panose="020B0306030504020204"/>
              </a:rPr>
              <a:t>Nez + pharynx</a:t>
            </a:r>
          </a:p>
          <a:p>
            <a:pPr marL="0" marR="0" lvl="0" indent="0" defTabSz="457200" eaLnBrk="1" fontAlgn="base" latinLnBrk="0" hangingPunct="1">
              <a:lnSpc>
                <a:spcPct val="100000"/>
              </a:lnSpc>
              <a:spcBef>
                <a:spcPct val="0"/>
              </a:spcBef>
              <a:spcAft>
                <a:spcPct val="0"/>
              </a:spcAft>
              <a:buClrTx/>
              <a:buSzTx/>
              <a:buFontTx/>
              <a:buNone/>
              <a:tabLst/>
              <a:defRPr/>
            </a:pPr>
            <a:r>
              <a:rPr kumimoji="0" lang="fr-FR" altLang="fr-FR" sz="1600" b="0" i="0" u="none" strike="noStrike" kern="0" cap="none" spc="0" normalizeH="0" baseline="0" noProof="0" dirty="0">
                <a:ln>
                  <a:noFill/>
                </a:ln>
                <a:solidFill>
                  <a:srgbClr val="000000"/>
                </a:solidFill>
                <a:effectLst/>
                <a:uLnTx/>
                <a:uFillTx/>
                <a:latin typeface="Open Sans Condensed Light" panose="020B0306030504020204"/>
              </a:rPr>
              <a:t>(VA supérieures)</a:t>
            </a:r>
          </a:p>
          <a:p>
            <a:pPr marL="0" marR="0" lvl="0" indent="0" defTabSz="457200" eaLnBrk="1" fontAlgn="base" latinLnBrk="0" hangingPunct="1">
              <a:lnSpc>
                <a:spcPct val="100000"/>
              </a:lnSpc>
              <a:spcBef>
                <a:spcPct val="0"/>
              </a:spcBef>
              <a:spcAft>
                <a:spcPct val="0"/>
              </a:spcAft>
              <a:buClrTx/>
              <a:buSzTx/>
              <a:buFontTx/>
              <a:buNone/>
              <a:tabLst/>
              <a:defRPr/>
            </a:pPr>
            <a:endParaRPr kumimoji="0" lang="fr-FR" altLang="fr-FR" sz="2000" b="0" i="0" u="none" strike="noStrike" kern="0" cap="none" spc="0" normalizeH="0" baseline="0" noProof="0" dirty="0">
              <a:ln>
                <a:noFill/>
              </a:ln>
              <a:solidFill>
                <a:srgbClr val="000000"/>
              </a:solidFill>
              <a:effectLst/>
              <a:uLnTx/>
              <a:uFillTx/>
              <a:latin typeface="Open Sans Condensed Light" panose="020B0306030504020204"/>
            </a:endParaRPr>
          </a:p>
          <a:p>
            <a:pPr marL="0" marR="0" lvl="0" indent="0" defTabSz="457200" eaLnBrk="1" fontAlgn="base" latinLnBrk="0" hangingPunct="1">
              <a:lnSpc>
                <a:spcPct val="100000"/>
              </a:lnSpc>
              <a:spcBef>
                <a:spcPct val="0"/>
              </a:spcBef>
              <a:spcAft>
                <a:spcPct val="0"/>
              </a:spcAft>
              <a:buClrTx/>
              <a:buSzTx/>
              <a:buFontTx/>
              <a:buNone/>
              <a:tabLst/>
              <a:defRPr/>
            </a:pPr>
            <a:r>
              <a:rPr kumimoji="0" lang="fr-FR" altLang="fr-FR" sz="2000" b="0" i="0" u="none" strike="noStrike" kern="0" cap="none" spc="0" normalizeH="0" baseline="0" noProof="0" dirty="0">
                <a:ln>
                  <a:noFill/>
                </a:ln>
                <a:solidFill>
                  <a:srgbClr val="000000"/>
                </a:solidFill>
                <a:effectLst/>
                <a:uLnTx/>
                <a:uFillTx/>
                <a:latin typeface="Open Sans Condensed Light" panose="020B0306030504020204"/>
              </a:rPr>
              <a:t>Voies aériennes</a:t>
            </a:r>
          </a:p>
          <a:p>
            <a:pPr marL="0" marR="0" lvl="0" indent="0" defTabSz="457200" eaLnBrk="1" fontAlgn="base" latinLnBrk="0" hangingPunct="1">
              <a:lnSpc>
                <a:spcPct val="100000"/>
              </a:lnSpc>
              <a:spcBef>
                <a:spcPct val="0"/>
              </a:spcBef>
              <a:spcAft>
                <a:spcPct val="0"/>
              </a:spcAft>
              <a:buClrTx/>
              <a:buSzTx/>
              <a:buFontTx/>
              <a:buNone/>
              <a:tabLst/>
              <a:defRPr/>
            </a:pPr>
            <a:r>
              <a:rPr kumimoji="0" lang="fr-FR" altLang="fr-FR" sz="2000" b="0" i="0" u="none" strike="noStrike" kern="0" cap="none" spc="0" normalizeH="0" baseline="0" noProof="0" dirty="0">
                <a:ln>
                  <a:noFill/>
                </a:ln>
                <a:solidFill>
                  <a:srgbClr val="000000"/>
                </a:solidFill>
                <a:effectLst/>
                <a:uLnTx/>
                <a:uFillTx/>
                <a:latin typeface="Open Sans Condensed Light" panose="020B0306030504020204"/>
              </a:rPr>
              <a:t>proximales	     </a:t>
            </a:r>
          </a:p>
          <a:p>
            <a:pPr marL="0" marR="0" lvl="0" indent="0" defTabSz="457200" eaLnBrk="1" fontAlgn="base" latinLnBrk="0" hangingPunct="1">
              <a:lnSpc>
                <a:spcPct val="100000"/>
              </a:lnSpc>
              <a:spcBef>
                <a:spcPct val="0"/>
              </a:spcBef>
              <a:spcAft>
                <a:spcPct val="0"/>
              </a:spcAft>
              <a:buClrTx/>
              <a:buSzTx/>
              <a:buFontTx/>
              <a:buNone/>
              <a:tabLst/>
              <a:defRPr/>
            </a:pPr>
            <a:endParaRPr kumimoji="0" lang="fr-FR" altLang="fr-FR" sz="2000" b="0" i="0" u="none" strike="noStrike" kern="0" cap="none" spc="0" normalizeH="0" baseline="0" noProof="0" dirty="0">
              <a:ln>
                <a:noFill/>
              </a:ln>
              <a:solidFill>
                <a:srgbClr val="000000"/>
              </a:solidFill>
              <a:effectLst/>
              <a:uLnTx/>
              <a:uFillTx/>
              <a:latin typeface="Open Sans Condensed Light" panose="020B0306030504020204"/>
            </a:endParaRPr>
          </a:p>
          <a:p>
            <a:pPr marL="0" marR="0" lvl="0" indent="0" defTabSz="457200" eaLnBrk="1" fontAlgn="base" latinLnBrk="0" hangingPunct="1">
              <a:lnSpc>
                <a:spcPct val="100000"/>
              </a:lnSpc>
              <a:spcBef>
                <a:spcPct val="0"/>
              </a:spcBef>
              <a:spcAft>
                <a:spcPct val="0"/>
              </a:spcAft>
              <a:buClrTx/>
              <a:buSzTx/>
              <a:buFontTx/>
              <a:buNone/>
              <a:tabLst/>
              <a:defRPr/>
            </a:pPr>
            <a:r>
              <a:rPr kumimoji="0" lang="fr-FR" altLang="fr-FR" sz="2000" b="0" i="0" u="none" strike="noStrike" kern="0" cap="none" spc="0" normalizeH="0" baseline="0" noProof="0" dirty="0">
                <a:ln>
                  <a:noFill/>
                </a:ln>
                <a:solidFill>
                  <a:srgbClr val="000000"/>
                </a:solidFill>
                <a:effectLst/>
                <a:uLnTx/>
                <a:uFillTx/>
                <a:latin typeface="Open Sans Condensed Light" panose="020B0306030504020204"/>
              </a:rPr>
              <a:t>Voies aériennes </a:t>
            </a:r>
          </a:p>
          <a:p>
            <a:pPr marL="0" marR="0" lvl="0" indent="0" defTabSz="457200" eaLnBrk="1" fontAlgn="base" latinLnBrk="0" hangingPunct="1">
              <a:lnSpc>
                <a:spcPct val="100000"/>
              </a:lnSpc>
              <a:spcBef>
                <a:spcPct val="0"/>
              </a:spcBef>
              <a:spcAft>
                <a:spcPct val="0"/>
              </a:spcAft>
              <a:buClrTx/>
              <a:buSzTx/>
              <a:buFontTx/>
              <a:buNone/>
              <a:tabLst/>
              <a:defRPr/>
            </a:pPr>
            <a:r>
              <a:rPr kumimoji="0" lang="fr-FR" altLang="fr-FR" sz="2000" b="0" i="0" u="none" strike="noStrike" kern="0" cap="none" spc="0" normalizeH="0" baseline="0" noProof="0" dirty="0">
                <a:ln>
                  <a:noFill/>
                </a:ln>
                <a:solidFill>
                  <a:srgbClr val="000000"/>
                </a:solidFill>
                <a:effectLst/>
                <a:uLnTx/>
                <a:uFillTx/>
                <a:latin typeface="Open Sans Condensed Light" panose="020B0306030504020204"/>
              </a:rPr>
              <a:t>distales	   </a:t>
            </a:r>
          </a:p>
        </p:txBody>
      </p:sp>
      <p:sp>
        <p:nvSpPr>
          <p:cNvPr id="66" name="TextBox 1">
            <a:extLst>
              <a:ext uri="{FF2B5EF4-FFF2-40B4-BE49-F238E27FC236}">
                <a16:creationId xmlns:a16="http://schemas.microsoft.com/office/drawing/2014/main" id="{0B6DB466-AD94-9CBF-C56E-AA5714029BA3}"/>
              </a:ext>
            </a:extLst>
          </p:cNvPr>
          <p:cNvSpPr txBox="1">
            <a:spLocks noChangeArrowheads="1"/>
          </p:cNvSpPr>
          <p:nvPr/>
        </p:nvSpPr>
        <p:spPr bwMode="auto">
          <a:xfrm>
            <a:off x="3700462" y="2210206"/>
            <a:ext cx="871538" cy="461962"/>
          </a:xfrm>
          <a:prstGeom prst="rect">
            <a:avLst/>
          </a:prstGeom>
          <a:noFill/>
          <a:ln w="9525">
            <a:solidFill>
              <a:srgbClr val="D1282E"/>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spcAft>
                <a:spcPts val="600"/>
              </a:spcAft>
              <a:buFont typeface="Arial" pitchFamily="34" charset="0"/>
              <a:defRPr sz="2000" b="1">
                <a:solidFill>
                  <a:schemeClr val="tx1"/>
                </a:solidFill>
                <a:latin typeface="Arial" pitchFamily="34" charset="0"/>
                <a:ea typeface="MS PGothic" pitchFamily="34" charset="-128"/>
              </a:defRPr>
            </a:lvl1pPr>
            <a:lvl2pPr marL="742950" indent="-285750">
              <a:spcBef>
                <a:spcPct val="20000"/>
              </a:spcBef>
              <a:buClr>
                <a:schemeClr val="tx2"/>
              </a:buClr>
              <a:buFont typeface="Arial" pitchFamily="34" charset="0"/>
              <a:buChar char="•"/>
              <a:defRPr sz="2000">
                <a:solidFill>
                  <a:schemeClr val="tx1"/>
                </a:solidFill>
                <a:latin typeface="Arial" pitchFamily="34" charset="0"/>
                <a:ea typeface="MS PGothic" pitchFamily="34" charset="-128"/>
              </a:defRPr>
            </a:lvl2pPr>
            <a:lvl3pPr marL="1143000" indent="-228600">
              <a:spcBef>
                <a:spcPct val="20000"/>
              </a:spcBef>
              <a:buClr>
                <a:schemeClr val="tx2"/>
              </a:buClr>
              <a:buFont typeface="Arial" pitchFamily="34" charset="0"/>
              <a:buChar char="•"/>
              <a:defRPr>
                <a:solidFill>
                  <a:schemeClr val="tx1"/>
                </a:solidFill>
                <a:latin typeface="Arial" pitchFamily="34" charset="0"/>
                <a:ea typeface="MS PGothic" pitchFamily="34" charset="-128"/>
              </a:defRPr>
            </a:lvl3pPr>
            <a:lvl4pPr marL="1600200" indent="-228600">
              <a:spcBef>
                <a:spcPct val="20000"/>
              </a:spcBef>
              <a:buClr>
                <a:schemeClr val="tx2"/>
              </a:buClr>
              <a:buFont typeface="Arial" pitchFamily="34" charset="0"/>
              <a:buChar char="•"/>
              <a:defRPr>
                <a:solidFill>
                  <a:schemeClr val="tx1"/>
                </a:solidFill>
                <a:latin typeface="Arial" pitchFamily="34" charset="0"/>
                <a:ea typeface="MS PGothic" pitchFamily="34" charset="-128"/>
              </a:defRPr>
            </a:lvl4pPr>
            <a:lvl5pPr marL="2057400" indent="-228600">
              <a:spcBef>
                <a:spcPct val="20000"/>
              </a:spcBef>
              <a:buClr>
                <a:schemeClr val="tx2"/>
              </a:buClr>
              <a:buFont typeface="Arial" pitchFamily="34" charset="0"/>
              <a:buChar char="•"/>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ea typeface="MS PGothic" pitchFamily="34" charset="-128"/>
              </a:defRPr>
            </a:lvl9pP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fr-FR" altLang="fr-FR" sz="2400" b="0" i="0" u="none" strike="noStrike" kern="0" cap="none" spc="0" normalizeH="0" baseline="0" noProof="0">
                <a:ln>
                  <a:noFill/>
                </a:ln>
                <a:solidFill>
                  <a:srgbClr val="D1282E"/>
                </a:solidFill>
                <a:effectLst/>
                <a:uLnTx/>
                <a:uFillTx/>
                <a:latin typeface="Open Sans Condensed Light" panose="020B0306030504020204"/>
              </a:rPr>
              <a:t>50%</a:t>
            </a:r>
          </a:p>
        </p:txBody>
      </p:sp>
      <p:sp>
        <p:nvSpPr>
          <p:cNvPr id="67" name="TextBox 41">
            <a:extLst>
              <a:ext uri="{FF2B5EF4-FFF2-40B4-BE49-F238E27FC236}">
                <a16:creationId xmlns:a16="http://schemas.microsoft.com/office/drawing/2014/main" id="{FFE010E4-605A-F2A7-C33A-F4A3CA85101E}"/>
              </a:ext>
            </a:extLst>
          </p:cNvPr>
          <p:cNvSpPr txBox="1">
            <a:spLocks noChangeArrowheads="1"/>
          </p:cNvSpPr>
          <p:nvPr/>
        </p:nvSpPr>
        <p:spPr bwMode="auto">
          <a:xfrm>
            <a:off x="3700462" y="3073806"/>
            <a:ext cx="871538" cy="461962"/>
          </a:xfrm>
          <a:prstGeom prst="rect">
            <a:avLst/>
          </a:prstGeom>
          <a:noFill/>
          <a:ln w="9525">
            <a:solidFill>
              <a:srgbClr val="D1282E"/>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spcAft>
                <a:spcPts val="600"/>
              </a:spcAft>
              <a:buFont typeface="Arial" pitchFamily="34" charset="0"/>
              <a:defRPr sz="2000" b="1">
                <a:solidFill>
                  <a:schemeClr val="tx1"/>
                </a:solidFill>
                <a:latin typeface="Arial" pitchFamily="34" charset="0"/>
                <a:ea typeface="MS PGothic" pitchFamily="34" charset="-128"/>
              </a:defRPr>
            </a:lvl1pPr>
            <a:lvl2pPr marL="742950" indent="-285750">
              <a:spcBef>
                <a:spcPct val="20000"/>
              </a:spcBef>
              <a:buClr>
                <a:schemeClr val="tx2"/>
              </a:buClr>
              <a:buFont typeface="Arial" pitchFamily="34" charset="0"/>
              <a:buChar char="•"/>
              <a:defRPr sz="2000">
                <a:solidFill>
                  <a:schemeClr val="tx1"/>
                </a:solidFill>
                <a:latin typeface="Arial" pitchFamily="34" charset="0"/>
                <a:ea typeface="MS PGothic" pitchFamily="34" charset="-128"/>
              </a:defRPr>
            </a:lvl2pPr>
            <a:lvl3pPr marL="1143000" indent="-228600">
              <a:spcBef>
                <a:spcPct val="20000"/>
              </a:spcBef>
              <a:buClr>
                <a:schemeClr val="tx2"/>
              </a:buClr>
              <a:buFont typeface="Arial" pitchFamily="34" charset="0"/>
              <a:buChar char="•"/>
              <a:defRPr>
                <a:solidFill>
                  <a:schemeClr val="tx1"/>
                </a:solidFill>
                <a:latin typeface="Arial" pitchFamily="34" charset="0"/>
                <a:ea typeface="MS PGothic" pitchFamily="34" charset="-128"/>
              </a:defRPr>
            </a:lvl3pPr>
            <a:lvl4pPr marL="1600200" indent="-228600">
              <a:spcBef>
                <a:spcPct val="20000"/>
              </a:spcBef>
              <a:buClr>
                <a:schemeClr val="tx2"/>
              </a:buClr>
              <a:buFont typeface="Arial" pitchFamily="34" charset="0"/>
              <a:buChar char="•"/>
              <a:defRPr>
                <a:solidFill>
                  <a:schemeClr val="tx1"/>
                </a:solidFill>
                <a:latin typeface="Arial" pitchFamily="34" charset="0"/>
                <a:ea typeface="MS PGothic" pitchFamily="34" charset="-128"/>
              </a:defRPr>
            </a:lvl4pPr>
            <a:lvl5pPr marL="2057400" indent="-228600">
              <a:spcBef>
                <a:spcPct val="20000"/>
              </a:spcBef>
              <a:buClr>
                <a:schemeClr val="tx2"/>
              </a:buClr>
              <a:buFont typeface="Arial" pitchFamily="34" charset="0"/>
              <a:buChar char="•"/>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ea typeface="MS PGothic" pitchFamily="34" charset="-128"/>
              </a:defRPr>
            </a:lvl9pP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fr-FR" altLang="fr-FR" sz="2400" b="0" i="0" u="none" strike="noStrike" kern="0" cap="none" spc="0" normalizeH="0" baseline="0" noProof="0">
                <a:ln>
                  <a:noFill/>
                </a:ln>
                <a:solidFill>
                  <a:srgbClr val="D1282E"/>
                </a:solidFill>
                <a:effectLst/>
                <a:uLnTx/>
                <a:uFillTx/>
                <a:latin typeface="Open Sans Condensed Light" panose="020B0306030504020204"/>
              </a:rPr>
              <a:t>40%</a:t>
            </a:r>
          </a:p>
        </p:txBody>
      </p:sp>
      <p:sp>
        <p:nvSpPr>
          <p:cNvPr id="68" name="TextBox 42">
            <a:extLst>
              <a:ext uri="{FF2B5EF4-FFF2-40B4-BE49-F238E27FC236}">
                <a16:creationId xmlns:a16="http://schemas.microsoft.com/office/drawing/2014/main" id="{E792F368-DFC1-2AFE-9F4D-F2C80649E112}"/>
              </a:ext>
            </a:extLst>
          </p:cNvPr>
          <p:cNvSpPr txBox="1">
            <a:spLocks noChangeArrowheads="1"/>
          </p:cNvSpPr>
          <p:nvPr/>
        </p:nvSpPr>
        <p:spPr bwMode="auto">
          <a:xfrm>
            <a:off x="3700462" y="4010431"/>
            <a:ext cx="871538" cy="461962"/>
          </a:xfrm>
          <a:prstGeom prst="rect">
            <a:avLst/>
          </a:prstGeom>
          <a:noFill/>
          <a:ln w="9525">
            <a:solidFill>
              <a:srgbClr val="D1282E"/>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spcAft>
                <a:spcPts val="600"/>
              </a:spcAft>
              <a:buFont typeface="Arial" pitchFamily="34" charset="0"/>
              <a:defRPr sz="2000" b="1">
                <a:solidFill>
                  <a:schemeClr val="tx1"/>
                </a:solidFill>
                <a:latin typeface="Arial" pitchFamily="34" charset="0"/>
                <a:ea typeface="MS PGothic" pitchFamily="34" charset="-128"/>
              </a:defRPr>
            </a:lvl1pPr>
            <a:lvl2pPr marL="742950" indent="-285750">
              <a:spcBef>
                <a:spcPct val="20000"/>
              </a:spcBef>
              <a:buClr>
                <a:schemeClr val="tx2"/>
              </a:buClr>
              <a:buFont typeface="Arial" pitchFamily="34" charset="0"/>
              <a:buChar char="•"/>
              <a:defRPr sz="2000">
                <a:solidFill>
                  <a:schemeClr val="tx1"/>
                </a:solidFill>
                <a:latin typeface="Arial" pitchFamily="34" charset="0"/>
                <a:ea typeface="MS PGothic" pitchFamily="34" charset="-128"/>
              </a:defRPr>
            </a:lvl2pPr>
            <a:lvl3pPr marL="1143000" indent="-228600">
              <a:spcBef>
                <a:spcPct val="20000"/>
              </a:spcBef>
              <a:buClr>
                <a:schemeClr val="tx2"/>
              </a:buClr>
              <a:buFont typeface="Arial" pitchFamily="34" charset="0"/>
              <a:buChar char="•"/>
              <a:defRPr>
                <a:solidFill>
                  <a:schemeClr val="tx1"/>
                </a:solidFill>
                <a:latin typeface="Arial" pitchFamily="34" charset="0"/>
                <a:ea typeface="MS PGothic" pitchFamily="34" charset="-128"/>
              </a:defRPr>
            </a:lvl3pPr>
            <a:lvl4pPr marL="1600200" indent="-228600">
              <a:spcBef>
                <a:spcPct val="20000"/>
              </a:spcBef>
              <a:buClr>
                <a:schemeClr val="tx2"/>
              </a:buClr>
              <a:buFont typeface="Arial" pitchFamily="34" charset="0"/>
              <a:buChar char="•"/>
              <a:defRPr>
                <a:solidFill>
                  <a:schemeClr val="tx1"/>
                </a:solidFill>
                <a:latin typeface="Arial" pitchFamily="34" charset="0"/>
                <a:ea typeface="MS PGothic" pitchFamily="34" charset="-128"/>
              </a:defRPr>
            </a:lvl4pPr>
            <a:lvl5pPr marL="2057400" indent="-228600">
              <a:spcBef>
                <a:spcPct val="20000"/>
              </a:spcBef>
              <a:buClr>
                <a:schemeClr val="tx2"/>
              </a:buClr>
              <a:buFont typeface="Arial" pitchFamily="34" charset="0"/>
              <a:buChar char="•"/>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tx2"/>
              </a:buClr>
              <a:buFont typeface="Arial" pitchFamily="34" charset="0"/>
              <a:buChar char="•"/>
              <a:defRPr>
                <a:solidFill>
                  <a:schemeClr val="tx1"/>
                </a:solidFill>
                <a:latin typeface="Arial" pitchFamily="34" charset="0"/>
                <a:ea typeface="MS PGothic" pitchFamily="34" charset="-128"/>
              </a:defRPr>
            </a:lvl9pP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fr-FR" altLang="fr-FR" sz="2400" b="0" i="0" u="none" strike="noStrike" kern="0" cap="none" spc="0" normalizeH="0" baseline="0" noProof="0">
                <a:ln>
                  <a:noFill/>
                </a:ln>
                <a:solidFill>
                  <a:srgbClr val="D1282E"/>
                </a:solidFill>
                <a:effectLst/>
                <a:uLnTx/>
                <a:uFillTx/>
                <a:latin typeface="Open Sans Condensed Light" panose="020B0306030504020204"/>
              </a:rPr>
              <a:t>10%</a:t>
            </a:r>
          </a:p>
        </p:txBody>
      </p:sp>
      <p:sp>
        <p:nvSpPr>
          <p:cNvPr id="69" name="Freeform 14">
            <a:extLst>
              <a:ext uri="{FF2B5EF4-FFF2-40B4-BE49-F238E27FC236}">
                <a16:creationId xmlns:a16="http://schemas.microsoft.com/office/drawing/2014/main" id="{3B6A52CD-279A-6617-BC9F-BCA4953CAB43}"/>
              </a:ext>
            </a:extLst>
          </p:cNvPr>
          <p:cNvSpPr>
            <a:spLocks/>
          </p:cNvSpPr>
          <p:nvPr/>
        </p:nvSpPr>
        <p:spPr bwMode="auto">
          <a:xfrm flipH="1" flipV="1">
            <a:off x="6096000" y="1806981"/>
            <a:ext cx="3076575" cy="2995612"/>
          </a:xfrm>
          <a:custGeom>
            <a:avLst/>
            <a:gdLst>
              <a:gd name="T0" fmla="*/ 2147483646 w 10134"/>
              <a:gd name="T1" fmla="*/ 2147483646 h 10830"/>
              <a:gd name="T2" fmla="*/ 2147483646 w 10134"/>
              <a:gd name="T3" fmla="*/ 2147483646 h 10830"/>
              <a:gd name="T4" fmla="*/ 2147483646 w 10134"/>
              <a:gd name="T5" fmla="*/ 2147483646 h 10830"/>
              <a:gd name="T6" fmla="*/ 2147483646 w 10134"/>
              <a:gd name="T7" fmla="*/ 2147483646 h 10830"/>
              <a:gd name="T8" fmla="*/ 2147483646 w 10134"/>
              <a:gd name="T9" fmla="*/ 2147483646 h 10830"/>
              <a:gd name="T10" fmla="*/ 2147483646 w 10134"/>
              <a:gd name="T11" fmla="*/ 2147483646 h 10830"/>
              <a:gd name="T12" fmla="*/ 0 w 10134"/>
              <a:gd name="T13" fmla="*/ 0 h 108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134" h="10830">
                <a:moveTo>
                  <a:pt x="10134" y="8682"/>
                </a:moveTo>
                <a:cubicBezTo>
                  <a:pt x="9796" y="8895"/>
                  <a:pt x="9226" y="9451"/>
                  <a:pt x="8947" y="9884"/>
                </a:cubicBezTo>
                <a:cubicBezTo>
                  <a:pt x="8623" y="10268"/>
                  <a:pt x="8439" y="11165"/>
                  <a:pt x="8103" y="10699"/>
                </a:cubicBezTo>
                <a:cubicBezTo>
                  <a:pt x="7760" y="10306"/>
                  <a:pt x="7773" y="9707"/>
                  <a:pt x="7640" y="8682"/>
                </a:cubicBezTo>
                <a:cubicBezTo>
                  <a:pt x="7530" y="7214"/>
                  <a:pt x="6841" y="4926"/>
                  <a:pt x="6279" y="3630"/>
                </a:cubicBezTo>
                <a:cubicBezTo>
                  <a:pt x="5717" y="2335"/>
                  <a:pt x="5369" y="1726"/>
                  <a:pt x="4267" y="909"/>
                </a:cubicBezTo>
                <a:cubicBezTo>
                  <a:pt x="3166" y="91"/>
                  <a:pt x="1368" y="73"/>
                  <a:pt x="0" y="0"/>
                </a:cubicBezTo>
              </a:path>
            </a:pathLst>
          </a:custGeom>
          <a:noFill/>
          <a:ln w="57150" cap="flat" cmpd="sng">
            <a:solidFill>
              <a:srgbClr val="D1282E"/>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Open Sans Condensed Light" panose="020B0306030504020204"/>
              <a:ea typeface="ＭＳ Ｐゴシック" charset="0"/>
            </a:endParaRPr>
          </a:p>
        </p:txBody>
      </p:sp>
      <p:sp>
        <p:nvSpPr>
          <p:cNvPr id="71" name="ZoneTexte 70">
            <a:extLst>
              <a:ext uri="{FF2B5EF4-FFF2-40B4-BE49-F238E27FC236}">
                <a16:creationId xmlns:a16="http://schemas.microsoft.com/office/drawing/2014/main" id="{8354D198-7C62-C08F-4201-9981E57C466A}"/>
              </a:ext>
            </a:extLst>
          </p:cNvPr>
          <p:cNvSpPr txBox="1"/>
          <p:nvPr/>
        </p:nvSpPr>
        <p:spPr>
          <a:xfrm>
            <a:off x="1492525" y="5856867"/>
            <a:ext cx="9825895" cy="707886"/>
          </a:xfrm>
          <a:prstGeom prst="rect">
            <a:avLst/>
          </a:prstGeom>
          <a:noFill/>
        </p:spPr>
        <p:txBody>
          <a:bodyPr wrap="none" rtlCol="0">
            <a:spAutoFit/>
          </a:bodyPr>
          <a:lstStyle/>
          <a:p>
            <a:pPr defTabSz="457200" fontAlgn="base">
              <a:spcBef>
                <a:spcPct val="0"/>
              </a:spcBef>
              <a:spcAft>
                <a:spcPct val="0"/>
              </a:spcAft>
            </a:pPr>
            <a:r>
              <a:rPr lang="fr-FR" sz="2000" dirty="0">
                <a:solidFill>
                  <a:srgbClr val="000000"/>
                </a:solidFill>
                <a:latin typeface="Open Sans Condensed Light"/>
                <a:ea typeface="ＭＳ Ｐゴシック" charset="0"/>
              </a:rPr>
              <a:t>Pharynx larynx site majeur des résistances à l’écoulement de l’air lors de la ventilation</a:t>
            </a:r>
          </a:p>
          <a:p>
            <a:pPr defTabSz="457200" fontAlgn="base">
              <a:spcBef>
                <a:spcPct val="0"/>
              </a:spcBef>
              <a:spcAft>
                <a:spcPct val="0"/>
              </a:spcAft>
            </a:pPr>
            <a:r>
              <a:rPr lang="fr-FR" sz="2000" dirty="0">
                <a:solidFill>
                  <a:srgbClr val="000000"/>
                </a:solidFill>
                <a:latin typeface="Open Sans Condensed Light"/>
                <a:ea typeface="ＭＳ Ｐゴシック" charset="0"/>
              </a:rPr>
              <a:t>Nécessite ouverture des cordes vocales + ouverture du pharynx +++</a:t>
            </a:r>
            <a:endParaRPr lang="en-US" sz="2000" dirty="0">
              <a:solidFill>
                <a:srgbClr val="000000"/>
              </a:solidFill>
              <a:latin typeface="Open Sans Condensed Light"/>
              <a:ea typeface="ＭＳ Ｐゴシック" charset="0"/>
            </a:endParaRPr>
          </a:p>
        </p:txBody>
      </p:sp>
      <p:sp>
        <p:nvSpPr>
          <p:cNvPr id="72" name="Flèche : courbe vers la droite 71">
            <a:extLst>
              <a:ext uri="{FF2B5EF4-FFF2-40B4-BE49-F238E27FC236}">
                <a16:creationId xmlns:a16="http://schemas.microsoft.com/office/drawing/2014/main" id="{8170738A-87FA-2588-3FFD-716FE7B08FC5}"/>
              </a:ext>
            </a:extLst>
          </p:cNvPr>
          <p:cNvSpPr/>
          <p:nvPr/>
        </p:nvSpPr>
        <p:spPr>
          <a:xfrm>
            <a:off x="694674" y="5856867"/>
            <a:ext cx="543464" cy="512726"/>
          </a:xfrm>
          <a:prstGeom prst="curvedRightArrow">
            <a:avLst/>
          </a:prstGeom>
          <a:solidFill>
            <a:srgbClr val="60D0C5"/>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600">
              <a:solidFill>
                <a:schemeClr val="tx1"/>
              </a:solidFill>
            </a:endParaRPr>
          </a:p>
        </p:txBody>
      </p:sp>
      <p:sp>
        <p:nvSpPr>
          <p:cNvPr id="73" name="ZoneTexte 72">
            <a:extLst>
              <a:ext uri="{FF2B5EF4-FFF2-40B4-BE49-F238E27FC236}">
                <a16:creationId xmlns:a16="http://schemas.microsoft.com/office/drawing/2014/main" id="{87C8B8D2-07A6-1576-12D3-20DC78AD8A08}"/>
              </a:ext>
            </a:extLst>
          </p:cNvPr>
          <p:cNvSpPr txBox="1"/>
          <p:nvPr/>
        </p:nvSpPr>
        <p:spPr>
          <a:xfrm>
            <a:off x="239091" y="143411"/>
            <a:ext cx="3360197" cy="1200329"/>
          </a:xfrm>
          <a:prstGeom prst="rect">
            <a:avLst/>
          </a:prstGeom>
          <a:noFill/>
        </p:spPr>
        <p:txBody>
          <a:bodyPr wrap="square">
            <a:spAutoFit/>
          </a:bodyPr>
          <a:lstStyle/>
          <a:p>
            <a:r>
              <a:rPr lang="fr" sz="4000" dirty="0">
                <a:solidFill>
                  <a:srgbClr val="0F7B6F"/>
                </a:solidFill>
                <a:latin typeface="Oswald Regular"/>
                <a:ea typeface="Oswald Regular"/>
                <a:cs typeface="Oswald Regular"/>
                <a:sym typeface="Oswald Regular"/>
              </a:rPr>
              <a:t>La ventilation </a:t>
            </a:r>
            <a:r>
              <a:rPr lang="fr" sz="3200" dirty="0">
                <a:solidFill>
                  <a:srgbClr val="0F7B6F"/>
                </a:solidFill>
                <a:latin typeface="Oswald Regular"/>
                <a:ea typeface="Oswald Regular"/>
                <a:cs typeface="Oswald Regular"/>
                <a:sym typeface="Oswald Regular"/>
              </a:rPr>
              <a:t>larynx - pharynx</a:t>
            </a:r>
            <a:endParaRPr lang="fr-FR" sz="4000" dirty="0">
              <a:solidFill>
                <a:srgbClr val="0F7B6F"/>
              </a:solidFill>
              <a:latin typeface="Oswald Regular"/>
              <a:ea typeface="Oswald Regular"/>
              <a:cs typeface="Oswald Regular"/>
              <a:sym typeface="Oswald Regular"/>
            </a:endParaRPr>
          </a:p>
        </p:txBody>
      </p:sp>
    </p:spTree>
    <p:extLst>
      <p:ext uri="{BB962C8B-B14F-4D97-AF65-F5344CB8AC3E}">
        <p14:creationId xmlns:p14="http://schemas.microsoft.com/office/powerpoint/2010/main" val="3622913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èche droite 1">
            <a:extLst>
              <a:ext uri="{FF2B5EF4-FFF2-40B4-BE49-F238E27FC236}">
                <a16:creationId xmlns:a16="http://schemas.microsoft.com/office/drawing/2014/main" id="{B76B416E-623D-98C3-C8B8-202EB7142D64}"/>
              </a:ext>
            </a:extLst>
          </p:cNvPr>
          <p:cNvSpPr/>
          <p:nvPr/>
        </p:nvSpPr>
        <p:spPr>
          <a:xfrm rot="5400000">
            <a:off x="5330063" y="4226719"/>
            <a:ext cx="762000" cy="668338"/>
          </a:xfrm>
          <a:prstGeom prst="rightArrow">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prstClr val="white"/>
              </a:solidFill>
              <a:latin typeface="Calibri"/>
            </a:endParaRPr>
          </a:p>
        </p:txBody>
      </p:sp>
      <p:sp>
        <p:nvSpPr>
          <p:cNvPr id="3" name="ZoneTexte 2">
            <a:extLst>
              <a:ext uri="{FF2B5EF4-FFF2-40B4-BE49-F238E27FC236}">
                <a16:creationId xmlns:a16="http://schemas.microsoft.com/office/drawing/2014/main" id="{2615E44E-E84C-77AD-759D-041BB88DCC9C}"/>
              </a:ext>
            </a:extLst>
          </p:cNvPr>
          <p:cNvSpPr txBox="1"/>
          <p:nvPr/>
        </p:nvSpPr>
        <p:spPr>
          <a:xfrm>
            <a:off x="3701186" y="4965700"/>
            <a:ext cx="4019754" cy="707886"/>
          </a:xfrm>
          <a:prstGeom prst="rect">
            <a:avLst/>
          </a:prstGeom>
          <a:noFill/>
        </p:spPr>
        <p:txBody>
          <a:bodyPr wrap="none">
            <a:spAutoFit/>
          </a:bodyPr>
          <a:lstStyle/>
          <a:p>
            <a:pPr algn="ctr">
              <a:defRPr/>
            </a:pPr>
            <a:r>
              <a:rPr lang="fr-FR" sz="2000" dirty="0">
                <a:solidFill>
                  <a:prstClr val="black"/>
                </a:solidFill>
                <a:latin typeface="Open Sans Condensed Light" panose="020B0306030504020204"/>
                <a:cs typeface="Arial" panose="020B0604020202020204" pitchFamily="34" charset="0"/>
              </a:rPr>
              <a:t>Pression inspiratoire négative VAS</a:t>
            </a:r>
          </a:p>
          <a:p>
            <a:pPr algn="ctr">
              <a:defRPr/>
            </a:pPr>
            <a:r>
              <a:rPr lang="fr-FR" sz="2000" dirty="0">
                <a:solidFill>
                  <a:prstClr val="black"/>
                </a:solidFill>
                <a:latin typeface="Open Sans Condensed Light" panose="020B0306030504020204"/>
                <a:cs typeface="Arial" panose="020B0604020202020204" pitchFamily="34" charset="0"/>
              </a:rPr>
              <a:t>(contraction m. inspiratoires)</a:t>
            </a:r>
          </a:p>
        </p:txBody>
      </p:sp>
      <p:sp>
        <p:nvSpPr>
          <p:cNvPr id="4" name="Flèche droite 4">
            <a:extLst>
              <a:ext uri="{FF2B5EF4-FFF2-40B4-BE49-F238E27FC236}">
                <a16:creationId xmlns:a16="http://schemas.microsoft.com/office/drawing/2014/main" id="{53CB5B0F-C6C4-86BB-F86B-7E9EA642A0D8}"/>
              </a:ext>
            </a:extLst>
          </p:cNvPr>
          <p:cNvSpPr/>
          <p:nvPr/>
        </p:nvSpPr>
        <p:spPr>
          <a:xfrm rot="10800000">
            <a:off x="4038633" y="3346451"/>
            <a:ext cx="763587" cy="434975"/>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prstClr val="white"/>
              </a:solidFill>
              <a:latin typeface="Calibri"/>
            </a:endParaRPr>
          </a:p>
        </p:txBody>
      </p:sp>
      <p:sp>
        <p:nvSpPr>
          <p:cNvPr id="5" name="ZoneTexte 4">
            <a:extLst>
              <a:ext uri="{FF2B5EF4-FFF2-40B4-BE49-F238E27FC236}">
                <a16:creationId xmlns:a16="http://schemas.microsoft.com/office/drawing/2014/main" id="{9EDE4D35-9E3B-2071-620F-297EC484A01F}"/>
              </a:ext>
            </a:extLst>
          </p:cNvPr>
          <p:cNvSpPr txBox="1"/>
          <p:nvPr/>
        </p:nvSpPr>
        <p:spPr>
          <a:xfrm>
            <a:off x="947827" y="3155951"/>
            <a:ext cx="3133615" cy="707886"/>
          </a:xfrm>
          <a:prstGeom prst="rect">
            <a:avLst/>
          </a:prstGeom>
          <a:noFill/>
        </p:spPr>
        <p:txBody>
          <a:bodyPr wrap="none">
            <a:spAutoFit/>
          </a:bodyPr>
          <a:lstStyle/>
          <a:p>
            <a:pPr algn="ctr">
              <a:defRPr/>
            </a:pPr>
            <a:r>
              <a:rPr lang="fr-FR" sz="2000" dirty="0">
                <a:solidFill>
                  <a:prstClr val="black"/>
                </a:solidFill>
                <a:latin typeface="Open Sans Condensed Light" panose="020B0306030504020204"/>
                <a:cs typeface="Arial" panose="020B0604020202020204" pitchFamily="34" charset="0"/>
              </a:rPr>
              <a:t>Activité des m. </a:t>
            </a:r>
          </a:p>
          <a:p>
            <a:pPr algn="ctr">
              <a:defRPr/>
            </a:pPr>
            <a:r>
              <a:rPr lang="fr-FR" sz="2000" dirty="0">
                <a:solidFill>
                  <a:prstClr val="black"/>
                </a:solidFill>
                <a:latin typeface="Open Sans Condensed Light" panose="020B0306030504020204"/>
                <a:cs typeface="Arial" panose="020B0604020202020204" pitchFamily="34" charset="0"/>
              </a:rPr>
              <a:t>dilatateurs pharynx/larynx</a:t>
            </a:r>
          </a:p>
        </p:txBody>
      </p:sp>
      <p:sp>
        <p:nvSpPr>
          <p:cNvPr id="6" name="ZoneTexte 5">
            <a:extLst>
              <a:ext uri="{FF2B5EF4-FFF2-40B4-BE49-F238E27FC236}">
                <a16:creationId xmlns:a16="http://schemas.microsoft.com/office/drawing/2014/main" id="{93BFCF17-5E5A-E1C7-C3C7-9DE53013DCE3}"/>
              </a:ext>
            </a:extLst>
          </p:cNvPr>
          <p:cNvSpPr txBox="1"/>
          <p:nvPr/>
        </p:nvSpPr>
        <p:spPr>
          <a:xfrm>
            <a:off x="7509191" y="3309839"/>
            <a:ext cx="2908425" cy="400110"/>
          </a:xfrm>
          <a:prstGeom prst="rect">
            <a:avLst/>
          </a:prstGeom>
          <a:noFill/>
        </p:spPr>
        <p:txBody>
          <a:bodyPr wrap="none">
            <a:spAutoFit/>
          </a:bodyPr>
          <a:lstStyle/>
          <a:p>
            <a:pPr algn="ctr">
              <a:defRPr/>
            </a:pPr>
            <a:r>
              <a:rPr lang="fr-FR" sz="2000" dirty="0">
                <a:solidFill>
                  <a:prstClr val="black"/>
                </a:solidFill>
                <a:latin typeface="Open Sans Condensed Light" panose="020B0306030504020204"/>
                <a:cs typeface="Arial" panose="020B0604020202020204" pitchFamily="34" charset="0"/>
              </a:rPr>
              <a:t>Rigidité larynx (cricoïde)</a:t>
            </a:r>
          </a:p>
        </p:txBody>
      </p:sp>
      <p:grpSp>
        <p:nvGrpSpPr>
          <p:cNvPr id="7" name="Groupe 11">
            <a:extLst>
              <a:ext uri="{FF2B5EF4-FFF2-40B4-BE49-F238E27FC236}">
                <a16:creationId xmlns:a16="http://schemas.microsoft.com/office/drawing/2014/main" id="{F304BD78-3898-FE0D-20CD-2B05D1255B66}"/>
              </a:ext>
            </a:extLst>
          </p:cNvPr>
          <p:cNvGrpSpPr>
            <a:grpSpLocks/>
          </p:cNvGrpSpPr>
          <p:nvPr/>
        </p:nvGrpSpPr>
        <p:grpSpPr bwMode="auto">
          <a:xfrm>
            <a:off x="2745509" y="2514600"/>
            <a:ext cx="6010275" cy="3322638"/>
            <a:chOff x="1894330" y="1690027"/>
            <a:chExt cx="6009967" cy="3323149"/>
          </a:xfrm>
        </p:grpSpPr>
        <p:sp>
          <p:nvSpPr>
            <p:cNvPr id="8" name="Arc 7">
              <a:extLst>
                <a:ext uri="{FF2B5EF4-FFF2-40B4-BE49-F238E27FC236}">
                  <a16:creationId xmlns:a16="http://schemas.microsoft.com/office/drawing/2014/main" id="{356A8014-A16B-F7AF-2188-44022C21AACA}"/>
                </a:ext>
              </a:extLst>
            </p:cNvPr>
            <p:cNvSpPr/>
            <p:nvPr/>
          </p:nvSpPr>
          <p:spPr>
            <a:xfrm rot="1925715">
              <a:off x="1894330" y="1701142"/>
              <a:ext cx="2266834" cy="3312034"/>
            </a:xfrm>
            <a:prstGeom prst="arc">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solidFill>
                  <a:prstClr val="black"/>
                </a:solidFill>
                <a:latin typeface="Calibri"/>
              </a:endParaRPr>
            </a:p>
          </p:txBody>
        </p:sp>
        <p:sp>
          <p:nvSpPr>
            <p:cNvPr id="9" name="Arc 8">
              <a:extLst>
                <a:ext uri="{FF2B5EF4-FFF2-40B4-BE49-F238E27FC236}">
                  <a16:creationId xmlns:a16="http://schemas.microsoft.com/office/drawing/2014/main" id="{6D7B0E7B-EE0C-D484-EC26-186FB3A2F7C7}"/>
                </a:ext>
              </a:extLst>
            </p:cNvPr>
            <p:cNvSpPr/>
            <p:nvPr/>
          </p:nvSpPr>
          <p:spPr>
            <a:xfrm rot="19674285" flipH="1">
              <a:off x="5637463" y="1690027"/>
              <a:ext cx="2266834" cy="3312034"/>
            </a:xfrm>
            <a:prstGeom prst="arc">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solidFill>
                  <a:prstClr val="black"/>
                </a:solidFill>
                <a:latin typeface="Calibri"/>
              </a:endParaRPr>
            </a:p>
          </p:txBody>
        </p:sp>
      </p:grpSp>
      <p:sp>
        <p:nvSpPr>
          <p:cNvPr id="10" name="Flèche droite 10">
            <a:extLst>
              <a:ext uri="{FF2B5EF4-FFF2-40B4-BE49-F238E27FC236}">
                <a16:creationId xmlns:a16="http://schemas.microsoft.com/office/drawing/2014/main" id="{6A95BE41-B04A-BC6F-5829-7051137F8E75}"/>
              </a:ext>
            </a:extLst>
          </p:cNvPr>
          <p:cNvSpPr/>
          <p:nvPr/>
        </p:nvSpPr>
        <p:spPr>
          <a:xfrm>
            <a:off x="6638957" y="3352801"/>
            <a:ext cx="762000" cy="434975"/>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prstClr val="white"/>
              </a:solidFill>
              <a:latin typeface="Calibri"/>
            </a:endParaRPr>
          </a:p>
        </p:txBody>
      </p:sp>
      <p:sp>
        <p:nvSpPr>
          <p:cNvPr id="11" name="ZoneTexte 10">
            <a:extLst>
              <a:ext uri="{FF2B5EF4-FFF2-40B4-BE49-F238E27FC236}">
                <a16:creationId xmlns:a16="http://schemas.microsoft.com/office/drawing/2014/main" id="{5E7D43D1-EAAA-0185-6F52-BB6EF5BB2B3A}"/>
              </a:ext>
            </a:extLst>
          </p:cNvPr>
          <p:cNvSpPr txBox="1"/>
          <p:nvPr/>
        </p:nvSpPr>
        <p:spPr>
          <a:xfrm>
            <a:off x="239091" y="143411"/>
            <a:ext cx="5356878" cy="1200329"/>
          </a:xfrm>
          <a:prstGeom prst="rect">
            <a:avLst/>
          </a:prstGeom>
          <a:noFill/>
        </p:spPr>
        <p:txBody>
          <a:bodyPr wrap="square">
            <a:spAutoFit/>
          </a:bodyPr>
          <a:lstStyle/>
          <a:p>
            <a:r>
              <a:rPr lang="fr" sz="4000" dirty="0">
                <a:solidFill>
                  <a:srgbClr val="0F7B6F"/>
                </a:solidFill>
                <a:latin typeface="Oswald Regular"/>
                <a:ea typeface="Oswald Regular"/>
                <a:cs typeface="Oswald Regular"/>
                <a:sym typeface="Oswald Regular"/>
              </a:rPr>
              <a:t>La ventilation </a:t>
            </a:r>
          </a:p>
          <a:p>
            <a:r>
              <a:rPr lang="fr" sz="3200" dirty="0">
                <a:solidFill>
                  <a:srgbClr val="0F7B6F"/>
                </a:solidFill>
                <a:latin typeface="Oswald Regular"/>
                <a:ea typeface="Oswald Regular"/>
                <a:cs typeface="Oswald Regular"/>
                <a:sym typeface="Oswald Regular"/>
              </a:rPr>
              <a:t>Fonction phraynx/larynx </a:t>
            </a:r>
            <a:endParaRPr lang="fr-FR" sz="3200" dirty="0">
              <a:solidFill>
                <a:srgbClr val="0F7B6F"/>
              </a:solidFill>
              <a:latin typeface="Oswald Regular"/>
              <a:ea typeface="Oswald Regular"/>
              <a:cs typeface="Oswald Regular"/>
              <a:sym typeface="Oswald Regular"/>
            </a:endParaRPr>
          </a:p>
        </p:txBody>
      </p:sp>
      <p:sp>
        <p:nvSpPr>
          <p:cNvPr id="12" name="ZoneTexte 11">
            <a:extLst>
              <a:ext uri="{FF2B5EF4-FFF2-40B4-BE49-F238E27FC236}">
                <a16:creationId xmlns:a16="http://schemas.microsoft.com/office/drawing/2014/main" id="{8C8D4439-7C74-24FE-CAEC-B05148233EEB}"/>
              </a:ext>
            </a:extLst>
          </p:cNvPr>
          <p:cNvSpPr txBox="1"/>
          <p:nvPr/>
        </p:nvSpPr>
        <p:spPr>
          <a:xfrm>
            <a:off x="1915716" y="1631326"/>
            <a:ext cx="8259032" cy="707886"/>
          </a:xfrm>
          <a:prstGeom prst="rect">
            <a:avLst/>
          </a:prstGeom>
          <a:noFill/>
        </p:spPr>
        <p:txBody>
          <a:bodyPr wrap="square" rtlCol="0">
            <a:spAutoFit/>
          </a:bodyPr>
          <a:lstStyle/>
          <a:p>
            <a:pPr algn="ctr"/>
            <a:r>
              <a:rPr lang="fr-FR" sz="2000" b="1" dirty="0">
                <a:solidFill>
                  <a:srgbClr val="0171B9"/>
                </a:solidFill>
                <a:latin typeface="Open Sans Condensed"/>
              </a:rPr>
              <a:t>Maintenir les voies aériennes ouvertes malgré la pression négative (&lt;</a:t>
            </a:r>
            <a:r>
              <a:rPr lang="fr-FR" sz="2000" b="1" dirty="0" err="1">
                <a:solidFill>
                  <a:srgbClr val="0171B9"/>
                </a:solidFill>
                <a:latin typeface="Open Sans Condensed"/>
              </a:rPr>
              <a:t>Patm</a:t>
            </a:r>
            <a:r>
              <a:rPr lang="fr-FR" sz="2000" b="1" dirty="0">
                <a:solidFill>
                  <a:srgbClr val="0171B9"/>
                </a:solidFill>
                <a:latin typeface="Open Sans Condensed"/>
              </a:rPr>
              <a:t>) générée à l’inspiration par le diaphragme  </a:t>
            </a:r>
          </a:p>
        </p:txBody>
      </p:sp>
    </p:spTree>
    <p:extLst>
      <p:ext uri="{BB962C8B-B14F-4D97-AF65-F5344CB8AC3E}">
        <p14:creationId xmlns:p14="http://schemas.microsoft.com/office/powerpoint/2010/main" val="36029311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 26" descr="Une image contenant peau, gros plan, organe, Chair&#10;&#10;Description générée automatiquement">
            <a:extLst>
              <a:ext uri="{FF2B5EF4-FFF2-40B4-BE49-F238E27FC236}">
                <a16:creationId xmlns:a16="http://schemas.microsoft.com/office/drawing/2014/main" id="{7F39C549-D3E7-9132-3D72-FDB66B3ED9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7530" y="2626798"/>
            <a:ext cx="6096000" cy="3429000"/>
          </a:xfrm>
          <a:prstGeom prst="rect">
            <a:avLst/>
          </a:prstGeom>
        </p:spPr>
      </p:pic>
      <p:sp>
        <p:nvSpPr>
          <p:cNvPr id="2" name="ZoneTexte 1">
            <a:extLst>
              <a:ext uri="{FF2B5EF4-FFF2-40B4-BE49-F238E27FC236}">
                <a16:creationId xmlns:a16="http://schemas.microsoft.com/office/drawing/2014/main" id="{729E9A52-0D23-216C-7B92-3509B21C30F6}"/>
              </a:ext>
            </a:extLst>
          </p:cNvPr>
          <p:cNvSpPr txBox="1"/>
          <p:nvPr/>
        </p:nvSpPr>
        <p:spPr>
          <a:xfrm>
            <a:off x="239091" y="143411"/>
            <a:ext cx="5356878" cy="1200329"/>
          </a:xfrm>
          <a:prstGeom prst="rect">
            <a:avLst/>
          </a:prstGeom>
          <a:noFill/>
        </p:spPr>
        <p:txBody>
          <a:bodyPr wrap="square">
            <a:spAutoFit/>
          </a:bodyPr>
          <a:lstStyle/>
          <a:p>
            <a:r>
              <a:rPr lang="fr" sz="4000" dirty="0">
                <a:solidFill>
                  <a:srgbClr val="0F7B6F"/>
                </a:solidFill>
                <a:latin typeface="Oswald Regular"/>
                <a:ea typeface="Oswald Regular"/>
                <a:cs typeface="Oswald Regular"/>
                <a:sym typeface="Oswald Regular"/>
              </a:rPr>
              <a:t>La ventilation </a:t>
            </a:r>
          </a:p>
          <a:p>
            <a:r>
              <a:rPr lang="fr" sz="3200" dirty="0">
                <a:solidFill>
                  <a:srgbClr val="0F7B6F"/>
                </a:solidFill>
                <a:latin typeface="Oswald Regular"/>
                <a:ea typeface="Oswald Regular"/>
                <a:cs typeface="Oswald Regular"/>
                <a:sym typeface="Oswald Regular"/>
              </a:rPr>
              <a:t>Fonction phraynx/larynx </a:t>
            </a:r>
            <a:endParaRPr lang="fr-FR" sz="3200" dirty="0">
              <a:solidFill>
                <a:srgbClr val="0F7B6F"/>
              </a:solidFill>
              <a:latin typeface="Oswald Regular"/>
              <a:ea typeface="Oswald Regular"/>
              <a:cs typeface="Oswald Regular"/>
              <a:sym typeface="Oswald Regular"/>
            </a:endParaRPr>
          </a:p>
        </p:txBody>
      </p:sp>
      <p:sp>
        <p:nvSpPr>
          <p:cNvPr id="3" name="ZoneTexte 2">
            <a:extLst>
              <a:ext uri="{FF2B5EF4-FFF2-40B4-BE49-F238E27FC236}">
                <a16:creationId xmlns:a16="http://schemas.microsoft.com/office/drawing/2014/main" id="{70EE35A9-0C01-ABC5-CCD0-96CAEC31F1C5}"/>
              </a:ext>
            </a:extLst>
          </p:cNvPr>
          <p:cNvSpPr txBox="1"/>
          <p:nvPr/>
        </p:nvSpPr>
        <p:spPr>
          <a:xfrm>
            <a:off x="1915716" y="1631326"/>
            <a:ext cx="8259032" cy="707886"/>
          </a:xfrm>
          <a:prstGeom prst="rect">
            <a:avLst/>
          </a:prstGeom>
          <a:noFill/>
        </p:spPr>
        <p:txBody>
          <a:bodyPr wrap="square" rtlCol="0">
            <a:spAutoFit/>
          </a:bodyPr>
          <a:lstStyle/>
          <a:p>
            <a:pPr algn="ctr"/>
            <a:r>
              <a:rPr lang="fr-FR" sz="2000" b="1" dirty="0">
                <a:solidFill>
                  <a:srgbClr val="0171B9"/>
                </a:solidFill>
                <a:latin typeface="Open Sans Condensed"/>
              </a:rPr>
              <a:t>Maintenir les voies aériennes ouvertes malgré la pression négative (&lt;</a:t>
            </a:r>
            <a:r>
              <a:rPr lang="fr-FR" sz="2000" b="1" dirty="0" err="1">
                <a:solidFill>
                  <a:srgbClr val="0171B9"/>
                </a:solidFill>
                <a:latin typeface="Open Sans Condensed"/>
              </a:rPr>
              <a:t>Patm</a:t>
            </a:r>
            <a:r>
              <a:rPr lang="fr-FR" sz="2000" b="1" dirty="0">
                <a:solidFill>
                  <a:srgbClr val="0171B9"/>
                </a:solidFill>
                <a:latin typeface="Open Sans Condensed"/>
              </a:rPr>
              <a:t>) générée à l’inspiration par le diaphragme  </a:t>
            </a:r>
          </a:p>
        </p:txBody>
      </p:sp>
    </p:spTree>
    <p:extLst>
      <p:ext uri="{BB962C8B-B14F-4D97-AF65-F5344CB8AC3E}">
        <p14:creationId xmlns:p14="http://schemas.microsoft.com/office/powerpoint/2010/main" val="17421626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3">
            <a:extLst>
              <a:ext uri="{FF2B5EF4-FFF2-40B4-BE49-F238E27FC236}">
                <a16:creationId xmlns:a16="http://schemas.microsoft.com/office/drawing/2014/main" id="{67D04B0C-939B-D13B-C753-66582DF902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966468" y="1190445"/>
            <a:ext cx="3749281" cy="5524145"/>
          </a:xfrm>
          <a:prstGeom prst="rect">
            <a:avLst/>
          </a:prstGeom>
        </p:spPr>
      </p:pic>
      <p:sp>
        <p:nvSpPr>
          <p:cNvPr id="2" name="ZoneTexte 1">
            <a:extLst>
              <a:ext uri="{FF2B5EF4-FFF2-40B4-BE49-F238E27FC236}">
                <a16:creationId xmlns:a16="http://schemas.microsoft.com/office/drawing/2014/main" id="{5F3C9AE3-0650-7A2D-AFA4-E0D03FBA322C}"/>
              </a:ext>
            </a:extLst>
          </p:cNvPr>
          <p:cNvSpPr txBox="1"/>
          <p:nvPr/>
        </p:nvSpPr>
        <p:spPr>
          <a:xfrm>
            <a:off x="239091" y="143411"/>
            <a:ext cx="3360197" cy="1200329"/>
          </a:xfrm>
          <a:prstGeom prst="rect">
            <a:avLst/>
          </a:prstGeom>
          <a:noFill/>
        </p:spPr>
        <p:txBody>
          <a:bodyPr wrap="square">
            <a:spAutoFit/>
          </a:bodyPr>
          <a:lstStyle/>
          <a:p>
            <a:r>
              <a:rPr lang="fr" sz="4000" dirty="0">
                <a:solidFill>
                  <a:srgbClr val="0F7B6F"/>
                </a:solidFill>
                <a:latin typeface="Oswald Regular"/>
                <a:ea typeface="Oswald Regular"/>
                <a:cs typeface="Oswald Regular"/>
                <a:sym typeface="Oswald Regular"/>
              </a:rPr>
              <a:t>La ventilation </a:t>
            </a:r>
            <a:r>
              <a:rPr lang="fr" sz="3200" dirty="0">
                <a:solidFill>
                  <a:srgbClr val="0F7B6F"/>
                </a:solidFill>
                <a:latin typeface="Oswald Regular"/>
                <a:ea typeface="Oswald Regular"/>
                <a:cs typeface="Oswald Regular"/>
                <a:sym typeface="Oswald Regular"/>
              </a:rPr>
              <a:t>larynx</a:t>
            </a:r>
            <a:endParaRPr lang="fr-FR" sz="4000" dirty="0">
              <a:solidFill>
                <a:srgbClr val="0F7B6F"/>
              </a:solidFill>
              <a:latin typeface="Oswald Regular"/>
              <a:ea typeface="Oswald Regular"/>
              <a:cs typeface="Oswald Regular"/>
              <a:sym typeface="Oswald Regular"/>
            </a:endParaRPr>
          </a:p>
        </p:txBody>
      </p:sp>
      <p:sp>
        <p:nvSpPr>
          <p:cNvPr id="3" name="ZoneTexte 2">
            <a:extLst>
              <a:ext uri="{FF2B5EF4-FFF2-40B4-BE49-F238E27FC236}">
                <a16:creationId xmlns:a16="http://schemas.microsoft.com/office/drawing/2014/main" id="{DC81386F-680F-FC8E-1270-A88F096275F7}"/>
              </a:ext>
            </a:extLst>
          </p:cNvPr>
          <p:cNvSpPr txBox="1"/>
          <p:nvPr/>
        </p:nvSpPr>
        <p:spPr>
          <a:xfrm>
            <a:off x="3473722" y="377921"/>
            <a:ext cx="5244556" cy="461665"/>
          </a:xfrm>
          <a:prstGeom prst="rect">
            <a:avLst/>
          </a:prstGeom>
          <a:noFill/>
        </p:spPr>
        <p:txBody>
          <a:bodyPr wrap="square">
            <a:spAutoFit/>
          </a:bodyPr>
          <a:lstStyle/>
          <a:p>
            <a:pPr algn="ctr" fontAlgn="base">
              <a:spcBef>
                <a:spcPct val="0"/>
              </a:spcBef>
              <a:spcAft>
                <a:spcPct val="0"/>
              </a:spcAft>
              <a:defRPr/>
            </a:pPr>
            <a:r>
              <a:rPr lang="fr-FR" sz="2400" dirty="0">
                <a:solidFill>
                  <a:srgbClr val="0171B9"/>
                </a:solidFill>
                <a:latin typeface="Open Sans Condensed Light" panose="020B0306030504020204"/>
                <a:cs typeface="Arial" charset="0"/>
              </a:rPr>
              <a:t>Obstruction laryngée induite exercice</a:t>
            </a:r>
          </a:p>
        </p:txBody>
      </p:sp>
      <p:sp>
        <p:nvSpPr>
          <p:cNvPr id="4" name="Espace réservé du contenu 2">
            <a:extLst>
              <a:ext uri="{FF2B5EF4-FFF2-40B4-BE49-F238E27FC236}">
                <a16:creationId xmlns:a16="http://schemas.microsoft.com/office/drawing/2014/main" id="{26ABC374-EF0B-6C9E-7A2C-A8DB5DF462BA}"/>
              </a:ext>
            </a:extLst>
          </p:cNvPr>
          <p:cNvSpPr txBox="1">
            <a:spLocks/>
          </p:cNvSpPr>
          <p:nvPr/>
        </p:nvSpPr>
        <p:spPr>
          <a:xfrm>
            <a:off x="107950" y="1468438"/>
            <a:ext cx="7604065" cy="4525962"/>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altLang="fr-FR" sz="1600" dirty="0">
                <a:latin typeface="Open Sans Condensed Light" panose="020B0306030504020204"/>
              </a:rPr>
              <a:t>Décrit pour la première fois par Christopher en 1983 1</a:t>
            </a:r>
          </a:p>
          <a:p>
            <a:r>
              <a:rPr lang="fr-FR" altLang="fr-FR" sz="1600" dirty="0" err="1">
                <a:latin typeface="Open Sans Condensed Light" panose="020B0306030504020204"/>
              </a:rPr>
              <a:t>Adducation</a:t>
            </a:r>
            <a:r>
              <a:rPr lang="fr-FR" altLang="fr-FR" sz="1600" dirty="0">
                <a:latin typeface="Open Sans Condensed Light" panose="020B0306030504020204"/>
              </a:rPr>
              <a:t> laryngée inappropriée durant l’exercice alors que normale au repos</a:t>
            </a:r>
            <a:r>
              <a:rPr lang="en-US" altLang="fr-FR" sz="1600" dirty="0">
                <a:latin typeface="Open Sans Condensed Light" panose="020B0306030504020204"/>
              </a:rPr>
              <a:t> (Clemm 2022) </a:t>
            </a:r>
          </a:p>
          <a:p>
            <a:r>
              <a:rPr lang="en-US" altLang="fr-FR" sz="1600" dirty="0" err="1">
                <a:latin typeface="Open Sans Condensed Light" panose="020B0306030504020204"/>
              </a:rPr>
              <a:t>Différents</a:t>
            </a:r>
            <a:r>
              <a:rPr lang="en-US" altLang="fr-FR" sz="1600" dirty="0">
                <a:latin typeface="Open Sans Condensed Light" panose="020B0306030504020204"/>
              </a:rPr>
              <a:t> </a:t>
            </a:r>
            <a:r>
              <a:rPr lang="en-US" altLang="fr-FR" sz="1600" dirty="0" err="1">
                <a:latin typeface="Open Sans Condensed Light" panose="020B0306030504020204"/>
              </a:rPr>
              <a:t>niveau</a:t>
            </a:r>
            <a:r>
              <a:rPr lang="en-US" altLang="fr-FR" sz="1600" dirty="0">
                <a:latin typeface="Open Sans Condensed Light" panose="020B0306030504020204"/>
              </a:rPr>
              <a:t> </a:t>
            </a:r>
            <a:r>
              <a:rPr lang="en-US" altLang="fr-FR" sz="1600" dirty="0" err="1">
                <a:latin typeface="Open Sans Condensed Light" panose="020B0306030504020204"/>
              </a:rPr>
              <a:t>d’obstruction</a:t>
            </a:r>
            <a:r>
              <a:rPr lang="en-US" altLang="fr-FR" sz="1600" dirty="0">
                <a:latin typeface="Open Sans Condensed Light" panose="020B0306030504020204"/>
              </a:rPr>
              <a:t>: </a:t>
            </a:r>
          </a:p>
          <a:p>
            <a:pPr lvl="1"/>
            <a:r>
              <a:rPr lang="en-US" altLang="fr-FR" sz="1600" dirty="0" err="1">
                <a:latin typeface="Open Sans Condensed Light" panose="020B0306030504020204"/>
              </a:rPr>
              <a:t>Glottique</a:t>
            </a:r>
            <a:r>
              <a:rPr lang="en-US" altLang="fr-FR" sz="1600" dirty="0">
                <a:latin typeface="Open Sans Condensed Light" panose="020B0306030504020204"/>
              </a:rPr>
              <a:t> (CV)</a:t>
            </a:r>
          </a:p>
          <a:p>
            <a:pPr lvl="1"/>
            <a:r>
              <a:rPr lang="en-US" altLang="fr-FR" sz="1600" dirty="0" err="1">
                <a:latin typeface="Open Sans Condensed Light" panose="020B0306030504020204"/>
              </a:rPr>
              <a:t>Supraglottique</a:t>
            </a:r>
            <a:endParaRPr lang="en-US" altLang="fr-FR" sz="1600" dirty="0">
              <a:latin typeface="Open Sans Condensed Light" panose="020B0306030504020204"/>
            </a:endParaRPr>
          </a:p>
          <a:p>
            <a:pPr lvl="1"/>
            <a:endParaRPr lang="en-US" altLang="fr-FR" sz="1600" dirty="0">
              <a:latin typeface="Open Sans Condensed Light" panose="020B0306030504020204"/>
            </a:endParaRPr>
          </a:p>
          <a:p>
            <a:pPr eaLnBrk="1" fontAlgn="auto" hangingPunct="1">
              <a:spcAft>
                <a:spcPts val="0"/>
              </a:spcAft>
              <a:defRPr/>
            </a:pPr>
            <a:r>
              <a:rPr lang="fr-FR" sz="1600" dirty="0">
                <a:latin typeface="Open Sans Condensed Light" panose="020B0306030504020204"/>
              </a:rPr>
              <a:t>Augmentation du flux respiratoire à travers le larynx avec l’augmentation de l’intensité de l’exercice </a:t>
            </a:r>
            <a:r>
              <a:rPr lang="fr-FR" sz="1600" dirty="0">
                <a:latin typeface="Open Sans Condensed Light" panose="020B0306030504020204"/>
                <a:sym typeface="Wingdings" panose="05000000000000000000" pitchFamily="2" charset="2"/>
              </a:rPr>
              <a:t> pression négative laryngée  adduction laryngée</a:t>
            </a:r>
          </a:p>
          <a:p>
            <a:pPr eaLnBrk="1" fontAlgn="auto" hangingPunct="1">
              <a:spcAft>
                <a:spcPts val="0"/>
              </a:spcAft>
              <a:defRPr/>
            </a:pPr>
            <a:endParaRPr lang="fr-FR" sz="1600" dirty="0">
              <a:latin typeface="Open Sans Condensed Light" panose="020B0306030504020204"/>
              <a:sym typeface="Wingdings" panose="05000000000000000000" pitchFamily="2" charset="2"/>
            </a:endParaRPr>
          </a:p>
          <a:p>
            <a:pPr eaLnBrk="1" fontAlgn="auto" hangingPunct="1">
              <a:spcAft>
                <a:spcPts val="0"/>
              </a:spcAft>
              <a:defRPr/>
            </a:pPr>
            <a:r>
              <a:rPr lang="fr-FR" sz="1600" dirty="0">
                <a:latin typeface="Open Sans Condensed Light" panose="020B0306030504020204"/>
                <a:sym typeface="Wingdings" panose="05000000000000000000" pitchFamily="2" charset="2"/>
              </a:rPr>
              <a:t>Dysfonctionnement du muscle </a:t>
            </a:r>
            <a:r>
              <a:rPr lang="fr-FR" sz="1600" dirty="0" err="1">
                <a:latin typeface="Open Sans Condensed Light" panose="020B0306030504020204"/>
                <a:sym typeface="Wingdings" panose="05000000000000000000" pitchFamily="2" charset="2"/>
              </a:rPr>
              <a:t>crico-arythénoide</a:t>
            </a:r>
            <a:r>
              <a:rPr lang="fr-FR" sz="1600" dirty="0">
                <a:latin typeface="Open Sans Condensed Light" panose="020B0306030504020204"/>
                <a:sym typeface="Wingdings" panose="05000000000000000000" pitchFamily="2" charset="2"/>
              </a:rPr>
              <a:t> postérieur ( diminution de l’ouverture laryngée)</a:t>
            </a:r>
          </a:p>
          <a:p>
            <a:pPr marL="57150" indent="0">
              <a:buNone/>
            </a:pPr>
            <a:endParaRPr lang="en-US" altLang="fr-FR" sz="1800" dirty="0">
              <a:latin typeface="Open Sans Condensed Light" panose="020B0306030504020204"/>
            </a:endParaRPr>
          </a:p>
          <a:p>
            <a:pPr lvl="1"/>
            <a:endParaRPr lang="en-US" altLang="fr-FR" sz="1400" dirty="0">
              <a:latin typeface="Open Sans Condensed Light" panose="020B0306030504020204"/>
            </a:endParaRPr>
          </a:p>
        </p:txBody>
      </p:sp>
      <p:sp>
        <p:nvSpPr>
          <p:cNvPr id="6" name="Rectangle 4">
            <a:extLst>
              <a:ext uri="{FF2B5EF4-FFF2-40B4-BE49-F238E27FC236}">
                <a16:creationId xmlns:a16="http://schemas.microsoft.com/office/drawing/2014/main" id="{BBC4CEA6-5AF4-77A5-2990-3266D6E139AC}"/>
              </a:ext>
            </a:extLst>
          </p:cNvPr>
          <p:cNvSpPr>
            <a:spLocks noChangeArrowheads="1"/>
          </p:cNvSpPr>
          <p:nvPr/>
        </p:nvSpPr>
        <p:spPr bwMode="auto">
          <a:xfrm>
            <a:off x="239091" y="6345258"/>
            <a:ext cx="457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200" dirty="0">
                <a:latin typeface="Open Sans Condensed Light" panose="020B0306030504020204"/>
              </a:rPr>
              <a:t>1</a:t>
            </a:r>
            <a:r>
              <a:rPr lang="fr-FR" altLang="fr-FR" sz="900" dirty="0">
                <a:latin typeface="Open Sans Condensed Light" panose="020B0306030504020204"/>
              </a:rPr>
              <a:t> </a:t>
            </a:r>
            <a:r>
              <a:rPr lang="fr-FR" altLang="fr-FR" sz="900" dirty="0" err="1">
                <a:latin typeface="Open Sans Condensed Light" panose="020B0306030504020204"/>
              </a:rPr>
              <a:t>Computed</a:t>
            </a:r>
            <a:r>
              <a:rPr lang="fr-FR" altLang="fr-FR" sz="900" dirty="0">
                <a:latin typeface="Open Sans Condensed Light" panose="020B0306030504020204"/>
              </a:rPr>
              <a:t> </a:t>
            </a:r>
            <a:r>
              <a:rPr lang="fr-FR" altLang="fr-FR" sz="900" dirty="0" err="1">
                <a:latin typeface="Open Sans Condensed Light" panose="020B0306030504020204"/>
              </a:rPr>
              <a:t>Tomography</a:t>
            </a:r>
            <a:r>
              <a:rPr lang="fr-FR" altLang="fr-FR" sz="900" dirty="0">
                <a:latin typeface="Open Sans Condensed Light" panose="020B0306030504020204"/>
              </a:rPr>
              <a:t> Imaging of the Larynx for </a:t>
            </a:r>
            <a:r>
              <a:rPr lang="fr-FR" altLang="fr-FR" sz="900" dirty="0" err="1">
                <a:latin typeface="Open Sans Condensed Light" panose="020B0306030504020204"/>
              </a:rPr>
              <a:t>Diagnosis</a:t>
            </a:r>
            <a:r>
              <a:rPr lang="fr-FR" altLang="fr-FR" sz="900" dirty="0">
                <a:latin typeface="Open Sans Condensed Light" panose="020B0306030504020204"/>
              </a:rPr>
              <a:t> of Vocal </a:t>
            </a:r>
            <a:r>
              <a:rPr lang="fr-FR" altLang="fr-FR" sz="900" dirty="0" err="1">
                <a:latin typeface="Open Sans Condensed Light" panose="020B0306030504020204"/>
              </a:rPr>
              <a:t>Cord</a:t>
            </a:r>
            <a:r>
              <a:rPr lang="fr-FR" altLang="fr-FR" sz="900" dirty="0">
                <a:latin typeface="Open Sans Condensed Light" panose="020B0306030504020204"/>
              </a:rPr>
              <a:t> </a:t>
            </a:r>
            <a:r>
              <a:rPr lang="fr-FR" altLang="fr-FR" sz="900" dirty="0" err="1">
                <a:latin typeface="Open Sans Condensed Light" panose="020B0306030504020204"/>
              </a:rPr>
              <a:t>Dysfunction</a:t>
            </a:r>
            <a:r>
              <a:rPr lang="fr-FR" altLang="fr-FR" sz="900" dirty="0">
                <a:latin typeface="Open Sans Condensed Light" panose="020B0306030504020204"/>
              </a:rPr>
              <a:t>, NEJM </a:t>
            </a:r>
            <a:r>
              <a:rPr lang="fr-FR" altLang="fr-FR" sz="900" dirty="0" err="1">
                <a:latin typeface="Open Sans Condensed Light" panose="020B0306030504020204"/>
              </a:rPr>
              <a:t>Evi</a:t>
            </a:r>
            <a:r>
              <a:rPr lang="fr-FR" altLang="fr-FR" sz="900" dirty="0">
                <a:latin typeface="Open Sans Condensed Light" panose="020B0306030504020204"/>
              </a:rPr>
              <a:t> 2022</a:t>
            </a:r>
          </a:p>
        </p:txBody>
      </p:sp>
    </p:spTree>
    <p:extLst>
      <p:ext uri="{BB962C8B-B14F-4D97-AF65-F5344CB8AC3E}">
        <p14:creationId xmlns:p14="http://schemas.microsoft.com/office/powerpoint/2010/main" val="12883587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ZoneTexte 19">
            <a:extLst>
              <a:ext uri="{FF2B5EF4-FFF2-40B4-BE49-F238E27FC236}">
                <a16:creationId xmlns:a16="http://schemas.microsoft.com/office/drawing/2014/main" id="{F2782607-0C7F-988B-4E4B-2D1EE13DFFEF}"/>
              </a:ext>
            </a:extLst>
          </p:cNvPr>
          <p:cNvSpPr txBox="1"/>
          <p:nvPr/>
        </p:nvSpPr>
        <p:spPr>
          <a:xfrm>
            <a:off x="3437806" y="167499"/>
            <a:ext cx="5244556" cy="830997"/>
          </a:xfrm>
          <a:prstGeom prst="rect">
            <a:avLst/>
          </a:prstGeom>
          <a:noFill/>
        </p:spPr>
        <p:txBody>
          <a:bodyPr wrap="square">
            <a:spAutoFit/>
          </a:bodyPr>
          <a:lstStyle/>
          <a:p>
            <a:pPr algn="ctr" fontAlgn="base">
              <a:spcBef>
                <a:spcPct val="0"/>
              </a:spcBef>
              <a:spcAft>
                <a:spcPct val="0"/>
              </a:spcAft>
              <a:defRPr/>
            </a:pPr>
            <a:r>
              <a:rPr lang="fr-FR" sz="2400" dirty="0">
                <a:solidFill>
                  <a:prstClr val="black"/>
                </a:solidFill>
                <a:latin typeface="Open Sans Condensed Light" panose="020B0306030504020204"/>
                <a:cs typeface="Arial" charset="0"/>
              </a:rPr>
              <a:t>Organisation temporelle de la commande ventilatoire</a:t>
            </a:r>
          </a:p>
        </p:txBody>
      </p:sp>
      <p:pic>
        <p:nvPicPr>
          <p:cNvPr id="32" name="Image 31">
            <a:extLst>
              <a:ext uri="{FF2B5EF4-FFF2-40B4-BE49-F238E27FC236}">
                <a16:creationId xmlns:a16="http://schemas.microsoft.com/office/drawing/2014/main" id="{728C2B8B-5D8B-CD8C-7646-F34A47DBA311}"/>
              </a:ext>
            </a:extLst>
          </p:cNvPr>
          <p:cNvPicPr>
            <a:picLocks noChangeAspect="1"/>
          </p:cNvPicPr>
          <p:nvPr/>
        </p:nvPicPr>
        <p:blipFill>
          <a:blip r:embed="rId3"/>
          <a:stretch>
            <a:fillRect/>
          </a:stretch>
        </p:blipFill>
        <p:spPr>
          <a:xfrm>
            <a:off x="2322125" y="1592950"/>
            <a:ext cx="6985777" cy="4955272"/>
          </a:xfrm>
          <a:prstGeom prst="rect">
            <a:avLst/>
          </a:prstGeom>
        </p:spPr>
      </p:pic>
      <p:sp>
        <p:nvSpPr>
          <p:cNvPr id="33" name="ZoneTexte 32">
            <a:extLst>
              <a:ext uri="{FF2B5EF4-FFF2-40B4-BE49-F238E27FC236}">
                <a16:creationId xmlns:a16="http://schemas.microsoft.com/office/drawing/2014/main" id="{201363D4-3EF7-DFB3-E3E0-30739711F846}"/>
              </a:ext>
            </a:extLst>
          </p:cNvPr>
          <p:cNvSpPr txBox="1"/>
          <p:nvPr/>
        </p:nvSpPr>
        <p:spPr>
          <a:xfrm>
            <a:off x="239091" y="143411"/>
            <a:ext cx="3360197" cy="1200329"/>
          </a:xfrm>
          <a:prstGeom prst="rect">
            <a:avLst/>
          </a:prstGeom>
          <a:noFill/>
        </p:spPr>
        <p:txBody>
          <a:bodyPr wrap="square">
            <a:spAutoFit/>
          </a:bodyPr>
          <a:lstStyle/>
          <a:p>
            <a:r>
              <a:rPr lang="fr" sz="4000" dirty="0">
                <a:solidFill>
                  <a:srgbClr val="0F7B6F"/>
                </a:solidFill>
                <a:latin typeface="Oswald Regular"/>
                <a:ea typeface="Oswald Regular"/>
                <a:cs typeface="Oswald Regular"/>
                <a:sym typeface="Oswald Regular"/>
              </a:rPr>
              <a:t>La ventilation </a:t>
            </a:r>
            <a:r>
              <a:rPr lang="fr" sz="3200" dirty="0">
                <a:solidFill>
                  <a:srgbClr val="0F7B6F"/>
                </a:solidFill>
                <a:latin typeface="Oswald Regular"/>
                <a:ea typeface="Oswald Regular"/>
                <a:cs typeface="Oswald Regular"/>
                <a:sym typeface="Oswald Regular"/>
              </a:rPr>
              <a:t>pharynx</a:t>
            </a:r>
            <a:endParaRPr lang="fr-FR" sz="4000" dirty="0">
              <a:solidFill>
                <a:srgbClr val="0F7B6F"/>
              </a:solidFill>
              <a:latin typeface="Oswald Regular"/>
              <a:ea typeface="Oswald Regular"/>
              <a:cs typeface="Oswald Regular"/>
              <a:sym typeface="Oswald Regular"/>
            </a:endParaRPr>
          </a:p>
        </p:txBody>
      </p:sp>
    </p:spTree>
    <p:custDataLst>
      <p:tags r:id="rId1"/>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èche droite 1">
            <a:extLst>
              <a:ext uri="{FF2B5EF4-FFF2-40B4-BE49-F238E27FC236}">
                <a16:creationId xmlns:a16="http://schemas.microsoft.com/office/drawing/2014/main" id="{806D52BB-2C99-138E-BA40-B37A6FD65730}"/>
              </a:ext>
            </a:extLst>
          </p:cNvPr>
          <p:cNvSpPr/>
          <p:nvPr/>
        </p:nvSpPr>
        <p:spPr>
          <a:xfrm rot="5400000">
            <a:off x="5549138" y="2683669"/>
            <a:ext cx="762000" cy="668338"/>
          </a:xfrm>
          <a:prstGeom prst="rightArrow">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prstClr val="white"/>
              </a:solidFill>
              <a:latin typeface="Calibri"/>
            </a:endParaRPr>
          </a:p>
        </p:txBody>
      </p:sp>
      <p:sp>
        <p:nvSpPr>
          <p:cNvPr id="3" name="ZoneTexte 2">
            <a:extLst>
              <a:ext uri="{FF2B5EF4-FFF2-40B4-BE49-F238E27FC236}">
                <a16:creationId xmlns:a16="http://schemas.microsoft.com/office/drawing/2014/main" id="{54A7A7F4-C2CC-E89F-A375-256A4A6DFE0A}"/>
              </a:ext>
            </a:extLst>
          </p:cNvPr>
          <p:cNvSpPr txBox="1"/>
          <p:nvPr/>
        </p:nvSpPr>
        <p:spPr>
          <a:xfrm>
            <a:off x="3920261" y="3422650"/>
            <a:ext cx="4019754" cy="707886"/>
          </a:xfrm>
          <a:prstGeom prst="rect">
            <a:avLst/>
          </a:prstGeom>
          <a:noFill/>
        </p:spPr>
        <p:txBody>
          <a:bodyPr wrap="none">
            <a:spAutoFit/>
          </a:bodyPr>
          <a:lstStyle/>
          <a:p>
            <a:pPr algn="ctr">
              <a:defRPr/>
            </a:pPr>
            <a:r>
              <a:rPr lang="fr-FR" sz="2000" dirty="0">
                <a:solidFill>
                  <a:prstClr val="black"/>
                </a:solidFill>
                <a:latin typeface="Open Sans Condensed Light" panose="020B0306030504020204"/>
                <a:cs typeface="Arial" panose="020B0604020202020204" pitchFamily="34" charset="0"/>
              </a:rPr>
              <a:t>Pression inspiratoire négative VAS</a:t>
            </a:r>
          </a:p>
          <a:p>
            <a:pPr algn="ctr">
              <a:defRPr/>
            </a:pPr>
            <a:r>
              <a:rPr lang="fr-FR" sz="2000" dirty="0">
                <a:solidFill>
                  <a:prstClr val="black"/>
                </a:solidFill>
                <a:latin typeface="Open Sans Condensed Light" panose="020B0306030504020204"/>
                <a:cs typeface="Arial" panose="020B0604020202020204" pitchFamily="34" charset="0"/>
              </a:rPr>
              <a:t>(contraction m. inspiratoires)</a:t>
            </a:r>
          </a:p>
        </p:txBody>
      </p:sp>
      <p:sp>
        <p:nvSpPr>
          <p:cNvPr id="5" name="Flèche droite 4">
            <a:extLst>
              <a:ext uri="{FF2B5EF4-FFF2-40B4-BE49-F238E27FC236}">
                <a16:creationId xmlns:a16="http://schemas.microsoft.com/office/drawing/2014/main" id="{93806813-46F9-B598-AAAE-67879AB782AC}"/>
              </a:ext>
            </a:extLst>
          </p:cNvPr>
          <p:cNvSpPr/>
          <p:nvPr/>
        </p:nvSpPr>
        <p:spPr>
          <a:xfrm rot="10800000">
            <a:off x="4257708" y="1803401"/>
            <a:ext cx="763587" cy="434975"/>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prstClr val="white"/>
              </a:solidFill>
              <a:latin typeface="Calibri"/>
            </a:endParaRPr>
          </a:p>
        </p:txBody>
      </p:sp>
      <p:sp>
        <p:nvSpPr>
          <p:cNvPr id="6" name="ZoneTexte 5">
            <a:extLst>
              <a:ext uri="{FF2B5EF4-FFF2-40B4-BE49-F238E27FC236}">
                <a16:creationId xmlns:a16="http://schemas.microsoft.com/office/drawing/2014/main" id="{63C6FE2E-4035-8A9F-5262-39CDE663DD20}"/>
              </a:ext>
            </a:extLst>
          </p:cNvPr>
          <p:cNvSpPr txBox="1"/>
          <p:nvPr/>
        </p:nvSpPr>
        <p:spPr>
          <a:xfrm>
            <a:off x="1555949" y="1612901"/>
            <a:ext cx="2355517" cy="707886"/>
          </a:xfrm>
          <a:prstGeom prst="rect">
            <a:avLst/>
          </a:prstGeom>
          <a:noFill/>
        </p:spPr>
        <p:txBody>
          <a:bodyPr wrap="none">
            <a:spAutoFit/>
          </a:bodyPr>
          <a:lstStyle/>
          <a:p>
            <a:pPr algn="ctr">
              <a:defRPr/>
            </a:pPr>
            <a:r>
              <a:rPr lang="fr-FR" sz="2000" dirty="0">
                <a:solidFill>
                  <a:prstClr val="black"/>
                </a:solidFill>
                <a:latin typeface="Open Sans Condensed Light" panose="020B0306030504020204"/>
                <a:cs typeface="Arial" panose="020B0604020202020204" pitchFamily="34" charset="0"/>
              </a:rPr>
              <a:t>*Activité des m. </a:t>
            </a:r>
          </a:p>
          <a:p>
            <a:pPr algn="ctr">
              <a:defRPr/>
            </a:pPr>
            <a:r>
              <a:rPr lang="fr-FR" sz="2000" dirty="0">
                <a:solidFill>
                  <a:prstClr val="black"/>
                </a:solidFill>
                <a:latin typeface="Open Sans Condensed Light" panose="020B0306030504020204"/>
                <a:cs typeface="Arial" panose="020B0604020202020204" pitchFamily="34" charset="0"/>
              </a:rPr>
              <a:t>dilatateurs pharynx</a:t>
            </a:r>
          </a:p>
        </p:txBody>
      </p:sp>
      <p:sp>
        <p:nvSpPr>
          <p:cNvPr id="7" name="ZoneTexte 6">
            <a:extLst>
              <a:ext uri="{FF2B5EF4-FFF2-40B4-BE49-F238E27FC236}">
                <a16:creationId xmlns:a16="http://schemas.microsoft.com/office/drawing/2014/main" id="{F25EA3F9-D8A4-530D-38F2-5CF9C7FDAE3E}"/>
              </a:ext>
            </a:extLst>
          </p:cNvPr>
          <p:cNvSpPr txBox="1"/>
          <p:nvPr/>
        </p:nvSpPr>
        <p:spPr>
          <a:xfrm>
            <a:off x="7921658" y="1666945"/>
            <a:ext cx="2251899" cy="707886"/>
          </a:xfrm>
          <a:prstGeom prst="rect">
            <a:avLst/>
          </a:prstGeom>
          <a:noFill/>
        </p:spPr>
        <p:txBody>
          <a:bodyPr wrap="none">
            <a:spAutoFit/>
          </a:bodyPr>
          <a:lstStyle/>
          <a:p>
            <a:pPr algn="ctr">
              <a:defRPr/>
            </a:pPr>
            <a:r>
              <a:rPr lang="fr-FR" sz="2000" dirty="0">
                <a:solidFill>
                  <a:prstClr val="black"/>
                </a:solidFill>
                <a:latin typeface="Open Sans Condensed Light" panose="020B0306030504020204"/>
                <a:cs typeface="Arial" panose="020B0604020202020204" pitchFamily="34" charset="0"/>
              </a:rPr>
              <a:t>*Anatomie VAS</a:t>
            </a:r>
          </a:p>
          <a:p>
            <a:pPr algn="ctr">
              <a:defRPr/>
            </a:pPr>
            <a:r>
              <a:rPr lang="fr-FR" sz="2000" dirty="0">
                <a:solidFill>
                  <a:prstClr val="black"/>
                </a:solidFill>
                <a:latin typeface="Open Sans Condensed Light" panose="020B0306030504020204"/>
                <a:cs typeface="Arial" panose="020B0604020202020204" pitchFamily="34" charset="0"/>
              </a:rPr>
              <a:t>*</a:t>
            </a:r>
            <a:r>
              <a:rPr lang="fr-FR" sz="2000" dirty="0" err="1">
                <a:solidFill>
                  <a:prstClr val="black"/>
                </a:solidFill>
                <a:latin typeface="Open Sans Condensed Light" panose="020B0306030504020204"/>
                <a:cs typeface="Arial" panose="020B0604020202020204" pitchFamily="34" charset="0"/>
              </a:rPr>
              <a:t>Collapsibilité</a:t>
            </a:r>
            <a:r>
              <a:rPr lang="fr-FR" sz="2000" dirty="0">
                <a:solidFill>
                  <a:prstClr val="black"/>
                </a:solidFill>
                <a:latin typeface="Open Sans Condensed Light" panose="020B0306030504020204"/>
                <a:cs typeface="Arial" panose="020B0604020202020204" pitchFamily="34" charset="0"/>
              </a:rPr>
              <a:t> VAS</a:t>
            </a:r>
          </a:p>
        </p:txBody>
      </p:sp>
      <p:grpSp>
        <p:nvGrpSpPr>
          <p:cNvPr id="221193" name="Groupe 11">
            <a:extLst>
              <a:ext uri="{FF2B5EF4-FFF2-40B4-BE49-F238E27FC236}">
                <a16:creationId xmlns:a16="http://schemas.microsoft.com/office/drawing/2014/main" id="{CE455D0A-AA13-0C84-9841-5A06FC319019}"/>
              </a:ext>
            </a:extLst>
          </p:cNvPr>
          <p:cNvGrpSpPr>
            <a:grpSpLocks/>
          </p:cNvGrpSpPr>
          <p:nvPr/>
        </p:nvGrpSpPr>
        <p:grpSpPr bwMode="auto">
          <a:xfrm>
            <a:off x="2964584" y="981075"/>
            <a:ext cx="6010275" cy="3322638"/>
            <a:chOff x="1894330" y="1690027"/>
            <a:chExt cx="6009967" cy="3323149"/>
          </a:xfrm>
        </p:grpSpPr>
        <p:sp>
          <p:nvSpPr>
            <p:cNvPr id="8" name="Arc 7">
              <a:extLst>
                <a:ext uri="{FF2B5EF4-FFF2-40B4-BE49-F238E27FC236}">
                  <a16:creationId xmlns:a16="http://schemas.microsoft.com/office/drawing/2014/main" id="{612561F5-20CD-53A4-B807-F70EC3C74422}"/>
                </a:ext>
              </a:extLst>
            </p:cNvPr>
            <p:cNvSpPr/>
            <p:nvPr/>
          </p:nvSpPr>
          <p:spPr>
            <a:xfrm rot="1925715">
              <a:off x="1894330" y="1701142"/>
              <a:ext cx="2266834" cy="3312034"/>
            </a:xfrm>
            <a:prstGeom prst="arc">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solidFill>
                  <a:prstClr val="black"/>
                </a:solidFill>
                <a:latin typeface="Calibri"/>
              </a:endParaRPr>
            </a:p>
          </p:txBody>
        </p:sp>
        <p:sp>
          <p:nvSpPr>
            <p:cNvPr id="9" name="Arc 8">
              <a:extLst>
                <a:ext uri="{FF2B5EF4-FFF2-40B4-BE49-F238E27FC236}">
                  <a16:creationId xmlns:a16="http://schemas.microsoft.com/office/drawing/2014/main" id="{A6F1C449-D104-4A2C-5007-731379C53EB1}"/>
                </a:ext>
              </a:extLst>
            </p:cNvPr>
            <p:cNvSpPr/>
            <p:nvPr/>
          </p:nvSpPr>
          <p:spPr>
            <a:xfrm rot="19674285" flipH="1">
              <a:off x="5637463" y="1690027"/>
              <a:ext cx="2266834" cy="3312034"/>
            </a:xfrm>
            <a:prstGeom prst="arc">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solidFill>
                  <a:prstClr val="black"/>
                </a:solidFill>
                <a:latin typeface="Calibri"/>
              </a:endParaRPr>
            </a:p>
          </p:txBody>
        </p:sp>
      </p:grpSp>
      <p:sp>
        <p:nvSpPr>
          <p:cNvPr id="11" name="Flèche droite 10">
            <a:extLst>
              <a:ext uri="{FF2B5EF4-FFF2-40B4-BE49-F238E27FC236}">
                <a16:creationId xmlns:a16="http://schemas.microsoft.com/office/drawing/2014/main" id="{406871EB-ABA1-F041-9909-C28293447597}"/>
              </a:ext>
            </a:extLst>
          </p:cNvPr>
          <p:cNvSpPr/>
          <p:nvPr/>
        </p:nvSpPr>
        <p:spPr>
          <a:xfrm>
            <a:off x="6858032" y="1809751"/>
            <a:ext cx="762000" cy="434975"/>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prstClr val="white"/>
              </a:solidFill>
              <a:latin typeface="Calibri"/>
            </a:endParaRPr>
          </a:p>
        </p:txBody>
      </p:sp>
      <p:sp>
        <p:nvSpPr>
          <p:cNvPr id="13" name="ZoneTexte 12">
            <a:extLst>
              <a:ext uri="{FF2B5EF4-FFF2-40B4-BE49-F238E27FC236}">
                <a16:creationId xmlns:a16="http://schemas.microsoft.com/office/drawing/2014/main" id="{87DC8D31-28EE-BBAC-AA37-48C70A7DE875}"/>
              </a:ext>
            </a:extLst>
          </p:cNvPr>
          <p:cNvSpPr txBox="1"/>
          <p:nvPr/>
        </p:nvSpPr>
        <p:spPr>
          <a:xfrm>
            <a:off x="3663667" y="4946438"/>
            <a:ext cx="4864665" cy="830997"/>
          </a:xfrm>
          <a:prstGeom prst="rect">
            <a:avLst/>
          </a:prstGeom>
          <a:solidFill>
            <a:schemeClr val="bg1">
              <a:lumMod val="85000"/>
            </a:schemeClr>
          </a:solidFill>
          <a:ln>
            <a:solidFill>
              <a:schemeClr val="tx1"/>
            </a:solidFill>
          </a:ln>
        </p:spPr>
        <p:txBody>
          <a:bodyPr wrap="none">
            <a:spAutoFit/>
          </a:bodyPr>
          <a:lstStyle/>
          <a:p>
            <a:pPr>
              <a:defRPr/>
            </a:pPr>
            <a:r>
              <a:rPr lang="fr-FR" sz="2400" dirty="0">
                <a:solidFill>
                  <a:prstClr val="black"/>
                </a:solidFill>
                <a:latin typeface="Open Sans Condensed Light" panose="020B0306030504020204"/>
                <a:cs typeface="Arial" panose="020B0604020202020204" pitchFamily="34" charset="0"/>
              </a:rPr>
              <a:t>Augmentation des résistances VAS</a:t>
            </a:r>
          </a:p>
          <a:p>
            <a:pPr>
              <a:defRPr/>
            </a:pPr>
            <a:r>
              <a:rPr lang="fr-FR" sz="2400" dirty="0">
                <a:solidFill>
                  <a:prstClr val="black"/>
                </a:solidFill>
                <a:latin typeface="Open Sans Condensed Light" panose="020B0306030504020204"/>
                <a:cs typeface="Arial" panose="020B0604020202020204" pitchFamily="34" charset="0"/>
              </a:rPr>
              <a:t> …  apnée inspiratoire (sommeil)</a:t>
            </a:r>
          </a:p>
        </p:txBody>
      </p:sp>
      <p:sp>
        <p:nvSpPr>
          <p:cNvPr id="27" name="Flèche vers le bas 26">
            <a:extLst>
              <a:ext uri="{FF2B5EF4-FFF2-40B4-BE49-F238E27FC236}">
                <a16:creationId xmlns:a16="http://schemas.microsoft.com/office/drawing/2014/main" id="{989D7EA9-B768-5030-26F9-66A2F64A80CC}"/>
              </a:ext>
            </a:extLst>
          </p:cNvPr>
          <p:cNvSpPr/>
          <p:nvPr/>
        </p:nvSpPr>
        <p:spPr>
          <a:xfrm>
            <a:off x="3721100" y="4370721"/>
            <a:ext cx="566738" cy="433388"/>
          </a:xfrm>
          <a:prstGeom prst="downArrow">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prstClr val="white"/>
              </a:solidFill>
              <a:latin typeface="Calibri"/>
            </a:endParaRPr>
          </a:p>
        </p:txBody>
      </p:sp>
      <p:sp>
        <p:nvSpPr>
          <p:cNvPr id="28" name="Flèche vers le bas 27">
            <a:extLst>
              <a:ext uri="{FF2B5EF4-FFF2-40B4-BE49-F238E27FC236}">
                <a16:creationId xmlns:a16="http://schemas.microsoft.com/office/drawing/2014/main" id="{2EAD8484-B0E1-FE29-EA03-1826BD0A4517}"/>
              </a:ext>
            </a:extLst>
          </p:cNvPr>
          <p:cNvSpPr/>
          <p:nvPr/>
        </p:nvSpPr>
        <p:spPr>
          <a:xfrm>
            <a:off x="5167314" y="4370721"/>
            <a:ext cx="566737" cy="433388"/>
          </a:xfrm>
          <a:prstGeom prst="downArrow">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prstClr val="white"/>
              </a:solidFill>
              <a:latin typeface="Calibri"/>
            </a:endParaRPr>
          </a:p>
        </p:txBody>
      </p:sp>
      <p:sp>
        <p:nvSpPr>
          <p:cNvPr id="29" name="Flèche vers le bas 28">
            <a:extLst>
              <a:ext uri="{FF2B5EF4-FFF2-40B4-BE49-F238E27FC236}">
                <a16:creationId xmlns:a16="http://schemas.microsoft.com/office/drawing/2014/main" id="{68CEB82B-40FF-8E2F-07E6-9E6648588147}"/>
              </a:ext>
            </a:extLst>
          </p:cNvPr>
          <p:cNvSpPr/>
          <p:nvPr/>
        </p:nvSpPr>
        <p:spPr>
          <a:xfrm>
            <a:off x="6772275" y="4370721"/>
            <a:ext cx="566738" cy="433388"/>
          </a:xfrm>
          <a:prstGeom prst="downArrow">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prstClr val="white"/>
              </a:solidFill>
              <a:latin typeface="Calibri"/>
            </a:endParaRPr>
          </a:p>
        </p:txBody>
      </p:sp>
      <p:sp>
        <p:nvSpPr>
          <p:cNvPr id="30" name="Flèche vers le bas 29">
            <a:extLst>
              <a:ext uri="{FF2B5EF4-FFF2-40B4-BE49-F238E27FC236}">
                <a16:creationId xmlns:a16="http://schemas.microsoft.com/office/drawing/2014/main" id="{46910AD3-8383-8EAD-37FE-45281C578ECB}"/>
              </a:ext>
            </a:extLst>
          </p:cNvPr>
          <p:cNvSpPr/>
          <p:nvPr/>
        </p:nvSpPr>
        <p:spPr>
          <a:xfrm>
            <a:off x="8120064" y="4370721"/>
            <a:ext cx="566737" cy="433388"/>
          </a:xfrm>
          <a:prstGeom prst="downArrow">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prstClr val="white"/>
              </a:solidFill>
              <a:latin typeface="Calibri"/>
            </a:endParaRPr>
          </a:p>
        </p:txBody>
      </p:sp>
      <p:sp>
        <p:nvSpPr>
          <p:cNvPr id="12" name="ZoneTexte 11">
            <a:extLst>
              <a:ext uri="{FF2B5EF4-FFF2-40B4-BE49-F238E27FC236}">
                <a16:creationId xmlns:a16="http://schemas.microsoft.com/office/drawing/2014/main" id="{9E927E01-F0EF-68D2-261A-96E38E27EAB1}"/>
              </a:ext>
            </a:extLst>
          </p:cNvPr>
          <p:cNvSpPr txBox="1"/>
          <p:nvPr/>
        </p:nvSpPr>
        <p:spPr>
          <a:xfrm>
            <a:off x="2642203" y="6093196"/>
            <a:ext cx="8826882" cy="461665"/>
          </a:xfrm>
          <a:prstGeom prst="rect">
            <a:avLst/>
          </a:prstGeom>
          <a:noFill/>
        </p:spPr>
        <p:txBody>
          <a:bodyPr wrap="square">
            <a:spAutoFit/>
          </a:bodyPr>
          <a:lstStyle/>
          <a:p>
            <a:r>
              <a:rPr lang="fr-FR" sz="2400" b="0" i="0" u="none" strike="noStrike" baseline="0" dirty="0">
                <a:solidFill>
                  <a:srgbClr val="000000"/>
                </a:solidFill>
                <a:latin typeface="Open Sans Condensed Light" panose="020B0306030504020204"/>
              </a:rPr>
              <a:t>Pharynx : fonction de muscle respiratoire accessoire </a:t>
            </a:r>
          </a:p>
        </p:txBody>
      </p:sp>
      <p:sp>
        <p:nvSpPr>
          <p:cNvPr id="16" name="Flèche : courbe vers la droite 15">
            <a:extLst>
              <a:ext uri="{FF2B5EF4-FFF2-40B4-BE49-F238E27FC236}">
                <a16:creationId xmlns:a16="http://schemas.microsoft.com/office/drawing/2014/main" id="{0156BD1E-3E85-59D1-3F51-B0A5DF4591CC}"/>
              </a:ext>
            </a:extLst>
          </p:cNvPr>
          <p:cNvSpPr/>
          <p:nvPr/>
        </p:nvSpPr>
        <p:spPr>
          <a:xfrm>
            <a:off x="1926186" y="5958640"/>
            <a:ext cx="543464" cy="512726"/>
          </a:xfrm>
          <a:prstGeom prst="curvedRightArrow">
            <a:avLst/>
          </a:prstGeom>
          <a:solidFill>
            <a:srgbClr val="60D0C5"/>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600">
              <a:solidFill>
                <a:schemeClr val="tx1"/>
              </a:solidFill>
            </a:endParaRPr>
          </a:p>
        </p:txBody>
      </p:sp>
      <p:sp>
        <p:nvSpPr>
          <p:cNvPr id="18" name="ZoneTexte 17">
            <a:extLst>
              <a:ext uri="{FF2B5EF4-FFF2-40B4-BE49-F238E27FC236}">
                <a16:creationId xmlns:a16="http://schemas.microsoft.com/office/drawing/2014/main" id="{CB500EBA-34F2-4214-6338-048C67A6AB31}"/>
              </a:ext>
            </a:extLst>
          </p:cNvPr>
          <p:cNvSpPr txBox="1"/>
          <p:nvPr/>
        </p:nvSpPr>
        <p:spPr>
          <a:xfrm>
            <a:off x="239091" y="143411"/>
            <a:ext cx="3360197" cy="1200329"/>
          </a:xfrm>
          <a:prstGeom prst="rect">
            <a:avLst/>
          </a:prstGeom>
          <a:noFill/>
        </p:spPr>
        <p:txBody>
          <a:bodyPr wrap="square">
            <a:spAutoFit/>
          </a:bodyPr>
          <a:lstStyle/>
          <a:p>
            <a:r>
              <a:rPr lang="fr" sz="4000" dirty="0">
                <a:solidFill>
                  <a:srgbClr val="0F7B6F"/>
                </a:solidFill>
                <a:latin typeface="Oswald Regular"/>
                <a:ea typeface="Oswald Regular"/>
                <a:cs typeface="Oswald Regular"/>
                <a:sym typeface="Oswald Regular"/>
              </a:rPr>
              <a:t>La ventilation </a:t>
            </a:r>
            <a:r>
              <a:rPr lang="fr" sz="3200" dirty="0">
                <a:solidFill>
                  <a:srgbClr val="0F7B6F"/>
                </a:solidFill>
                <a:latin typeface="Oswald Regular"/>
                <a:ea typeface="Oswald Regular"/>
                <a:cs typeface="Oswald Regular"/>
                <a:sym typeface="Oswald Regular"/>
              </a:rPr>
              <a:t>pharynx</a:t>
            </a:r>
            <a:endParaRPr lang="fr-FR" sz="4000" dirty="0">
              <a:solidFill>
                <a:srgbClr val="0F7B6F"/>
              </a:solidFill>
              <a:latin typeface="Oswald Regular"/>
              <a:ea typeface="Oswald Regular"/>
              <a:cs typeface="Oswald Regular"/>
              <a:sym typeface="Oswald Regular"/>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7" grpId="0" animBg="1"/>
      <p:bldP spid="28" grpId="0" animBg="1"/>
      <p:bldP spid="29" grpId="0" animBg="1"/>
      <p:bldP spid="3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F3C9AE3-0650-7A2D-AFA4-E0D03FBA322C}"/>
              </a:ext>
            </a:extLst>
          </p:cNvPr>
          <p:cNvSpPr txBox="1"/>
          <p:nvPr/>
        </p:nvSpPr>
        <p:spPr>
          <a:xfrm>
            <a:off x="239091" y="143411"/>
            <a:ext cx="3360197" cy="1200329"/>
          </a:xfrm>
          <a:prstGeom prst="rect">
            <a:avLst/>
          </a:prstGeom>
          <a:noFill/>
        </p:spPr>
        <p:txBody>
          <a:bodyPr wrap="square">
            <a:spAutoFit/>
          </a:bodyPr>
          <a:lstStyle/>
          <a:p>
            <a:r>
              <a:rPr lang="fr" sz="4000" dirty="0">
                <a:solidFill>
                  <a:srgbClr val="0F7B6F"/>
                </a:solidFill>
                <a:latin typeface="Oswald Regular"/>
                <a:ea typeface="Oswald Regular"/>
                <a:cs typeface="Oswald Regular"/>
                <a:sym typeface="Oswald Regular"/>
              </a:rPr>
              <a:t>La ventilation </a:t>
            </a:r>
            <a:r>
              <a:rPr lang="fr" sz="3200" dirty="0">
                <a:solidFill>
                  <a:srgbClr val="0F7B6F"/>
                </a:solidFill>
                <a:latin typeface="Oswald Regular"/>
                <a:ea typeface="Oswald Regular"/>
                <a:cs typeface="Oswald Regular"/>
                <a:sym typeface="Oswald Regular"/>
              </a:rPr>
              <a:t>pharynx</a:t>
            </a:r>
            <a:endParaRPr lang="fr-FR" sz="4000" dirty="0">
              <a:solidFill>
                <a:srgbClr val="0F7B6F"/>
              </a:solidFill>
              <a:latin typeface="Oswald Regular"/>
              <a:ea typeface="Oswald Regular"/>
              <a:cs typeface="Oswald Regular"/>
              <a:sym typeface="Oswald Regular"/>
            </a:endParaRPr>
          </a:p>
        </p:txBody>
      </p:sp>
      <p:sp>
        <p:nvSpPr>
          <p:cNvPr id="3" name="ZoneTexte 2">
            <a:extLst>
              <a:ext uri="{FF2B5EF4-FFF2-40B4-BE49-F238E27FC236}">
                <a16:creationId xmlns:a16="http://schemas.microsoft.com/office/drawing/2014/main" id="{DC81386F-680F-FC8E-1270-A88F096275F7}"/>
              </a:ext>
            </a:extLst>
          </p:cNvPr>
          <p:cNvSpPr txBox="1"/>
          <p:nvPr/>
        </p:nvSpPr>
        <p:spPr>
          <a:xfrm>
            <a:off x="3473722" y="512742"/>
            <a:ext cx="5244556" cy="461665"/>
          </a:xfrm>
          <a:prstGeom prst="rect">
            <a:avLst/>
          </a:prstGeom>
          <a:noFill/>
        </p:spPr>
        <p:txBody>
          <a:bodyPr wrap="square">
            <a:spAutoFit/>
          </a:bodyPr>
          <a:lstStyle/>
          <a:p>
            <a:pPr algn="ctr" fontAlgn="base">
              <a:spcBef>
                <a:spcPct val="0"/>
              </a:spcBef>
              <a:spcAft>
                <a:spcPct val="0"/>
              </a:spcAft>
              <a:defRPr/>
            </a:pPr>
            <a:r>
              <a:rPr lang="fr-FR" sz="2400" dirty="0">
                <a:solidFill>
                  <a:srgbClr val="0171B9"/>
                </a:solidFill>
                <a:latin typeface="Open Sans Condensed Light" panose="020B0306030504020204"/>
                <a:cs typeface="Arial" charset="0"/>
              </a:rPr>
              <a:t>Apnée du sommeil</a:t>
            </a:r>
          </a:p>
        </p:txBody>
      </p:sp>
      <p:sp>
        <p:nvSpPr>
          <p:cNvPr id="4" name="ZoneTexte 3">
            <a:extLst>
              <a:ext uri="{FF2B5EF4-FFF2-40B4-BE49-F238E27FC236}">
                <a16:creationId xmlns:a16="http://schemas.microsoft.com/office/drawing/2014/main" id="{5D3A7F55-85CB-D267-B33C-D4126AFFB572}"/>
              </a:ext>
            </a:extLst>
          </p:cNvPr>
          <p:cNvSpPr txBox="1"/>
          <p:nvPr/>
        </p:nvSpPr>
        <p:spPr>
          <a:xfrm>
            <a:off x="2942091" y="1209209"/>
            <a:ext cx="6307817" cy="830997"/>
          </a:xfrm>
          <a:prstGeom prst="rect">
            <a:avLst/>
          </a:prstGeom>
          <a:noFill/>
        </p:spPr>
        <p:txBody>
          <a:bodyPr wrap="none">
            <a:spAutoFit/>
          </a:bodyPr>
          <a:lstStyle/>
          <a:p>
            <a:pPr marL="342900" indent="-342900" eaLnBrk="1" fontAlgn="auto" hangingPunct="1">
              <a:spcBef>
                <a:spcPts val="0"/>
              </a:spcBef>
              <a:spcAft>
                <a:spcPts val="0"/>
              </a:spcAft>
              <a:buFont typeface="Arial" panose="020B0604020202020204" pitchFamily="34" charset="0"/>
              <a:buChar char="•"/>
              <a:defRPr/>
            </a:pPr>
            <a:r>
              <a:rPr lang="fr-FR" sz="2400" dirty="0">
                <a:solidFill>
                  <a:prstClr val="black"/>
                </a:solidFill>
                <a:latin typeface="Open Sans Condensed Light" panose="020B0306030504020204"/>
              </a:rPr>
              <a:t>Effet mécanique sur les VAS </a:t>
            </a:r>
          </a:p>
          <a:p>
            <a:pPr marL="342900" indent="-342900" eaLnBrk="1" fontAlgn="auto" hangingPunct="1">
              <a:spcBef>
                <a:spcPts val="0"/>
              </a:spcBef>
              <a:spcAft>
                <a:spcPts val="0"/>
              </a:spcAft>
              <a:buFont typeface="Arial" panose="020B0604020202020204" pitchFamily="34" charset="0"/>
              <a:buChar char="•"/>
              <a:defRPr/>
            </a:pPr>
            <a:r>
              <a:rPr lang="fr-FR" sz="2400" i="1" dirty="0">
                <a:solidFill>
                  <a:prstClr val="black"/>
                </a:solidFill>
                <a:latin typeface="Open Sans Condensed Light" panose="020B0306030504020204"/>
              </a:rPr>
              <a:t>Effet sur la ventilation alvéolaire secondaire</a:t>
            </a:r>
          </a:p>
        </p:txBody>
      </p:sp>
      <p:pic>
        <p:nvPicPr>
          <p:cNvPr id="5" name="Picture 3">
            <a:extLst>
              <a:ext uri="{FF2B5EF4-FFF2-40B4-BE49-F238E27FC236}">
                <a16:creationId xmlns:a16="http://schemas.microsoft.com/office/drawing/2014/main" id="{D37EA5FB-6D18-51E5-B6FA-8D616343E3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5037" y="2213688"/>
            <a:ext cx="3471863" cy="346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a:extLst>
              <a:ext uri="{FF2B5EF4-FFF2-40B4-BE49-F238E27FC236}">
                <a16:creationId xmlns:a16="http://schemas.microsoft.com/office/drawing/2014/main" id="{C411A163-B004-65E3-228D-8551B892C4A5}"/>
              </a:ext>
            </a:extLst>
          </p:cNvPr>
          <p:cNvSpPr txBox="1"/>
          <p:nvPr/>
        </p:nvSpPr>
        <p:spPr>
          <a:xfrm>
            <a:off x="676541" y="6209007"/>
            <a:ext cx="2202526" cy="307777"/>
          </a:xfrm>
          <a:prstGeom prst="rect">
            <a:avLst/>
          </a:prstGeom>
          <a:noFill/>
        </p:spPr>
        <p:txBody>
          <a:bodyPr wrap="none">
            <a:spAutoFit/>
          </a:bodyPr>
          <a:lstStyle/>
          <a:p>
            <a:pPr eaLnBrk="1" fontAlgn="auto" hangingPunct="1">
              <a:spcBef>
                <a:spcPts val="0"/>
              </a:spcBef>
              <a:spcAft>
                <a:spcPts val="0"/>
              </a:spcAft>
              <a:defRPr/>
            </a:pPr>
            <a:r>
              <a:rPr lang="fr-FR" sz="1400" dirty="0">
                <a:solidFill>
                  <a:prstClr val="black"/>
                </a:solidFill>
                <a:latin typeface="Open Sans Condensed Light" panose="020B0306030504020204"/>
              </a:rPr>
              <a:t>Sullivan et al. </a:t>
            </a:r>
            <a:r>
              <a:rPr lang="fr-FR" sz="1400" i="1" dirty="0">
                <a:solidFill>
                  <a:prstClr val="black"/>
                </a:solidFill>
                <a:latin typeface="Open Sans Condensed Light" panose="020B0306030504020204"/>
              </a:rPr>
              <a:t>Lancet </a:t>
            </a:r>
            <a:r>
              <a:rPr lang="fr-FR" sz="1400" dirty="0">
                <a:solidFill>
                  <a:prstClr val="black"/>
                </a:solidFill>
                <a:latin typeface="Open Sans Condensed Light" panose="020B0306030504020204"/>
              </a:rPr>
              <a:t>1981</a:t>
            </a:r>
          </a:p>
        </p:txBody>
      </p:sp>
      <p:pic>
        <p:nvPicPr>
          <p:cNvPr id="7" name="Picture 6" descr="Résultat de recherche d'images pour &quot;Sullivan Lancet 1981&quot;">
            <a:extLst>
              <a:ext uri="{FF2B5EF4-FFF2-40B4-BE49-F238E27FC236}">
                <a16:creationId xmlns:a16="http://schemas.microsoft.com/office/drawing/2014/main" id="{826363B5-2E27-5005-E58A-E01216D7C0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1498" t="24146" b="14680"/>
          <a:stretch>
            <a:fillRect/>
          </a:stretch>
        </p:blipFill>
        <p:spPr bwMode="auto">
          <a:xfrm>
            <a:off x="6096000" y="2147013"/>
            <a:ext cx="3903662" cy="369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55615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CA37C7-CFB1-187A-9F0A-FAA7F80F62DC}"/>
              </a:ext>
            </a:extLst>
          </p:cNvPr>
          <p:cNvSpPr/>
          <p:nvPr/>
        </p:nvSpPr>
        <p:spPr>
          <a:xfrm>
            <a:off x="3856008" y="3156208"/>
            <a:ext cx="2554880" cy="145604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Coordination neuromusculaire</a:t>
            </a:r>
            <a:endParaRPr lang="fr-FR" sz="2400" dirty="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3" name="Rectangle à coins arrondis 4">
            <a:extLst>
              <a:ext uri="{FF2B5EF4-FFF2-40B4-BE49-F238E27FC236}">
                <a16:creationId xmlns:a16="http://schemas.microsoft.com/office/drawing/2014/main" id="{EA962574-FB8D-DAC4-0940-96B7448D9623}"/>
              </a:ext>
            </a:extLst>
          </p:cNvPr>
          <p:cNvSpPr/>
          <p:nvPr/>
        </p:nvSpPr>
        <p:spPr>
          <a:xfrm>
            <a:off x="1321767" y="2334975"/>
            <a:ext cx="3004172" cy="841368"/>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t>Ventilation</a:t>
            </a:r>
          </a:p>
        </p:txBody>
      </p:sp>
      <p:sp>
        <p:nvSpPr>
          <p:cNvPr id="4" name="Rectangle à coins arrondis 5">
            <a:extLst>
              <a:ext uri="{FF2B5EF4-FFF2-40B4-BE49-F238E27FC236}">
                <a16:creationId xmlns:a16="http://schemas.microsoft.com/office/drawing/2014/main" id="{3BCF4485-F294-E27F-BCAA-FC7682BAC0D3}"/>
              </a:ext>
            </a:extLst>
          </p:cNvPr>
          <p:cNvSpPr/>
          <p:nvPr/>
        </p:nvSpPr>
        <p:spPr>
          <a:xfrm>
            <a:off x="6161440" y="2334975"/>
            <a:ext cx="3306409" cy="841368"/>
          </a:xfrm>
          <a:prstGeom prst="roundRect">
            <a:avLst/>
          </a:prstGeom>
          <a:solidFill>
            <a:schemeClr val="bg1">
              <a:lumMod val="8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sz="2800" dirty="0"/>
              <a:t>Déglutition</a:t>
            </a:r>
          </a:p>
          <a:p>
            <a:pPr algn="ctr"/>
            <a:r>
              <a:rPr lang="fr-FR" sz="2400" dirty="0"/>
              <a:t>(protection des VA)</a:t>
            </a:r>
          </a:p>
        </p:txBody>
      </p:sp>
      <p:sp>
        <p:nvSpPr>
          <p:cNvPr id="5" name="Rectangle à coins arrondis 8">
            <a:extLst>
              <a:ext uri="{FF2B5EF4-FFF2-40B4-BE49-F238E27FC236}">
                <a16:creationId xmlns:a16="http://schemas.microsoft.com/office/drawing/2014/main" id="{5D8E2F2E-2D46-C8C8-5135-60356CADCED4}"/>
              </a:ext>
            </a:extLst>
          </p:cNvPr>
          <p:cNvSpPr/>
          <p:nvPr/>
        </p:nvSpPr>
        <p:spPr>
          <a:xfrm>
            <a:off x="1438099" y="4363370"/>
            <a:ext cx="2986357" cy="841368"/>
          </a:xfrm>
          <a:prstGeom prst="roundRect">
            <a:avLst/>
          </a:prstGeom>
          <a:solidFill>
            <a:srgbClr val="FBBD9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sz="2800" dirty="0"/>
              <a:t>Phonation</a:t>
            </a:r>
          </a:p>
        </p:txBody>
      </p:sp>
      <p:sp>
        <p:nvSpPr>
          <p:cNvPr id="6" name="Rectangle : coins arrondis 12">
            <a:extLst>
              <a:ext uri="{FF2B5EF4-FFF2-40B4-BE49-F238E27FC236}">
                <a16:creationId xmlns:a16="http://schemas.microsoft.com/office/drawing/2014/main" id="{BD3F05B8-3D6A-EF77-ED3D-083A4D8585D2}"/>
              </a:ext>
            </a:extLst>
          </p:cNvPr>
          <p:cNvSpPr/>
          <p:nvPr/>
        </p:nvSpPr>
        <p:spPr>
          <a:xfrm>
            <a:off x="6133382" y="4363370"/>
            <a:ext cx="3786995" cy="841368"/>
          </a:xfrm>
          <a:prstGeom prst="roundRect">
            <a:avLst/>
          </a:prstGeom>
          <a:solidFill>
            <a:schemeClr val="bg1">
              <a:lumMod val="8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1" eaLnBrk="1" hangingPunct="1">
              <a:lnSpc>
                <a:spcPct val="90000"/>
              </a:lnSpc>
            </a:pPr>
            <a:r>
              <a:rPr lang="fr-FR" altLang="fr-FR" sz="2800" dirty="0">
                <a:ln w="0"/>
                <a:solidFill>
                  <a:schemeClr val="bg1"/>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Efforts musculaires</a:t>
            </a:r>
          </a:p>
        </p:txBody>
      </p:sp>
      <p:sp>
        <p:nvSpPr>
          <p:cNvPr id="7" name="ZoneTexte 6">
            <a:extLst>
              <a:ext uri="{FF2B5EF4-FFF2-40B4-BE49-F238E27FC236}">
                <a16:creationId xmlns:a16="http://schemas.microsoft.com/office/drawing/2014/main" id="{6FC61A19-1BFF-17DE-3602-D7F7D1C3D45A}"/>
              </a:ext>
            </a:extLst>
          </p:cNvPr>
          <p:cNvSpPr txBox="1"/>
          <p:nvPr/>
        </p:nvSpPr>
        <p:spPr>
          <a:xfrm>
            <a:off x="521690" y="297718"/>
            <a:ext cx="8425016" cy="707886"/>
          </a:xfrm>
          <a:prstGeom prst="rect">
            <a:avLst/>
          </a:prstGeom>
          <a:noFill/>
        </p:spPr>
        <p:txBody>
          <a:bodyPr wrap="square">
            <a:spAutoFit/>
          </a:bodyPr>
          <a:lstStyle/>
          <a:p>
            <a:r>
              <a:rPr lang="fr" sz="4000" dirty="0">
                <a:solidFill>
                  <a:srgbClr val="0F7B6F"/>
                </a:solidFill>
                <a:latin typeface="Oswald Regular"/>
                <a:ea typeface="Oswald Regular"/>
                <a:cs typeface="Oswald Regular"/>
                <a:sym typeface="Oswald Regular"/>
              </a:rPr>
              <a:t>Les fonctions laryngées</a:t>
            </a:r>
            <a:endParaRPr lang="fr-FR" sz="4000" dirty="0"/>
          </a:p>
        </p:txBody>
      </p:sp>
    </p:spTree>
    <p:extLst>
      <p:ext uri="{BB962C8B-B14F-4D97-AF65-F5344CB8AC3E}">
        <p14:creationId xmlns:p14="http://schemas.microsoft.com/office/powerpoint/2010/main" val="38494398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0200E7E-16CD-73E7-E778-612C7B8A65BB}"/>
              </a:ext>
            </a:extLst>
          </p:cNvPr>
          <p:cNvPicPr>
            <a:picLocks noChangeAspect="1"/>
          </p:cNvPicPr>
          <p:nvPr/>
        </p:nvPicPr>
        <p:blipFill>
          <a:blip r:embed="rId2"/>
          <a:stretch>
            <a:fillRect/>
          </a:stretch>
        </p:blipFill>
        <p:spPr>
          <a:xfrm>
            <a:off x="632224" y="1256617"/>
            <a:ext cx="3319385" cy="2571720"/>
          </a:xfrm>
          <a:prstGeom prst="rect">
            <a:avLst/>
          </a:prstGeom>
        </p:spPr>
      </p:pic>
      <p:pic>
        <p:nvPicPr>
          <p:cNvPr id="6" name="Image 5">
            <a:extLst>
              <a:ext uri="{FF2B5EF4-FFF2-40B4-BE49-F238E27FC236}">
                <a16:creationId xmlns:a16="http://schemas.microsoft.com/office/drawing/2014/main" id="{1928803B-F3F9-F148-5F38-9D43BE7FF8FB}"/>
              </a:ext>
            </a:extLst>
          </p:cNvPr>
          <p:cNvPicPr>
            <a:picLocks noChangeAspect="1"/>
          </p:cNvPicPr>
          <p:nvPr/>
        </p:nvPicPr>
        <p:blipFill>
          <a:blip r:embed="rId3"/>
          <a:stretch>
            <a:fillRect/>
          </a:stretch>
        </p:blipFill>
        <p:spPr>
          <a:xfrm>
            <a:off x="632224" y="3737883"/>
            <a:ext cx="3172735" cy="2898864"/>
          </a:xfrm>
          <a:prstGeom prst="rect">
            <a:avLst/>
          </a:prstGeom>
        </p:spPr>
      </p:pic>
      <p:sp>
        <p:nvSpPr>
          <p:cNvPr id="7" name="ZoneTexte 6">
            <a:extLst>
              <a:ext uri="{FF2B5EF4-FFF2-40B4-BE49-F238E27FC236}">
                <a16:creationId xmlns:a16="http://schemas.microsoft.com/office/drawing/2014/main" id="{52F9304C-7A5A-F06F-33F6-BBE59B35D8FB}"/>
              </a:ext>
            </a:extLst>
          </p:cNvPr>
          <p:cNvSpPr txBox="1"/>
          <p:nvPr/>
        </p:nvSpPr>
        <p:spPr>
          <a:xfrm>
            <a:off x="4859370" y="2448845"/>
            <a:ext cx="7602741" cy="1692771"/>
          </a:xfrm>
          <a:prstGeom prst="rect">
            <a:avLst/>
          </a:prstGeom>
          <a:noFill/>
        </p:spPr>
        <p:txBody>
          <a:bodyPr wrap="square">
            <a:spAutoFit/>
          </a:bodyPr>
          <a:lstStyle/>
          <a:p>
            <a:r>
              <a:rPr lang="fr-FR" sz="2400" i="0" u="none" strike="noStrike" baseline="0" dirty="0">
                <a:solidFill>
                  <a:srgbClr val="0171B9"/>
                </a:solidFill>
                <a:latin typeface="Open Sans Condensed Light" panose="020B0306030504020204"/>
              </a:rPr>
              <a:t>Vibration cordes vocales</a:t>
            </a:r>
          </a:p>
          <a:p>
            <a:pPr marL="342900" indent="-342900">
              <a:buFont typeface="Wingdings" panose="05000000000000000000" pitchFamily="2" charset="2"/>
              <a:buChar char="ü"/>
            </a:pPr>
            <a:r>
              <a:rPr lang="fr-FR" sz="2000" dirty="0">
                <a:solidFill>
                  <a:srgbClr val="000000"/>
                </a:solidFill>
                <a:latin typeface="Open Sans Condensed Light" panose="020B0306030504020204"/>
              </a:rPr>
              <a:t>Adduction des cordes vocales</a:t>
            </a:r>
          </a:p>
          <a:p>
            <a:pPr marL="342900" indent="-342900">
              <a:buFont typeface="Wingdings" panose="05000000000000000000" pitchFamily="2" charset="2"/>
              <a:buChar char="ü"/>
            </a:pPr>
            <a:r>
              <a:rPr lang="fr-FR" sz="2000" b="0" i="0" u="none" strike="noStrike" baseline="0" dirty="0">
                <a:solidFill>
                  <a:srgbClr val="000000"/>
                </a:solidFill>
                <a:latin typeface="Open Sans Condensed Light" panose="020B0306030504020204"/>
              </a:rPr>
              <a:t>Tension de</a:t>
            </a:r>
            <a:r>
              <a:rPr lang="fr-FR" sz="2000" dirty="0">
                <a:solidFill>
                  <a:srgbClr val="000000"/>
                </a:solidFill>
                <a:latin typeface="Open Sans Condensed Light" panose="020B0306030504020204"/>
              </a:rPr>
              <a:t>s cordes vocales</a:t>
            </a:r>
          </a:p>
          <a:p>
            <a:pPr marL="342900" indent="-342900">
              <a:buFont typeface="Wingdings" panose="05000000000000000000" pitchFamily="2" charset="2"/>
              <a:buChar char="ü"/>
            </a:pPr>
            <a:r>
              <a:rPr lang="fr-FR" sz="2000" b="0" i="0" u="none" strike="noStrike" baseline="0" dirty="0">
                <a:solidFill>
                  <a:srgbClr val="000000"/>
                </a:solidFill>
                <a:latin typeface="Open Sans Condensed Light" panose="020B0306030504020204"/>
              </a:rPr>
              <a:t>Expiration volontaire (active) : muscles expiratoires</a:t>
            </a:r>
          </a:p>
          <a:p>
            <a:pPr marL="342900" indent="-342900">
              <a:buFont typeface="Wingdings" panose="05000000000000000000" pitchFamily="2" charset="2"/>
              <a:buChar char="ü"/>
            </a:pPr>
            <a:r>
              <a:rPr lang="fr-FR" sz="2000" dirty="0">
                <a:solidFill>
                  <a:srgbClr val="000000"/>
                </a:solidFill>
                <a:latin typeface="Open Sans Condensed Light" panose="020B0306030504020204"/>
              </a:rPr>
              <a:t>Structures résonnantes</a:t>
            </a:r>
            <a:endParaRPr lang="fr-FR" sz="2000" b="0" i="0" u="none" strike="noStrike" baseline="0" dirty="0">
              <a:solidFill>
                <a:srgbClr val="000000"/>
              </a:solidFill>
              <a:latin typeface="Open Sans Condensed Light" panose="020B0306030504020204"/>
            </a:endParaRPr>
          </a:p>
        </p:txBody>
      </p:sp>
      <p:sp>
        <p:nvSpPr>
          <p:cNvPr id="11" name="ZoneTexte 10">
            <a:extLst>
              <a:ext uri="{FF2B5EF4-FFF2-40B4-BE49-F238E27FC236}">
                <a16:creationId xmlns:a16="http://schemas.microsoft.com/office/drawing/2014/main" id="{5E28655B-428F-9B2F-F895-6D3C8EF9CD6D}"/>
              </a:ext>
            </a:extLst>
          </p:cNvPr>
          <p:cNvSpPr txBox="1"/>
          <p:nvPr/>
        </p:nvSpPr>
        <p:spPr>
          <a:xfrm>
            <a:off x="239091" y="143411"/>
            <a:ext cx="3360197" cy="707886"/>
          </a:xfrm>
          <a:prstGeom prst="rect">
            <a:avLst/>
          </a:prstGeom>
          <a:noFill/>
        </p:spPr>
        <p:txBody>
          <a:bodyPr wrap="square">
            <a:spAutoFit/>
          </a:bodyPr>
          <a:lstStyle/>
          <a:p>
            <a:r>
              <a:rPr lang="fr" sz="4000" dirty="0">
                <a:solidFill>
                  <a:srgbClr val="0F7B6F"/>
                </a:solidFill>
                <a:latin typeface="Oswald Regular"/>
                <a:ea typeface="Oswald Regular"/>
                <a:cs typeface="Oswald Regular"/>
                <a:sym typeface="Oswald Regular"/>
              </a:rPr>
              <a:t>La Phonation</a:t>
            </a:r>
            <a:endParaRPr lang="fr-FR" sz="4000" dirty="0">
              <a:solidFill>
                <a:srgbClr val="0F7B6F"/>
              </a:solidFill>
              <a:latin typeface="Oswald Regular"/>
              <a:ea typeface="Oswald Regular"/>
              <a:cs typeface="Oswald Regular"/>
              <a:sym typeface="Oswald Regular"/>
            </a:endParaRPr>
          </a:p>
        </p:txBody>
      </p:sp>
    </p:spTree>
    <p:extLst>
      <p:ext uri="{BB962C8B-B14F-4D97-AF65-F5344CB8AC3E}">
        <p14:creationId xmlns:p14="http://schemas.microsoft.com/office/powerpoint/2010/main" val="31492206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4D14C73B-C9CC-BAD1-331B-D11EB1742AC4}"/>
              </a:ext>
            </a:extLst>
          </p:cNvPr>
          <p:cNvSpPr txBox="1"/>
          <p:nvPr/>
        </p:nvSpPr>
        <p:spPr>
          <a:xfrm>
            <a:off x="0" y="57040"/>
            <a:ext cx="8425016" cy="707886"/>
          </a:xfrm>
          <a:prstGeom prst="rect">
            <a:avLst/>
          </a:prstGeom>
          <a:noFill/>
        </p:spPr>
        <p:txBody>
          <a:bodyPr wrap="square">
            <a:spAutoFit/>
          </a:bodyPr>
          <a:lstStyle/>
          <a:p>
            <a:r>
              <a:rPr lang="fr" sz="4000" dirty="0">
                <a:solidFill>
                  <a:srgbClr val="0F7B6F"/>
                </a:solidFill>
                <a:latin typeface="Oswald Regular"/>
                <a:ea typeface="Oswald Regular"/>
                <a:cs typeface="Oswald Regular"/>
                <a:sym typeface="Oswald Regular"/>
              </a:rPr>
              <a:t>Structures anatomiques</a:t>
            </a:r>
            <a:endParaRPr lang="fr-FR" sz="4000" dirty="0"/>
          </a:p>
        </p:txBody>
      </p:sp>
      <p:sp>
        <p:nvSpPr>
          <p:cNvPr id="9" name="ZoneTexte 8">
            <a:extLst>
              <a:ext uri="{FF2B5EF4-FFF2-40B4-BE49-F238E27FC236}">
                <a16:creationId xmlns:a16="http://schemas.microsoft.com/office/drawing/2014/main" id="{243A8595-A544-6FD2-0A90-E28BBBFA16FC}"/>
              </a:ext>
            </a:extLst>
          </p:cNvPr>
          <p:cNvSpPr txBox="1"/>
          <p:nvPr/>
        </p:nvSpPr>
        <p:spPr>
          <a:xfrm>
            <a:off x="422154" y="1669494"/>
            <a:ext cx="6987397" cy="707886"/>
          </a:xfrm>
          <a:prstGeom prst="rect">
            <a:avLst/>
          </a:prstGeom>
          <a:noFill/>
        </p:spPr>
        <p:txBody>
          <a:bodyPr wrap="square">
            <a:spAutoFit/>
          </a:bodyPr>
          <a:lstStyle/>
          <a:p>
            <a:pPr marL="285750" indent="-285750">
              <a:buFont typeface="Arial" panose="020B0604020202020204" pitchFamily="34" charset="0"/>
              <a:buChar char="•"/>
            </a:pPr>
            <a:r>
              <a:rPr lang="fr-FR" sz="2000" dirty="0">
                <a:latin typeface="Open Sans Condensed Light" panose="020B0306030504020204"/>
              </a:rPr>
              <a:t>Voies aériennes</a:t>
            </a:r>
          </a:p>
          <a:p>
            <a:pPr marL="285750" indent="-285750">
              <a:buFont typeface="Arial" panose="020B0604020202020204" pitchFamily="34" charset="0"/>
              <a:buChar char="•"/>
            </a:pPr>
            <a:r>
              <a:rPr lang="fr-FR" sz="2000" dirty="0">
                <a:latin typeface="Open Sans Condensed Light" panose="020B0306030504020204"/>
              </a:rPr>
              <a:t>Voies digestives</a:t>
            </a:r>
          </a:p>
        </p:txBody>
      </p:sp>
      <p:sp>
        <p:nvSpPr>
          <p:cNvPr id="10" name="ZoneTexte 9">
            <a:extLst>
              <a:ext uri="{FF2B5EF4-FFF2-40B4-BE49-F238E27FC236}">
                <a16:creationId xmlns:a16="http://schemas.microsoft.com/office/drawing/2014/main" id="{D4256697-6F7E-DBC8-7CD2-22A841BCA36B}"/>
              </a:ext>
            </a:extLst>
          </p:cNvPr>
          <p:cNvSpPr txBox="1"/>
          <p:nvPr/>
        </p:nvSpPr>
        <p:spPr>
          <a:xfrm>
            <a:off x="146650" y="731778"/>
            <a:ext cx="6133380" cy="461665"/>
          </a:xfrm>
          <a:prstGeom prst="rect">
            <a:avLst/>
          </a:prstGeom>
          <a:noFill/>
        </p:spPr>
        <p:txBody>
          <a:bodyPr wrap="square">
            <a:spAutoFit/>
          </a:bodyPr>
          <a:lstStyle/>
          <a:p>
            <a:r>
              <a:rPr lang="fr-FR" sz="2400" b="1" dirty="0">
                <a:solidFill>
                  <a:srgbClr val="AB1A3A"/>
                </a:solidFill>
                <a:latin typeface="Open Sans Condensed Light" panose="020B0306030504020204"/>
              </a:rPr>
              <a:t>Le larynx est au carrefour de :</a:t>
            </a:r>
          </a:p>
        </p:txBody>
      </p:sp>
      <p:sp>
        <p:nvSpPr>
          <p:cNvPr id="20" name="ZoneTexte 19">
            <a:extLst>
              <a:ext uri="{FF2B5EF4-FFF2-40B4-BE49-F238E27FC236}">
                <a16:creationId xmlns:a16="http://schemas.microsoft.com/office/drawing/2014/main" id="{0163FCA1-C61E-F8BD-0B9D-EA094DADCE93}"/>
              </a:ext>
            </a:extLst>
          </p:cNvPr>
          <p:cNvSpPr txBox="1"/>
          <p:nvPr/>
        </p:nvSpPr>
        <p:spPr>
          <a:xfrm>
            <a:off x="273292" y="2618978"/>
            <a:ext cx="6224586" cy="892552"/>
          </a:xfrm>
          <a:prstGeom prst="rect">
            <a:avLst/>
          </a:prstGeom>
          <a:noFill/>
        </p:spPr>
        <p:txBody>
          <a:bodyPr wrap="square">
            <a:spAutoFit/>
          </a:bodyPr>
          <a:lstStyle/>
          <a:p>
            <a:pPr marL="342900" indent="-342900">
              <a:buFont typeface="Wingdings" panose="05000000000000000000" pitchFamily="2" charset="2"/>
              <a:buChar char="ü"/>
            </a:pPr>
            <a:r>
              <a:rPr lang="fr-FR" sz="2000" dirty="0">
                <a:latin typeface="Open Sans Condensed Light" panose="020B0306030504020204"/>
              </a:rPr>
              <a:t>Deux conduits au-dessous de la glotte</a:t>
            </a:r>
          </a:p>
          <a:p>
            <a:pPr marL="800100" lvl="1" indent="-342900">
              <a:buFont typeface="Arial" panose="020B0604020202020204" pitchFamily="34" charset="0"/>
              <a:buChar char="•"/>
            </a:pPr>
            <a:r>
              <a:rPr lang="fr-FR" sz="1600" dirty="0">
                <a:solidFill>
                  <a:srgbClr val="00BCFD"/>
                </a:solidFill>
                <a:latin typeface="Open Sans Condensed Light" panose="020B0306030504020204"/>
              </a:rPr>
              <a:t>Trachée </a:t>
            </a:r>
          </a:p>
          <a:p>
            <a:pPr marL="800100" lvl="1" indent="-342900">
              <a:buFont typeface="Arial" panose="020B0604020202020204" pitchFamily="34" charset="0"/>
              <a:buChar char="•"/>
            </a:pPr>
            <a:r>
              <a:rPr lang="fr-FR" sz="1600" dirty="0">
                <a:solidFill>
                  <a:schemeClr val="accent4">
                    <a:lumMod val="75000"/>
                  </a:schemeClr>
                </a:solidFill>
                <a:latin typeface="Open Sans Condensed Light" panose="020B0306030504020204"/>
              </a:rPr>
              <a:t>Œsophage</a:t>
            </a:r>
          </a:p>
        </p:txBody>
      </p:sp>
      <p:grpSp>
        <p:nvGrpSpPr>
          <p:cNvPr id="13" name="Groupe 12">
            <a:extLst>
              <a:ext uri="{FF2B5EF4-FFF2-40B4-BE49-F238E27FC236}">
                <a16:creationId xmlns:a16="http://schemas.microsoft.com/office/drawing/2014/main" id="{8EC23BDB-CC10-7CE3-BD2D-922F91847F71}"/>
              </a:ext>
            </a:extLst>
          </p:cNvPr>
          <p:cNvGrpSpPr/>
          <p:nvPr/>
        </p:nvGrpSpPr>
        <p:grpSpPr>
          <a:xfrm>
            <a:off x="6283204" y="-581025"/>
            <a:ext cx="5908796" cy="7883427"/>
            <a:chOff x="6283204" y="-581025"/>
            <a:chExt cx="5908796" cy="7883427"/>
          </a:xfrm>
        </p:grpSpPr>
        <p:pic>
          <p:nvPicPr>
            <p:cNvPr id="14" name="Image 13">
              <a:extLst>
                <a:ext uri="{FF2B5EF4-FFF2-40B4-BE49-F238E27FC236}">
                  <a16:creationId xmlns:a16="http://schemas.microsoft.com/office/drawing/2014/main" id="{28089754-4EF2-8BE4-1E50-C16C9970EEC1}"/>
                </a:ext>
              </a:extLst>
            </p:cNvPr>
            <p:cNvPicPr>
              <a:picLocks noChangeAspect="1"/>
            </p:cNvPicPr>
            <p:nvPr/>
          </p:nvPicPr>
          <p:blipFill rotWithShape="1">
            <a:blip r:embed="rId2">
              <a:grayscl/>
            </a:blip>
            <a:srcRect l="27891" t="1221" r="27234" b="1592"/>
            <a:stretch/>
          </p:blipFill>
          <p:spPr>
            <a:xfrm>
              <a:off x="6715726" y="-581025"/>
              <a:ext cx="5476274" cy="7883427"/>
            </a:xfrm>
            <a:prstGeom prst="rect">
              <a:avLst/>
            </a:prstGeom>
          </p:spPr>
        </p:pic>
        <p:sp>
          <p:nvSpPr>
            <p:cNvPr id="15" name="Forme libre : forme 14">
              <a:extLst>
                <a:ext uri="{FF2B5EF4-FFF2-40B4-BE49-F238E27FC236}">
                  <a16:creationId xmlns:a16="http://schemas.microsoft.com/office/drawing/2014/main" id="{B0F3B2F3-E50B-6681-AA91-106AA3AD1A43}"/>
                </a:ext>
              </a:extLst>
            </p:cNvPr>
            <p:cNvSpPr/>
            <p:nvPr/>
          </p:nvSpPr>
          <p:spPr>
            <a:xfrm>
              <a:off x="6283204" y="4961837"/>
              <a:ext cx="3813296" cy="1915213"/>
            </a:xfrm>
            <a:custGeom>
              <a:avLst/>
              <a:gdLst>
                <a:gd name="connsiteX0" fmla="*/ 536696 w 3813296"/>
                <a:gd name="connsiteY0" fmla="*/ 19738 h 1915213"/>
                <a:gd name="connsiteX1" fmla="*/ 765296 w 3813296"/>
                <a:gd name="connsiteY1" fmla="*/ 238813 h 1915213"/>
                <a:gd name="connsiteX2" fmla="*/ 1184396 w 3813296"/>
                <a:gd name="connsiteY2" fmla="*/ 524563 h 1915213"/>
                <a:gd name="connsiteX3" fmla="*/ 1451096 w 3813296"/>
                <a:gd name="connsiteY3" fmla="*/ 534088 h 1915213"/>
                <a:gd name="connsiteX4" fmla="*/ 1489196 w 3813296"/>
                <a:gd name="connsiteY4" fmla="*/ 534088 h 1915213"/>
                <a:gd name="connsiteX5" fmla="*/ 2136896 w 3813296"/>
                <a:gd name="connsiteY5" fmla="*/ 591238 h 1915213"/>
                <a:gd name="connsiteX6" fmla="*/ 2613146 w 3813296"/>
                <a:gd name="connsiteY6" fmla="*/ 619813 h 1915213"/>
                <a:gd name="connsiteX7" fmla="*/ 2917946 w 3813296"/>
                <a:gd name="connsiteY7" fmla="*/ 724588 h 1915213"/>
                <a:gd name="connsiteX8" fmla="*/ 3222746 w 3813296"/>
                <a:gd name="connsiteY8" fmla="*/ 1010338 h 1915213"/>
                <a:gd name="connsiteX9" fmla="*/ 3479921 w 3813296"/>
                <a:gd name="connsiteY9" fmla="*/ 1134163 h 1915213"/>
                <a:gd name="connsiteX10" fmla="*/ 3498971 w 3813296"/>
                <a:gd name="connsiteY10" fmla="*/ 1134163 h 1915213"/>
                <a:gd name="connsiteX11" fmla="*/ 3622796 w 3813296"/>
                <a:gd name="connsiteY11" fmla="*/ 1477063 h 1915213"/>
                <a:gd name="connsiteX12" fmla="*/ 3737096 w 3813296"/>
                <a:gd name="connsiteY12" fmla="*/ 1638988 h 1915213"/>
                <a:gd name="connsiteX13" fmla="*/ 3794246 w 3813296"/>
                <a:gd name="connsiteY13" fmla="*/ 1848538 h 1915213"/>
                <a:gd name="connsiteX14" fmla="*/ 3813296 w 3813296"/>
                <a:gd name="connsiteY14" fmla="*/ 1915213 h 1915213"/>
                <a:gd name="connsiteX15" fmla="*/ 612896 w 3813296"/>
                <a:gd name="connsiteY15" fmla="*/ 1867588 h 1915213"/>
                <a:gd name="connsiteX16" fmla="*/ 89021 w 3813296"/>
                <a:gd name="connsiteY16" fmla="*/ 1296088 h 1915213"/>
                <a:gd name="connsiteX17" fmla="*/ 22346 w 3813296"/>
                <a:gd name="connsiteY17" fmla="*/ 448363 h 1915213"/>
                <a:gd name="connsiteX18" fmla="*/ 327146 w 3813296"/>
                <a:gd name="connsiteY18" fmla="*/ 57838 h 1915213"/>
                <a:gd name="connsiteX19" fmla="*/ 536696 w 3813296"/>
                <a:gd name="connsiteY19" fmla="*/ 19738 h 1915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13296" h="1915213">
                  <a:moveTo>
                    <a:pt x="536696" y="19738"/>
                  </a:moveTo>
                  <a:cubicBezTo>
                    <a:pt x="609721" y="49900"/>
                    <a:pt x="657346" y="154676"/>
                    <a:pt x="765296" y="238813"/>
                  </a:cubicBezTo>
                  <a:cubicBezTo>
                    <a:pt x="873246" y="322950"/>
                    <a:pt x="1070096" y="475351"/>
                    <a:pt x="1184396" y="524563"/>
                  </a:cubicBezTo>
                  <a:cubicBezTo>
                    <a:pt x="1298696" y="573776"/>
                    <a:pt x="1451096" y="534088"/>
                    <a:pt x="1451096" y="534088"/>
                  </a:cubicBezTo>
                  <a:cubicBezTo>
                    <a:pt x="1501896" y="535676"/>
                    <a:pt x="1489196" y="534088"/>
                    <a:pt x="1489196" y="534088"/>
                  </a:cubicBezTo>
                  <a:lnTo>
                    <a:pt x="2136896" y="591238"/>
                  </a:lnTo>
                  <a:cubicBezTo>
                    <a:pt x="2324221" y="605525"/>
                    <a:pt x="2482971" y="597588"/>
                    <a:pt x="2613146" y="619813"/>
                  </a:cubicBezTo>
                  <a:cubicBezTo>
                    <a:pt x="2743321" y="642038"/>
                    <a:pt x="2816346" y="659501"/>
                    <a:pt x="2917946" y="724588"/>
                  </a:cubicBezTo>
                  <a:cubicBezTo>
                    <a:pt x="3019546" y="789676"/>
                    <a:pt x="3129084" y="942076"/>
                    <a:pt x="3222746" y="1010338"/>
                  </a:cubicBezTo>
                  <a:cubicBezTo>
                    <a:pt x="3316409" y="1078601"/>
                    <a:pt x="3479921" y="1134163"/>
                    <a:pt x="3479921" y="1134163"/>
                  </a:cubicBezTo>
                  <a:cubicBezTo>
                    <a:pt x="3525959" y="1154801"/>
                    <a:pt x="3475159" y="1077013"/>
                    <a:pt x="3498971" y="1134163"/>
                  </a:cubicBezTo>
                  <a:cubicBezTo>
                    <a:pt x="3522783" y="1191313"/>
                    <a:pt x="3583109" y="1392926"/>
                    <a:pt x="3622796" y="1477063"/>
                  </a:cubicBezTo>
                  <a:cubicBezTo>
                    <a:pt x="3662483" y="1561200"/>
                    <a:pt x="3708521" y="1577076"/>
                    <a:pt x="3737096" y="1638988"/>
                  </a:cubicBezTo>
                  <a:cubicBezTo>
                    <a:pt x="3765671" y="1700900"/>
                    <a:pt x="3781546" y="1802501"/>
                    <a:pt x="3794246" y="1848538"/>
                  </a:cubicBezTo>
                  <a:cubicBezTo>
                    <a:pt x="3806946" y="1894575"/>
                    <a:pt x="3813296" y="1915213"/>
                    <a:pt x="3813296" y="1915213"/>
                  </a:cubicBezTo>
                  <a:lnTo>
                    <a:pt x="612896" y="1867588"/>
                  </a:lnTo>
                  <a:cubicBezTo>
                    <a:pt x="-7816" y="1764401"/>
                    <a:pt x="187446" y="1532626"/>
                    <a:pt x="89021" y="1296088"/>
                  </a:cubicBezTo>
                  <a:cubicBezTo>
                    <a:pt x="-9404" y="1059551"/>
                    <a:pt x="-17342" y="654738"/>
                    <a:pt x="22346" y="448363"/>
                  </a:cubicBezTo>
                  <a:cubicBezTo>
                    <a:pt x="62034" y="241988"/>
                    <a:pt x="243008" y="127688"/>
                    <a:pt x="327146" y="57838"/>
                  </a:cubicBezTo>
                  <a:cubicBezTo>
                    <a:pt x="411283" y="-12012"/>
                    <a:pt x="463671" y="-10424"/>
                    <a:pt x="536696" y="19738"/>
                  </a:cubicBez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9" name="Groupe 18">
            <a:extLst>
              <a:ext uri="{FF2B5EF4-FFF2-40B4-BE49-F238E27FC236}">
                <a16:creationId xmlns:a16="http://schemas.microsoft.com/office/drawing/2014/main" id="{27E017F9-4102-AA0C-E75D-D32943CE2B80}"/>
              </a:ext>
            </a:extLst>
          </p:cNvPr>
          <p:cNvGrpSpPr/>
          <p:nvPr/>
        </p:nvGrpSpPr>
        <p:grpSpPr>
          <a:xfrm>
            <a:off x="9172575" y="4381500"/>
            <a:ext cx="2705100" cy="1228719"/>
            <a:chOff x="9172575" y="4962525"/>
            <a:chExt cx="2705100" cy="1228719"/>
          </a:xfrm>
        </p:grpSpPr>
        <p:sp>
          <p:nvSpPr>
            <p:cNvPr id="22" name="Rectangle 21">
              <a:extLst>
                <a:ext uri="{FF2B5EF4-FFF2-40B4-BE49-F238E27FC236}">
                  <a16:creationId xmlns:a16="http://schemas.microsoft.com/office/drawing/2014/main" id="{1274C4C7-321A-C596-5EED-9F8CC328236A}"/>
                </a:ext>
              </a:extLst>
            </p:cNvPr>
            <p:cNvSpPr/>
            <p:nvPr/>
          </p:nvSpPr>
          <p:spPr>
            <a:xfrm>
              <a:off x="9172575" y="4962525"/>
              <a:ext cx="2705100" cy="1228719"/>
            </a:xfrm>
            <a:prstGeom prst="rect">
              <a:avLst/>
            </a:prstGeom>
            <a:noFill/>
            <a:ln>
              <a:solidFill>
                <a:srgbClr val="AB1A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ZoneTexte 24">
              <a:extLst>
                <a:ext uri="{FF2B5EF4-FFF2-40B4-BE49-F238E27FC236}">
                  <a16:creationId xmlns:a16="http://schemas.microsoft.com/office/drawing/2014/main" id="{F846C780-168B-3075-5AD5-B9B479391A5C}"/>
                </a:ext>
              </a:extLst>
            </p:cNvPr>
            <p:cNvSpPr txBox="1"/>
            <p:nvPr/>
          </p:nvSpPr>
          <p:spPr>
            <a:xfrm>
              <a:off x="10999770" y="5007531"/>
              <a:ext cx="847924" cy="369332"/>
            </a:xfrm>
            <a:prstGeom prst="rect">
              <a:avLst/>
            </a:prstGeom>
            <a:noFill/>
          </p:spPr>
          <p:txBody>
            <a:bodyPr wrap="none" rtlCol="0">
              <a:spAutoFit/>
            </a:bodyPr>
            <a:lstStyle/>
            <a:p>
              <a:r>
                <a:rPr lang="fr-FR" dirty="0">
                  <a:solidFill>
                    <a:srgbClr val="AB1A3A"/>
                  </a:solidFill>
                  <a:latin typeface="Open Sans Condensed"/>
                </a:rPr>
                <a:t>Larynx</a:t>
              </a:r>
            </a:p>
          </p:txBody>
        </p:sp>
      </p:grpSp>
      <p:cxnSp>
        <p:nvCxnSpPr>
          <p:cNvPr id="26" name="Connecteur droit 25">
            <a:extLst>
              <a:ext uri="{FF2B5EF4-FFF2-40B4-BE49-F238E27FC236}">
                <a16:creationId xmlns:a16="http://schemas.microsoft.com/office/drawing/2014/main" id="{82A77568-A147-260F-1D7D-0867E83A837A}"/>
              </a:ext>
            </a:extLst>
          </p:cNvPr>
          <p:cNvCxnSpPr/>
          <p:nvPr/>
        </p:nvCxnSpPr>
        <p:spPr>
          <a:xfrm>
            <a:off x="6715726" y="5210175"/>
            <a:ext cx="5476274" cy="0"/>
          </a:xfrm>
          <a:prstGeom prst="line">
            <a:avLst/>
          </a:prstGeom>
          <a:ln w="76200">
            <a:solidFill>
              <a:srgbClr val="AB1A3A"/>
            </a:solidFill>
            <a:prstDash val="dash"/>
          </a:ln>
        </p:spPr>
        <p:style>
          <a:lnRef idx="1">
            <a:schemeClr val="accent1"/>
          </a:lnRef>
          <a:fillRef idx="0">
            <a:schemeClr val="accent1"/>
          </a:fillRef>
          <a:effectRef idx="0">
            <a:schemeClr val="accent1"/>
          </a:effectRef>
          <a:fontRef idx="minor">
            <a:schemeClr val="tx1"/>
          </a:fontRef>
        </p:style>
      </p:cxnSp>
      <p:sp>
        <p:nvSpPr>
          <p:cNvPr id="28" name="Forme libre : forme 27">
            <a:extLst>
              <a:ext uri="{FF2B5EF4-FFF2-40B4-BE49-F238E27FC236}">
                <a16:creationId xmlns:a16="http://schemas.microsoft.com/office/drawing/2014/main" id="{7169A099-A11A-561F-ED74-DF665833AB87}"/>
              </a:ext>
            </a:extLst>
          </p:cNvPr>
          <p:cNvSpPr/>
          <p:nvPr/>
        </p:nvSpPr>
        <p:spPr>
          <a:xfrm>
            <a:off x="9956053" y="5587342"/>
            <a:ext cx="1089709" cy="1429499"/>
          </a:xfrm>
          <a:custGeom>
            <a:avLst/>
            <a:gdLst>
              <a:gd name="connsiteX0" fmla="*/ 613624 w 1089709"/>
              <a:gd name="connsiteY0" fmla="*/ 1305071 h 1429499"/>
              <a:gd name="connsiteX1" fmla="*/ 515302 w 1089709"/>
              <a:gd name="connsiteY1" fmla="*/ 970774 h 1429499"/>
              <a:gd name="connsiteX2" fmla="*/ 436644 w 1089709"/>
              <a:gd name="connsiteY2" fmla="*/ 793793 h 1429499"/>
              <a:gd name="connsiteX3" fmla="*/ 289160 w 1089709"/>
              <a:gd name="connsiteY3" fmla="*/ 557819 h 1429499"/>
              <a:gd name="connsiteX4" fmla="*/ 171173 w 1089709"/>
              <a:gd name="connsiteY4" fmla="*/ 341510 h 1429499"/>
              <a:gd name="connsiteX5" fmla="*/ 63018 w 1089709"/>
              <a:gd name="connsiteY5" fmla="*/ 95703 h 1429499"/>
              <a:gd name="connsiteX6" fmla="*/ 43353 w 1089709"/>
              <a:gd name="connsiteY6" fmla="*/ 26877 h 1429499"/>
              <a:gd name="connsiteX7" fmla="*/ 652953 w 1089709"/>
              <a:gd name="connsiteY7" fmla="*/ 17045 h 1429499"/>
              <a:gd name="connsiteX8" fmla="*/ 643121 w 1089709"/>
              <a:gd name="connsiteY8" fmla="*/ 26877 h 1429499"/>
              <a:gd name="connsiteX9" fmla="*/ 751276 w 1089709"/>
              <a:gd name="connsiteY9" fmla="*/ 341510 h 1429499"/>
              <a:gd name="connsiteX10" fmla="*/ 869263 w 1089709"/>
              <a:gd name="connsiteY10" fmla="*/ 724968 h 1429499"/>
              <a:gd name="connsiteX11" fmla="*/ 977418 w 1089709"/>
              <a:gd name="connsiteY11" fmla="*/ 1049432 h 1429499"/>
              <a:gd name="connsiteX12" fmla="*/ 1075741 w 1089709"/>
              <a:gd name="connsiteY12" fmla="*/ 1393561 h 1429499"/>
              <a:gd name="connsiteX13" fmla="*/ 652953 w 1089709"/>
              <a:gd name="connsiteY13" fmla="*/ 1403393 h 1429499"/>
              <a:gd name="connsiteX14" fmla="*/ 613624 w 1089709"/>
              <a:gd name="connsiteY14" fmla="*/ 1305071 h 1429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9709" h="1429499">
                <a:moveTo>
                  <a:pt x="613624" y="1305071"/>
                </a:moveTo>
                <a:cubicBezTo>
                  <a:pt x="590682" y="1232968"/>
                  <a:pt x="544799" y="1055987"/>
                  <a:pt x="515302" y="970774"/>
                </a:cubicBezTo>
                <a:cubicBezTo>
                  <a:pt x="485805" y="885561"/>
                  <a:pt x="474334" y="862619"/>
                  <a:pt x="436644" y="793793"/>
                </a:cubicBezTo>
                <a:cubicBezTo>
                  <a:pt x="398954" y="724967"/>
                  <a:pt x="333405" y="633199"/>
                  <a:pt x="289160" y="557819"/>
                </a:cubicBezTo>
                <a:cubicBezTo>
                  <a:pt x="244915" y="482439"/>
                  <a:pt x="208863" y="418529"/>
                  <a:pt x="171173" y="341510"/>
                </a:cubicBezTo>
                <a:cubicBezTo>
                  <a:pt x="133483" y="264491"/>
                  <a:pt x="84321" y="148142"/>
                  <a:pt x="63018" y="95703"/>
                </a:cubicBezTo>
                <a:cubicBezTo>
                  <a:pt x="41715" y="43264"/>
                  <a:pt x="-54970" y="39987"/>
                  <a:pt x="43353" y="26877"/>
                </a:cubicBezTo>
                <a:cubicBezTo>
                  <a:pt x="141675" y="13767"/>
                  <a:pt x="552992" y="17045"/>
                  <a:pt x="652953" y="17045"/>
                </a:cubicBezTo>
                <a:cubicBezTo>
                  <a:pt x="752914" y="17045"/>
                  <a:pt x="626734" y="-27200"/>
                  <a:pt x="643121" y="26877"/>
                </a:cubicBezTo>
                <a:cubicBezTo>
                  <a:pt x="659508" y="80954"/>
                  <a:pt x="713586" y="225161"/>
                  <a:pt x="751276" y="341510"/>
                </a:cubicBezTo>
                <a:cubicBezTo>
                  <a:pt x="788966" y="457858"/>
                  <a:pt x="831573" y="606981"/>
                  <a:pt x="869263" y="724968"/>
                </a:cubicBezTo>
                <a:cubicBezTo>
                  <a:pt x="906953" y="842955"/>
                  <a:pt x="943005" y="938000"/>
                  <a:pt x="977418" y="1049432"/>
                </a:cubicBezTo>
                <a:cubicBezTo>
                  <a:pt x="1011831" y="1160864"/>
                  <a:pt x="1129818" y="1334568"/>
                  <a:pt x="1075741" y="1393561"/>
                </a:cubicBezTo>
                <a:cubicBezTo>
                  <a:pt x="1021664" y="1452554"/>
                  <a:pt x="729972" y="1426335"/>
                  <a:pt x="652953" y="1403393"/>
                </a:cubicBezTo>
                <a:cubicBezTo>
                  <a:pt x="575934" y="1380451"/>
                  <a:pt x="636566" y="1377174"/>
                  <a:pt x="613624" y="1305071"/>
                </a:cubicBezTo>
                <a:close/>
              </a:path>
            </a:pathLst>
          </a:custGeom>
          <a:solidFill>
            <a:srgbClr val="00BCFD">
              <a:alpha val="70000"/>
            </a:srgb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Forme libre : forme 28">
            <a:extLst>
              <a:ext uri="{FF2B5EF4-FFF2-40B4-BE49-F238E27FC236}">
                <a16:creationId xmlns:a16="http://schemas.microsoft.com/office/drawing/2014/main" id="{3EE1510A-D875-9957-0080-943B1553A843}"/>
              </a:ext>
            </a:extLst>
          </p:cNvPr>
          <p:cNvSpPr/>
          <p:nvPr/>
        </p:nvSpPr>
        <p:spPr>
          <a:xfrm>
            <a:off x="10833363" y="5500662"/>
            <a:ext cx="504694" cy="1513083"/>
          </a:xfrm>
          <a:custGeom>
            <a:avLst/>
            <a:gdLst>
              <a:gd name="connsiteX0" fmla="*/ 345914 w 504694"/>
              <a:gd name="connsiteY0" fmla="*/ 1431080 h 1513083"/>
              <a:gd name="connsiteX1" fmla="*/ 159102 w 504694"/>
              <a:gd name="connsiteY1" fmla="*/ 870641 h 1513083"/>
              <a:gd name="connsiteX2" fmla="*/ 50947 w 504694"/>
              <a:gd name="connsiteY2" fmla="*/ 418357 h 1513083"/>
              <a:gd name="connsiteX3" fmla="*/ 1785 w 504694"/>
              <a:gd name="connsiteY3" fmla="*/ 54564 h 1513083"/>
              <a:gd name="connsiteX4" fmla="*/ 109940 w 504694"/>
              <a:gd name="connsiteY4" fmla="*/ 44732 h 1513083"/>
              <a:gd name="connsiteX5" fmla="*/ 188598 w 504694"/>
              <a:gd name="connsiteY5" fmla="*/ 467519 h 1513083"/>
              <a:gd name="connsiteX6" fmla="*/ 336082 w 504694"/>
              <a:gd name="connsiteY6" fmla="*/ 1008293 h 1513083"/>
              <a:gd name="connsiteX7" fmla="*/ 503231 w 504694"/>
              <a:gd name="connsiteY7" fmla="*/ 1480241 h 1513083"/>
              <a:gd name="connsiteX8" fmla="*/ 414740 w 504694"/>
              <a:gd name="connsiteY8" fmla="*/ 1470409 h 1513083"/>
              <a:gd name="connsiteX9" fmla="*/ 345914 w 504694"/>
              <a:gd name="connsiteY9" fmla="*/ 1431080 h 151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4694" h="1513083">
                <a:moveTo>
                  <a:pt x="345914" y="1431080"/>
                </a:moveTo>
                <a:cubicBezTo>
                  <a:pt x="303308" y="1331119"/>
                  <a:pt x="208263" y="1039428"/>
                  <a:pt x="159102" y="870641"/>
                </a:cubicBezTo>
                <a:cubicBezTo>
                  <a:pt x="109941" y="701854"/>
                  <a:pt x="77166" y="554370"/>
                  <a:pt x="50947" y="418357"/>
                </a:cubicBezTo>
                <a:cubicBezTo>
                  <a:pt x="24728" y="282344"/>
                  <a:pt x="-8047" y="116835"/>
                  <a:pt x="1785" y="54564"/>
                </a:cubicBezTo>
                <a:cubicBezTo>
                  <a:pt x="11617" y="-7707"/>
                  <a:pt x="78805" y="-24094"/>
                  <a:pt x="109940" y="44732"/>
                </a:cubicBezTo>
                <a:cubicBezTo>
                  <a:pt x="141075" y="113558"/>
                  <a:pt x="150908" y="306925"/>
                  <a:pt x="188598" y="467519"/>
                </a:cubicBezTo>
                <a:cubicBezTo>
                  <a:pt x="226288" y="628112"/>
                  <a:pt x="283643" y="839506"/>
                  <a:pt x="336082" y="1008293"/>
                </a:cubicBezTo>
                <a:cubicBezTo>
                  <a:pt x="388521" y="1177080"/>
                  <a:pt x="490121" y="1403222"/>
                  <a:pt x="503231" y="1480241"/>
                </a:cubicBezTo>
                <a:cubicBezTo>
                  <a:pt x="516341" y="1557260"/>
                  <a:pt x="437682" y="1475325"/>
                  <a:pt x="414740" y="1470409"/>
                </a:cubicBezTo>
                <a:cubicBezTo>
                  <a:pt x="391798" y="1465493"/>
                  <a:pt x="388520" y="1531041"/>
                  <a:pt x="345914" y="1431080"/>
                </a:cubicBezTo>
                <a:close/>
              </a:path>
            </a:pathLst>
          </a:custGeom>
          <a:solidFill>
            <a:schemeClr val="accent4">
              <a:lumMod val="60000"/>
              <a:lumOff val="40000"/>
              <a:alpha val="78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3" name="Groupe 32">
            <a:extLst>
              <a:ext uri="{FF2B5EF4-FFF2-40B4-BE49-F238E27FC236}">
                <a16:creationId xmlns:a16="http://schemas.microsoft.com/office/drawing/2014/main" id="{3D77A3B0-8C0C-A02F-009D-C523B7BD34B4}"/>
              </a:ext>
            </a:extLst>
          </p:cNvPr>
          <p:cNvGrpSpPr/>
          <p:nvPr/>
        </p:nvGrpSpPr>
        <p:grpSpPr>
          <a:xfrm>
            <a:off x="296052" y="4932143"/>
            <a:ext cx="5828522" cy="712808"/>
            <a:chOff x="296052" y="4932143"/>
            <a:chExt cx="5828522" cy="712808"/>
          </a:xfrm>
        </p:grpSpPr>
        <p:sp>
          <p:nvSpPr>
            <p:cNvPr id="31" name="ZoneTexte 30">
              <a:extLst>
                <a:ext uri="{FF2B5EF4-FFF2-40B4-BE49-F238E27FC236}">
                  <a16:creationId xmlns:a16="http://schemas.microsoft.com/office/drawing/2014/main" id="{1C9FFBE3-1B59-E61C-53EE-87D5F762A574}"/>
                </a:ext>
              </a:extLst>
            </p:cNvPr>
            <p:cNvSpPr txBox="1"/>
            <p:nvPr/>
          </p:nvSpPr>
          <p:spPr>
            <a:xfrm>
              <a:off x="918831" y="4937065"/>
              <a:ext cx="5205743" cy="707886"/>
            </a:xfrm>
            <a:prstGeom prst="rect">
              <a:avLst/>
            </a:prstGeom>
            <a:noFill/>
          </p:spPr>
          <p:txBody>
            <a:bodyPr wrap="square">
              <a:spAutoFit/>
            </a:bodyPr>
            <a:lstStyle/>
            <a:p>
              <a:r>
                <a:rPr lang="fr-FR" sz="2000" b="0" i="0" u="none" strike="noStrike" baseline="0" dirty="0">
                  <a:solidFill>
                    <a:srgbClr val="000000"/>
                  </a:solidFill>
                  <a:latin typeface="Open Sans Condensed Light" panose="020B0306030504020204"/>
                </a:rPr>
                <a:t>Trachée rigide</a:t>
              </a:r>
            </a:p>
            <a:p>
              <a:r>
                <a:rPr lang="fr-FR" sz="2000" b="0" i="0" u="none" strike="noStrike" baseline="0" dirty="0">
                  <a:solidFill>
                    <a:srgbClr val="000000"/>
                  </a:solidFill>
                  <a:latin typeface="Open Sans Condensed Light" panose="020B0306030504020204"/>
                </a:rPr>
                <a:t>Œsophage paroi musculaire</a:t>
              </a:r>
              <a:endParaRPr lang="fr-FR" sz="2000" dirty="0">
                <a:latin typeface="Open Sans Condensed Light" panose="020B0306030504020204"/>
              </a:endParaRPr>
            </a:p>
          </p:txBody>
        </p:sp>
        <p:sp>
          <p:nvSpPr>
            <p:cNvPr id="32" name="Flèche : courbe vers la droite 31">
              <a:extLst>
                <a:ext uri="{FF2B5EF4-FFF2-40B4-BE49-F238E27FC236}">
                  <a16:creationId xmlns:a16="http://schemas.microsoft.com/office/drawing/2014/main" id="{78EFC486-4C3F-6D06-D34C-8B66AE1A85CE}"/>
                </a:ext>
              </a:extLst>
            </p:cNvPr>
            <p:cNvSpPr/>
            <p:nvPr/>
          </p:nvSpPr>
          <p:spPr>
            <a:xfrm>
              <a:off x="296052" y="4932143"/>
              <a:ext cx="543464" cy="512726"/>
            </a:xfrm>
            <a:prstGeom prst="curvedRightArrow">
              <a:avLst/>
            </a:prstGeom>
            <a:solidFill>
              <a:srgbClr val="60D0C5"/>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spTree>
    <p:extLst>
      <p:ext uri="{BB962C8B-B14F-4D97-AF65-F5344CB8AC3E}">
        <p14:creationId xmlns:p14="http://schemas.microsoft.com/office/powerpoint/2010/main" val="2996646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8" grpId="0" animBg="1"/>
      <p:bldP spid="2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919BB6CD-4E94-872D-A90D-9B8F23CA8B45}"/>
              </a:ext>
            </a:extLst>
          </p:cNvPr>
          <p:cNvSpPr txBox="1"/>
          <p:nvPr/>
        </p:nvSpPr>
        <p:spPr>
          <a:xfrm>
            <a:off x="2391672" y="1078628"/>
            <a:ext cx="7261285" cy="369332"/>
          </a:xfrm>
          <a:prstGeom prst="rect">
            <a:avLst/>
          </a:prstGeom>
          <a:noFill/>
        </p:spPr>
        <p:txBody>
          <a:bodyPr wrap="square">
            <a:spAutoFit/>
          </a:bodyPr>
          <a:lstStyle/>
          <a:p>
            <a:r>
              <a:rPr lang="fr-FR" dirty="0">
                <a:latin typeface="Open Sans Condensed"/>
                <a:hlinkClick r:id="rId2"/>
              </a:rPr>
              <a:t>https://www.oravoice.fr/ressource/vox-la-physiologie-de-la-voix/</a:t>
            </a:r>
            <a:endParaRPr lang="fr-FR" dirty="0">
              <a:latin typeface="Open Sans Condensed"/>
            </a:endParaRPr>
          </a:p>
        </p:txBody>
      </p:sp>
      <p:sp>
        <p:nvSpPr>
          <p:cNvPr id="4" name="ZoneTexte 3">
            <a:extLst>
              <a:ext uri="{FF2B5EF4-FFF2-40B4-BE49-F238E27FC236}">
                <a16:creationId xmlns:a16="http://schemas.microsoft.com/office/drawing/2014/main" id="{3A9BDD99-C334-B5CE-3757-898EE25FE093}"/>
              </a:ext>
            </a:extLst>
          </p:cNvPr>
          <p:cNvSpPr txBox="1"/>
          <p:nvPr/>
        </p:nvSpPr>
        <p:spPr>
          <a:xfrm>
            <a:off x="239091" y="143411"/>
            <a:ext cx="6420501" cy="707886"/>
          </a:xfrm>
          <a:prstGeom prst="rect">
            <a:avLst/>
          </a:prstGeom>
          <a:noFill/>
        </p:spPr>
        <p:txBody>
          <a:bodyPr wrap="square">
            <a:spAutoFit/>
          </a:bodyPr>
          <a:lstStyle/>
          <a:p>
            <a:r>
              <a:rPr lang="fr" sz="4000" dirty="0">
                <a:solidFill>
                  <a:srgbClr val="0F7B6F"/>
                </a:solidFill>
                <a:latin typeface="Oswald Regular"/>
                <a:ea typeface="Oswald Regular"/>
                <a:cs typeface="Oswald Regular"/>
                <a:sym typeface="Oswald Regular"/>
              </a:rPr>
              <a:t>Physiologie de la voix</a:t>
            </a:r>
            <a:endParaRPr lang="fr-FR" sz="4000" dirty="0">
              <a:solidFill>
                <a:srgbClr val="0F7B6F"/>
              </a:solidFill>
              <a:latin typeface="Oswald Regular"/>
              <a:ea typeface="Oswald Regular"/>
              <a:cs typeface="Oswald Regular"/>
              <a:sym typeface="Oswald Regular"/>
            </a:endParaRPr>
          </a:p>
        </p:txBody>
      </p:sp>
      <p:pic>
        <p:nvPicPr>
          <p:cNvPr id="6" name="Image 5">
            <a:extLst>
              <a:ext uri="{FF2B5EF4-FFF2-40B4-BE49-F238E27FC236}">
                <a16:creationId xmlns:a16="http://schemas.microsoft.com/office/drawing/2014/main" id="{11A05095-BD8C-2DE9-15EA-EA1BEA637FA6}"/>
              </a:ext>
            </a:extLst>
          </p:cNvPr>
          <p:cNvPicPr>
            <a:picLocks noChangeAspect="1"/>
          </p:cNvPicPr>
          <p:nvPr/>
        </p:nvPicPr>
        <p:blipFill rotWithShape="1">
          <a:blip r:embed="rId3"/>
          <a:srcRect l="6237" t="23270" r="5790" b="13585"/>
          <a:stretch/>
        </p:blipFill>
        <p:spPr>
          <a:xfrm>
            <a:off x="1017917" y="1794294"/>
            <a:ext cx="9652959" cy="4330461"/>
          </a:xfrm>
          <a:prstGeom prst="rect">
            <a:avLst/>
          </a:prstGeom>
        </p:spPr>
      </p:pic>
    </p:spTree>
    <p:extLst>
      <p:ext uri="{BB962C8B-B14F-4D97-AF65-F5344CB8AC3E}">
        <p14:creationId xmlns:p14="http://schemas.microsoft.com/office/powerpoint/2010/main" val="38706941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Diagramme 19">
            <a:extLst>
              <a:ext uri="{FF2B5EF4-FFF2-40B4-BE49-F238E27FC236}">
                <a16:creationId xmlns:a16="http://schemas.microsoft.com/office/drawing/2014/main" id="{3A36139D-53A5-B350-E904-8D704D1714C7}"/>
              </a:ext>
            </a:extLst>
          </p:cNvPr>
          <p:cNvGraphicFramePr/>
          <p:nvPr>
            <p:extLst>
              <p:ext uri="{D42A27DB-BD31-4B8C-83A1-F6EECF244321}">
                <p14:modId xmlns:p14="http://schemas.microsoft.com/office/powerpoint/2010/main" val="1276701134"/>
              </p:ext>
            </p:extLst>
          </p:nvPr>
        </p:nvGraphicFramePr>
        <p:xfrm>
          <a:off x="1858911" y="1405629"/>
          <a:ext cx="8042173" cy="54523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4" name="Image 13">
            <a:extLst>
              <a:ext uri="{FF2B5EF4-FFF2-40B4-BE49-F238E27FC236}">
                <a16:creationId xmlns:a16="http://schemas.microsoft.com/office/drawing/2014/main" id="{08CD6394-9F3F-636F-7E5F-596C2C139B75}"/>
              </a:ext>
            </a:extLst>
          </p:cNvPr>
          <p:cNvPicPr>
            <a:picLocks noChangeAspect="1"/>
          </p:cNvPicPr>
          <p:nvPr/>
        </p:nvPicPr>
        <p:blipFill>
          <a:blip r:embed="rId7"/>
          <a:stretch>
            <a:fillRect/>
          </a:stretch>
        </p:blipFill>
        <p:spPr>
          <a:xfrm>
            <a:off x="8547989" y="574302"/>
            <a:ext cx="1353095" cy="1477653"/>
          </a:xfrm>
          <a:prstGeom prst="rect">
            <a:avLst/>
          </a:prstGeom>
        </p:spPr>
      </p:pic>
      <p:sp>
        <p:nvSpPr>
          <p:cNvPr id="6" name="ZoneTexte 5">
            <a:extLst>
              <a:ext uri="{FF2B5EF4-FFF2-40B4-BE49-F238E27FC236}">
                <a16:creationId xmlns:a16="http://schemas.microsoft.com/office/drawing/2014/main" id="{6089A866-6272-3F3F-4234-32AE163140D7}"/>
              </a:ext>
            </a:extLst>
          </p:cNvPr>
          <p:cNvSpPr txBox="1"/>
          <p:nvPr/>
        </p:nvSpPr>
        <p:spPr>
          <a:xfrm>
            <a:off x="239091" y="143411"/>
            <a:ext cx="6420501" cy="707886"/>
          </a:xfrm>
          <a:prstGeom prst="rect">
            <a:avLst/>
          </a:prstGeom>
          <a:noFill/>
        </p:spPr>
        <p:txBody>
          <a:bodyPr wrap="square">
            <a:spAutoFit/>
          </a:bodyPr>
          <a:lstStyle/>
          <a:p>
            <a:r>
              <a:rPr lang="fr" sz="4000" dirty="0">
                <a:solidFill>
                  <a:srgbClr val="0F7B6F"/>
                </a:solidFill>
                <a:latin typeface="Oswald Regular"/>
                <a:ea typeface="Oswald Regular"/>
                <a:cs typeface="Oswald Regular"/>
                <a:sym typeface="Oswald Regular"/>
              </a:rPr>
              <a:t>Vibration des cordes vocales</a:t>
            </a:r>
            <a:endParaRPr lang="fr-FR" sz="4000" dirty="0">
              <a:solidFill>
                <a:srgbClr val="0F7B6F"/>
              </a:solidFill>
              <a:latin typeface="Oswald Regular"/>
              <a:ea typeface="Oswald Regular"/>
              <a:cs typeface="Oswald Regular"/>
              <a:sym typeface="Oswald Regular"/>
            </a:endParaRPr>
          </a:p>
        </p:txBody>
      </p:sp>
      <p:sp>
        <p:nvSpPr>
          <p:cNvPr id="12" name="ZoneTexte 11">
            <a:extLst>
              <a:ext uri="{FF2B5EF4-FFF2-40B4-BE49-F238E27FC236}">
                <a16:creationId xmlns:a16="http://schemas.microsoft.com/office/drawing/2014/main" id="{B999BD2E-3E2B-9C0F-C24A-B72B7A80C52B}"/>
              </a:ext>
            </a:extLst>
          </p:cNvPr>
          <p:cNvSpPr txBox="1"/>
          <p:nvPr/>
        </p:nvSpPr>
        <p:spPr>
          <a:xfrm>
            <a:off x="371375" y="943797"/>
            <a:ext cx="6096000" cy="369332"/>
          </a:xfrm>
          <a:prstGeom prst="rect">
            <a:avLst/>
          </a:prstGeom>
          <a:noFill/>
        </p:spPr>
        <p:txBody>
          <a:bodyPr wrap="square">
            <a:spAutoFit/>
          </a:bodyPr>
          <a:lstStyle/>
          <a:p>
            <a:r>
              <a:rPr lang="fr-FR" dirty="0">
                <a:latin typeface="Open Sans Condensed"/>
              </a:rPr>
              <a:t>Théorie </a:t>
            </a:r>
            <a:r>
              <a:rPr lang="fr-FR" dirty="0" err="1">
                <a:latin typeface="Open Sans Condensed"/>
              </a:rPr>
              <a:t>myoélastique</a:t>
            </a:r>
            <a:r>
              <a:rPr lang="fr-FR" dirty="0">
                <a:latin typeface="Open Sans Condensed"/>
              </a:rPr>
              <a:t> de Ewald (1898): vibration passive</a:t>
            </a:r>
          </a:p>
        </p:txBody>
      </p:sp>
      <p:sp>
        <p:nvSpPr>
          <p:cNvPr id="19" name="ZoneTexte 18">
            <a:extLst>
              <a:ext uri="{FF2B5EF4-FFF2-40B4-BE49-F238E27FC236}">
                <a16:creationId xmlns:a16="http://schemas.microsoft.com/office/drawing/2014/main" id="{D98157EB-1EF7-69B1-B30A-25E13215A26D}"/>
              </a:ext>
            </a:extLst>
          </p:cNvPr>
          <p:cNvSpPr txBox="1"/>
          <p:nvPr/>
        </p:nvSpPr>
        <p:spPr>
          <a:xfrm>
            <a:off x="371375" y="1278071"/>
            <a:ext cx="4282839" cy="369332"/>
          </a:xfrm>
          <a:prstGeom prst="rect">
            <a:avLst/>
          </a:prstGeom>
          <a:noFill/>
        </p:spPr>
        <p:txBody>
          <a:bodyPr wrap="none" rtlCol="0">
            <a:spAutoFit/>
          </a:bodyPr>
          <a:lstStyle/>
          <a:p>
            <a:r>
              <a:rPr lang="fr-FR" dirty="0">
                <a:latin typeface="Open Sans Condensed"/>
              </a:rPr>
              <a:t>Cycle ouverture-fermeture CV : vibration</a:t>
            </a:r>
          </a:p>
        </p:txBody>
      </p:sp>
      <p:sp>
        <p:nvSpPr>
          <p:cNvPr id="23" name="ZoneTexte 22">
            <a:extLst>
              <a:ext uri="{FF2B5EF4-FFF2-40B4-BE49-F238E27FC236}">
                <a16:creationId xmlns:a16="http://schemas.microsoft.com/office/drawing/2014/main" id="{7072C5CB-CA52-46C5-6769-8E212B32C588}"/>
              </a:ext>
            </a:extLst>
          </p:cNvPr>
          <p:cNvSpPr txBox="1"/>
          <p:nvPr/>
        </p:nvSpPr>
        <p:spPr>
          <a:xfrm>
            <a:off x="7812224" y="2130302"/>
            <a:ext cx="2824623" cy="523220"/>
          </a:xfrm>
          <a:prstGeom prst="rect">
            <a:avLst/>
          </a:prstGeom>
          <a:noFill/>
        </p:spPr>
        <p:txBody>
          <a:bodyPr wrap="square">
            <a:spAutoFit/>
          </a:bodyPr>
          <a:lstStyle/>
          <a:p>
            <a:pPr algn="ctr"/>
            <a:r>
              <a:rPr lang="fr-FR" sz="1400" dirty="0">
                <a:solidFill>
                  <a:srgbClr val="000000"/>
                </a:solidFill>
                <a:latin typeface="Open Sans Condensed Light" panose="020B0306030504020204"/>
              </a:rPr>
              <a:t>Adduction et tension des CV</a:t>
            </a:r>
          </a:p>
          <a:p>
            <a:pPr algn="ctr"/>
            <a:r>
              <a:rPr lang="fr-FR" sz="1400" dirty="0">
                <a:solidFill>
                  <a:srgbClr val="000000"/>
                </a:solidFill>
                <a:latin typeface="Open Sans Condensed Light" panose="020B0306030504020204"/>
              </a:rPr>
              <a:t>Résistance à l’écoulement de l’air</a:t>
            </a:r>
          </a:p>
        </p:txBody>
      </p:sp>
      <p:pic>
        <p:nvPicPr>
          <p:cNvPr id="29" name="Image 28" descr="Une image contenant Chair, gros plan, peau, ongle&#10;&#10;Description générée automatiquement">
            <a:extLst>
              <a:ext uri="{FF2B5EF4-FFF2-40B4-BE49-F238E27FC236}">
                <a16:creationId xmlns:a16="http://schemas.microsoft.com/office/drawing/2014/main" id="{2A5082A4-07BD-24D9-FE39-1EFB3C5166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442277" y="3510292"/>
            <a:ext cx="3705777" cy="2343042"/>
          </a:xfrm>
          <a:prstGeom prst="rect">
            <a:avLst/>
          </a:prstGeom>
        </p:spPr>
      </p:pic>
      <p:sp>
        <p:nvSpPr>
          <p:cNvPr id="31" name="ZoneTexte 30">
            <a:extLst>
              <a:ext uri="{FF2B5EF4-FFF2-40B4-BE49-F238E27FC236}">
                <a16:creationId xmlns:a16="http://schemas.microsoft.com/office/drawing/2014/main" id="{76F60998-1663-17A1-921E-1D6C50E480A6}"/>
              </a:ext>
            </a:extLst>
          </p:cNvPr>
          <p:cNvSpPr txBox="1"/>
          <p:nvPr/>
        </p:nvSpPr>
        <p:spPr>
          <a:xfrm>
            <a:off x="4294290" y="4343259"/>
            <a:ext cx="3171413" cy="830997"/>
          </a:xfrm>
          <a:prstGeom prst="rect">
            <a:avLst/>
          </a:prstGeom>
          <a:noFill/>
        </p:spPr>
        <p:txBody>
          <a:bodyPr wrap="square">
            <a:spAutoFit/>
          </a:bodyPr>
          <a:lstStyle/>
          <a:p>
            <a:pPr algn="ctr"/>
            <a:r>
              <a:rPr lang="fr-FR" sz="2400" b="1" dirty="0">
                <a:solidFill>
                  <a:srgbClr val="AB1A3A"/>
                </a:solidFill>
                <a:latin typeface="Open Sans Condensed Light" panose="020B0306030504020204"/>
              </a:rPr>
              <a:t>Vibration de l’air </a:t>
            </a:r>
          </a:p>
          <a:p>
            <a:pPr algn="ctr"/>
            <a:r>
              <a:rPr lang="fr-FR" sz="2400" b="1" dirty="0">
                <a:solidFill>
                  <a:srgbClr val="AB1A3A"/>
                </a:solidFill>
                <a:latin typeface="Open Sans Condensed Light" panose="020B0306030504020204"/>
              </a:rPr>
              <a:t>= Son</a:t>
            </a:r>
          </a:p>
        </p:txBody>
      </p:sp>
    </p:spTree>
    <p:extLst>
      <p:ext uri="{BB962C8B-B14F-4D97-AF65-F5344CB8AC3E}">
        <p14:creationId xmlns:p14="http://schemas.microsoft.com/office/powerpoint/2010/main" val="3647641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F31AFC80-760A-3829-6766-23AEE486D2F1}"/>
              </a:ext>
            </a:extLst>
          </p:cNvPr>
          <p:cNvSpPr txBox="1"/>
          <p:nvPr/>
        </p:nvSpPr>
        <p:spPr>
          <a:xfrm>
            <a:off x="3771900" y="1072634"/>
            <a:ext cx="6096000" cy="369332"/>
          </a:xfrm>
          <a:prstGeom prst="rect">
            <a:avLst/>
          </a:prstGeom>
          <a:noFill/>
        </p:spPr>
        <p:txBody>
          <a:bodyPr wrap="square">
            <a:spAutoFit/>
          </a:bodyPr>
          <a:lstStyle/>
          <a:p>
            <a:r>
              <a:rPr lang="fr-FR" dirty="0">
                <a:hlinkClick r:id="rId2"/>
              </a:rPr>
              <a:t>https://youtu.be/O1_DyN9AFxY?feature=shared</a:t>
            </a:r>
            <a:endParaRPr lang="fr-FR" dirty="0"/>
          </a:p>
        </p:txBody>
      </p:sp>
      <p:sp>
        <p:nvSpPr>
          <p:cNvPr id="4" name="ZoneTexte 3">
            <a:extLst>
              <a:ext uri="{FF2B5EF4-FFF2-40B4-BE49-F238E27FC236}">
                <a16:creationId xmlns:a16="http://schemas.microsoft.com/office/drawing/2014/main" id="{07567DD7-CB99-3B45-729C-4BDC3B2F72AB}"/>
              </a:ext>
            </a:extLst>
          </p:cNvPr>
          <p:cNvSpPr txBox="1"/>
          <p:nvPr/>
        </p:nvSpPr>
        <p:spPr>
          <a:xfrm>
            <a:off x="239091" y="143411"/>
            <a:ext cx="6420501" cy="707886"/>
          </a:xfrm>
          <a:prstGeom prst="rect">
            <a:avLst/>
          </a:prstGeom>
          <a:noFill/>
        </p:spPr>
        <p:txBody>
          <a:bodyPr wrap="square">
            <a:spAutoFit/>
          </a:bodyPr>
          <a:lstStyle/>
          <a:p>
            <a:r>
              <a:rPr lang="fr" sz="4000" dirty="0">
                <a:solidFill>
                  <a:srgbClr val="0F7B6F"/>
                </a:solidFill>
                <a:latin typeface="Oswald Regular"/>
                <a:ea typeface="Oswald Regular"/>
                <a:cs typeface="Oswald Regular"/>
                <a:sym typeface="Oswald Regular"/>
              </a:rPr>
              <a:t>Vibration des cordes vocales</a:t>
            </a:r>
            <a:endParaRPr lang="fr-FR" sz="4000" dirty="0">
              <a:solidFill>
                <a:srgbClr val="0F7B6F"/>
              </a:solidFill>
              <a:latin typeface="Oswald Regular"/>
              <a:ea typeface="Oswald Regular"/>
              <a:cs typeface="Oswald Regular"/>
              <a:sym typeface="Oswald Regular"/>
            </a:endParaRPr>
          </a:p>
        </p:txBody>
      </p:sp>
      <p:pic>
        <p:nvPicPr>
          <p:cNvPr id="6" name="Image 5">
            <a:extLst>
              <a:ext uri="{FF2B5EF4-FFF2-40B4-BE49-F238E27FC236}">
                <a16:creationId xmlns:a16="http://schemas.microsoft.com/office/drawing/2014/main" id="{A764B60C-EA2C-33F2-7C5D-1E2308C8A70B}"/>
              </a:ext>
            </a:extLst>
          </p:cNvPr>
          <p:cNvPicPr>
            <a:picLocks noChangeAspect="1"/>
          </p:cNvPicPr>
          <p:nvPr/>
        </p:nvPicPr>
        <p:blipFill rotWithShape="1">
          <a:blip r:embed="rId3"/>
          <a:srcRect l="44358" t="8333" r="86" b="7223"/>
          <a:stretch/>
        </p:blipFill>
        <p:spPr>
          <a:xfrm>
            <a:off x="3981450" y="1904999"/>
            <a:ext cx="4481763" cy="4257675"/>
          </a:xfrm>
          <a:prstGeom prst="rect">
            <a:avLst/>
          </a:prstGeom>
        </p:spPr>
      </p:pic>
    </p:spTree>
    <p:extLst>
      <p:ext uri="{BB962C8B-B14F-4D97-AF65-F5344CB8AC3E}">
        <p14:creationId xmlns:p14="http://schemas.microsoft.com/office/powerpoint/2010/main" val="36466835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44BC0641-31DD-C0E1-679F-53130A068FBA}"/>
              </a:ext>
            </a:extLst>
          </p:cNvPr>
          <p:cNvSpPr txBox="1"/>
          <p:nvPr/>
        </p:nvSpPr>
        <p:spPr>
          <a:xfrm>
            <a:off x="3518168" y="2967335"/>
            <a:ext cx="6096000" cy="923330"/>
          </a:xfrm>
          <a:prstGeom prst="rect">
            <a:avLst/>
          </a:prstGeom>
          <a:noFill/>
        </p:spPr>
        <p:txBody>
          <a:bodyPr wrap="square">
            <a:spAutoFit/>
          </a:bodyPr>
          <a:lstStyle/>
          <a:p>
            <a:r>
              <a:rPr lang="fr-FR" sz="1800" b="0" i="0" u="none" strike="noStrike" baseline="0" dirty="0">
                <a:solidFill>
                  <a:srgbClr val="000000"/>
                </a:solidFill>
                <a:latin typeface="Open Sans Condensed"/>
              </a:rPr>
              <a:t>Différentes tentatives de modélisation physique pour reproduire le fonctionnement des cordes vocales durant la phonation, mais aucun n’est parfait à ce jour</a:t>
            </a:r>
            <a:endParaRPr lang="fr-FR" dirty="0">
              <a:latin typeface="Open Sans Condensed"/>
            </a:endParaRPr>
          </a:p>
        </p:txBody>
      </p:sp>
      <p:sp>
        <p:nvSpPr>
          <p:cNvPr id="30" name="Flèche : courbe vers la droite 29">
            <a:extLst>
              <a:ext uri="{FF2B5EF4-FFF2-40B4-BE49-F238E27FC236}">
                <a16:creationId xmlns:a16="http://schemas.microsoft.com/office/drawing/2014/main" id="{A311E31D-41B3-4492-267C-9BC01CC3A2DA}"/>
              </a:ext>
            </a:extLst>
          </p:cNvPr>
          <p:cNvSpPr/>
          <p:nvPr/>
        </p:nvSpPr>
        <p:spPr>
          <a:xfrm>
            <a:off x="2054690" y="1068757"/>
            <a:ext cx="543464" cy="512726"/>
          </a:xfrm>
          <a:prstGeom prst="curvedRightArrow">
            <a:avLst/>
          </a:prstGeom>
          <a:solidFill>
            <a:srgbClr val="60D0C5"/>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600">
              <a:solidFill>
                <a:schemeClr val="tx1"/>
              </a:solidFill>
            </a:endParaRPr>
          </a:p>
        </p:txBody>
      </p:sp>
      <p:sp>
        <p:nvSpPr>
          <p:cNvPr id="32" name="ZoneTexte 31">
            <a:extLst>
              <a:ext uri="{FF2B5EF4-FFF2-40B4-BE49-F238E27FC236}">
                <a16:creationId xmlns:a16="http://schemas.microsoft.com/office/drawing/2014/main" id="{EBC1D6DA-BD06-51F3-B5D3-071DA36F7EB3}"/>
              </a:ext>
            </a:extLst>
          </p:cNvPr>
          <p:cNvSpPr txBox="1"/>
          <p:nvPr/>
        </p:nvSpPr>
        <p:spPr>
          <a:xfrm>
            <a:off x="2641221" y="1201986"/>
            <a:ext cx="7496089" cy="707886"/>
          </a:xfrm>
          <a:prstGeom prst="rect">
            <a:avLst/>
          </a:prstGeom>
          <a:noFill/>
        </p:spPr>
        <p:txBody>
          <a:bodyPr wrap="square">
            <a:spAutoFit/>
          </a:bodyPr>
          <a:lstStyle/>
          <a:p>
            <a:pPr algn="ctr"/>
            <a:r>
              <a:rPr lang="fr-FR" sz="2000" dirty="0">
                <a:solidFill>
                  <a:srgbClr val="000000"/>
                </a:solidFill>
                <a:latin typeface="Open Sans Condensed Light" panose="020B0306030504020204"/>
              </a:rPr>
              <a:t>T</a:t>
            </a:r>
            <a:r>
              <a:rPr lang="fr-FR" sz="2000" b="0" i="0" u="none" strike="noStrike" baseline="0" dirty="0">
                <a:solidFill>
                  <a:srgbClr val="000000"/>
                </a:solidFill>
                <a:latin typeface="Open Sans Condensed Light" panose="020B0306030504020204"/>
              </a:rPr>
              <a:t>ransformation d’un mouvement aérodynamique continu</a:t>
            </a:r>
            <a:r>
              <a:rPr lang="fr-FR" sz="2000" dirty="0">
                <a:solidFill>
                  <a:srgbClr val="000000"/>
                </a:solidFill>
                <a:latin typeface="Open Sans Condensed Light" panose="020B0306030504020204"/>
              </a:rPr>
              <a:t> (</a:t>
            </a:r>
            <a:r>
              <a:rPr lang="fr-FR" sz="2000" b="0" i="0" u="none" strike="noStrike" baseline="0" dirty="0">
                <a:solidFill>
                  <a:srgbClr val="000000"/>
                </a:solidFill>
                <a:latin typeface="Open Sans Condensed Light" panose="020B0306030504020204"/>
              </a:rPr>
              <a:t>expiration active), en un phénomène acoustique alternatif</a:t>
            </a:r>
            <a:r>
              <a:rPr lang="fr-FR" sz="2000" dirty="0">
                <a:solidFill>
                  <a:srgbClr val="000000"/>
                </a:solidFill>
                <a:latin typeface="Open Sans Condensed Light" panose="020B0306030504020204"/>
              </a:rPr>
              <a:t> (</a:t>
            </a:r>
            <a:r>
              <a:rPr lang="fr-FR" sz="2000" b="0" i="0" u="none" strike="noStrike" baseline="0" dirty="0">
                <a:solidFill>
                  <a:srgbClr val="000000"/>
                </a:solidFill>
                <a:latin typeface="Open Sans Condensed Light" panose="020B0306030504020204"/>
              </a:rPr>
              <a:t>son</a:t>
            </a:r>
            <a:r>
              <a:rPr lang="fr-FR" sz="2000" dirty="0">
                <a:solidFill>
                  <a:srgbClr val="000000"/>
                </a:solidFill>
                <a:latin typeface="Open Sans Condensed Light" panose="020B0306030504020204"/>
              </a:rPr>
              <a:t>)</a:t>
            </a:r>
            <a:endParaRPr lang="fr-FR" sz="2000" dirty="0">
              <a:latin typeface="Open Sans Condensed Light" panose="020B0306030504020204"/>
            </a:endParaRPr>
          </a:p>
        </p:txBody>
      </p:sp>
      <p:sp>
        <p:nvSpPr>
          <p:cNvPr id="4" name="ZoneTexte 3">
            <a:extLst>
              <a:ext uri="{FF2B5EF4-FFF2-40B4-BE49-F238E27FC236}">
                <a16:creationId xmlns:a16="http://schemas.microsoft.com/office/drawing/2014/main" id="{E53CA080-206C-A277-6925-8521C34B559B}"/>
              </a:ext>
            </a:extLst>
          </p:cNvPr>
          <p:cNvSpPr txBox="1"/>
          <p:nvPr/>
        </p:nvSpPr>
        <p:spPr>
          <a:xfrm>
            <a:off x="239091" y="143411"/>
            <a:ext cx="6420501" cy="707886"/>
          </a:xfrm>
          <a:prstGeom prst="rect">
            <a:avLst/>
          </a:prstGeom>
          <a:noFill/>
        </p:spPr>
        <p:txBody>
          <a:bodyPr wrap="square">
            <a:spAutoFit/>
          </a:bodyPr>
          <a:lstStyle/>
          <a:p>
            <a:r>
              <a:rPr lang="fr" sz="4000" dirty="0">
                <a:solidFill>
                  <a:srgbClr val="0F7B6F"/>
                </a:solidFill>
                <a:latin typeface="Oswald Regular"/>
                <a:ea typeface="Oswald Regular"/>
                <a:cs typeface="Oswald Regular"/>
                <a:sym typeface="Oswald Regular"/>
              </a:rPr>
              <a:t>Vibration des cordes vocales</a:t>
            </a:r>
            <a:endParaRPr lang="fr-FR" sz="4000" dirty="0">
              <a:solidFill>
                <a:srgbClr val="0F7B6F"/>
              </a:solidFill>
              <a:latin typeface="Oswald Regular"/>
              <a:ea typeface="Oswald Regular"/>
              <a:cs typeface="Oswald Regular"/>
              <a:sym typeface="Oswald Regular"/>
            </a:endParaRPr>
          </a:p>
        </p:txBody>
      </p:sp>
      <p:pic>
        <p:nvPicPr>
          <p:cNvPr id="6" name="Image 5">
            <a:extLst>
              <a:ext uri="{FF2B5EF4-FFF2-40B4-BE49-F238E27FC236}">
                <a16:creationId xmlns:a16="http://schemas.microsoft.com/office/drawing/2014/main" id="{1E733480-A228-8857-12AF-911B4D416E3F}"/>
              </a:ext>
            </a:extLst>
          </p:cNvPr>
          <p:cNvPicPr>
            <a:picLocks noChangeAspect="1"/>
          </p:cNvPicPr>
          <p:nvPr/>
        </p:nvPicPr>
        <p:blipFill>
          <a:blip r:embed="rId2"/>
          <a:stretch>
            <a:fillRect/>
          </a:stretch>
        </p:blipFill>
        <p:spPr>
          <a:xfrm>
            <a:off x="189678" y="1798943"/>
            <a:ext cx="2081019" cy="3844781"/>
          </a:xfrm>
          <a:prstGeom prst="rect">
            <a:avLst/>
          </a:prstGeom>
        </p:spPr>
      </p:pic>
      <p:sp>
        <p:nvSpPr>
          <p:cNvPr id="7" name="Flèche : courbe vers la droite 6">
            <a:extLst>
              <a:ext uri="{FF2B5EF4-FFF2-40B4-BE49-F238E27FC236}">
                <a16:creationId xmlns:a16="http://schemas.microsoft.com/office/drawing/2014/main" id="{E3D5510D-5138-67BE-94C1-CF8097F430B9}"/>
              </a:ext>
            </a:extLst>
          </p:cNvPr>
          <p:cNvSpPr/>
          <p:nvPr/>
        </p:nvSpPr>
        <p:spPr>
          <a:xfrm>
            <a:off x="4861800" y="4404395"/>
            <a:ext cx="543464" cy="512726"/>
          </a:xfrm>
          <a:prstGeom prst="curvedRightArrow">
            <a:avLst/>
          </a:prstGeom>
          <a:solidFill>
            <a:srgbClr val="60D0C5"/>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600">
              <a:solidFill>
                <a:schemeClr val="tx1"/>
              </a:solidFill>
            </a:endParaRPr>
          </a:p>
        </p:txBody>
      </p:sp>
      <p:sp>
        <p:nvSpPr>
          <p:cNvPr id="8" name="ZoneTexte 7">
            <a:extLst>
              <a:ext uri="{FF2B5EF4-FFF2-40B4-BE49-F238E27FC236}">
                <a16:creationId xmlns:a16="http://schemas.microsoft.com/office/drawing/2014/main" id="{04079B0B-B3FA-2102-4D65-4AFEB0900363}"/>
              </a:ext>
            </a:extLst>
          </p:cNvPr>
          <p:cNvSpPr txBox="1"/>
          <p:nvPr/>
        </p:nvSpPr>
        <p:spPr>
          <a:xfrm>
            <a:off x="5538697" y="4547789"/>
            <a:ext cx="6096000" cy="1323439"/>
          </a:xfrm>
          <a:prstGeom prst="rect">
            <a:avLst/>
          </a:prstGeom>
          <a:noFill/>
        </p:spPr>
        <p:txBody>
          <a:bodyPr wrap="square">
            <a:spAutoFit/>
          </a:bodyPr>
          <a:lstStyle/>
          <a:p>
            <a:r>
              <a:rPr lang="fr-FR" sz="2000" b="0" i="0" u="none" strike="noStrike" baseline="0" dirty="0">
                <a:solidFill>
                  <a:srgbClr val="000000"/>
                </a:solidFill>
                <a:latin typeface="Open Sans Condensed"/>
              </a:rPr>
              <a:t>Effet des différents facteurs sur le son produit</a:t>
            </a:r>
          </a:p>
          <a:p>
            <a:pPr marL="342900" indent="-342900">
              <a:buFont typeface="Arial" panose="020B0604020202020204" pitchFamily="34" charset="0"/>
              <a:buChar char="•"/>
            </a:pPr>
            <a:r>
              <a:rPr lang="fr-FR" sz="2000" dirty="0">
                <a:solidFill>
                  <a:srgbClr val="000000"/>
                </a:solidFill>
                <a:latin typeface="Open Sans Condensed"/>
              </a:rPr>
              <a:t>Réglage de la hauteur </a:t>
            </a:r>
          </a:p>
          <a:p>
            <a:pPr marL="342900" indent="-342900">
              <a:buFont typeface="Arial" panose="020B0604020202020204" pitchFamily="34" charset="0"/>
              <a:buChar char="•"/>
            </a:pPr>
            <a:r>
              <a:rPr lang="fr-FR" sz="2000" dirty="0">
                <a:solidFill>
                  <a:srgbClr val="000000"/>
                </a:solidFill>
                <a:latin typeface="Open Sans Condensed"/>
              </a:rPr>
              <a:t>Réglage de l’intensité</a:t>
            </a:r>
          </a:p>
          <a:p>
            <a:endParaRPr lang="fr-FR" sz="2000" dirty="0">
              <a:latin typeface="Open Sans Condensed"/>
            </a:endParaRPr>
          </a:p>
        </p:txBody>
      </p:sp>
    </p:spTree>
    <p:extLst>
      <p:ext uri="{BB962C8B-B14F-4D97-AF65-F5344CB8AC3E}">
        <p14:creationId xmlns:p14="http://schemas.microsoft.com/office/powerpoint/2010/main" val="5430986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B85937B-F14D-3E97-0E6B-9DC7EDFB96BE}"/>
              </a:ext>
            </a:extLst>
          </p:cNvPr>
          <p:cNvSpPr txBox="1"/>
          <p:nvPr/>
        </p:nvSpPr>
        <p:spPr>
          <a:xfrm>
            <a:off x="542925" y="786884"/>
            <a:ext cx="3552824" cy="646331"/>
          </a:xfrm>
          <a:prstGeom prst="rect">
            <a:avLst/>
          </a:prstGeom>
          <a:noFill/>
        </p:spPr>
        <p:txBody>
          <a:bodyPr wrap="square">
            <a:spAutoFit/>
          </a:bodyPr>
          <a:lstStyle/>
          <a:p>
            <a:pPr algn="ctr"/>
            <a:r>
              <a:rPr lang="fr-FR" sz="1800" b="0" i="0" u="none" strike="noStrike" baseline="0" dirty="0">
                <a:solidFill>
                  <a:srgbClr val="000000"/>
                </a:solidFill>
                <a:latin typeface="Open Sans Condensed" panose="020B0806030504020204"/>
              </a:rPr>
              <a:t>=Réglage de la fréquence de la vibration glottique </a:t>
            </a:r>
            <a:endParaRPr lang="fr-FR" dirty="0">
              <a:latin typeface="Open Sans Condensed" panose="020B0806030504020204"/>
            </a:endParaRPr>
          </a:p>
        </p:txBody>
      </p:sp>
      <p:sp>
        <p:nvSpPr>
          <p:cNvPr id="5" name="ZoneTexte 4">
            <a:extLst>
              <a:ext uri="{FF2B5EF4-FFF2-40B4-BE49-F238E27FC236}">
                <a16:creationId xmlns:a16="http://schemas.microsoft.com/office/drawing/2014/main" id="{5C15016E-75D3-E177-3000-1560C1724F4F}"/>
              </a:ext>
            </a:extLst>
          </p:cNvPr>
          <p:cNvSpPr txBox="1"/>
          <p:nvPr/>
        </p:nvSpPr>
        <p:spPr>
          <a:xfrm>
            <a:off x="114300" y="186808"/>
            <a:ext cx="2933700" cy="400110"/>
          </a:xfrm>
          <a:prstGeom prst="rect">
            <a:avLst/>
          </a:prstGeom>
          <a:noFill/>
        </p:spPr>
        <p:txBody>
          <a:bodyPr wrap="square">
            <a:spAutoFit/>
          </a:bodyPr>
          <a:lstStyle/>
          <a:p>
            <a:r>
              <a:rPr lang="fr-FR" sz="2000" b="1" dirty="0">
                <a:solidFill>
                  <a:srgbClr val="0171B9"/>
                </a:solidFill>
                <a:latin typeface="Open Sans Condensed"/>
              </a:rPr>
              <a:t>Réglage de la hauteur </a:t>
            </a:r>
          </a:p>
        </p:txBody>
      </p:sp>
      <p:sp>
        <p:nvSpPr>
          <p:cNvPr id="10" name="ZoneTexte 9">
            <a:extLst>
              <a:ext uri="{FF2B5EF4-FFF2-40B4-BE49-F238E27FC236}">
                <a16:creationId xmlns:a16="http://schemas.microsoft.com/office/drawing/2014/main" id="{0D40AC92-9EF4-61A8-D1D9-FCD9D715CEDB}"/>
              </a:ext>
            </a:extLst>
          </p:cNvPr>
          <p:cNvSpPr txBox="1"/>
          <p:nvPr/>
        </p:nvSpPr>
        <p:spPr>
          <a:xfrm>
            <a:off x="114300" y="1588057"/>
            <a:ext cx="6096000" cy="1077218"/>
          </a:xfrm>
          <a:prstGeom prst="rect">
            <a:avLst/>
          </a:prstGeom>
          <a:noFill/>
        </p:spPr>
        <p:txBody>
          <a:bodyPr wrap="square">
            <a:spAutoFit/>
          </a:bodyPr>
          <a:lstStyle/>
          <a:p>
            <a:r>
              <a:rPr lang="fr-FR" sz="1600" b="1" i="0" u="none" strike="noStrike" baseline="0" dirty="0">
                <a:solidFill>
                  <a:srgbClr val="000000"/>
                </a:solidFill>
                <a:latin typeface="Open Sans Condensed" panose="020B0806030504020204"/>
              </a:rPr>
              <a:t>A. Masse vibrante (tout ou partie de la CV)</a:t>
            </a:r>
            <a:endParaRPr lang="fr-FR" sz="1600" b="1" dirty="0">
              <a:solidFill>
                <a:srgbClr val="000000"/>
              </a:solidFill>
              <a:latin typeface="Open Sans Condensed" panose="020B0806030504020204"/>
            </a:endParaRPr>
          </a:p>
          <a:p>
            <a:r>
              <a:rPr lang="fr-FR" sz="1600" b="1" i="0" u="none" strike="noStrike" baseline="0" dirty="0">
                <a:solidFill>
                  <a:srgbClr val="000000"/>
                </a:solidFill>
                <a:latin typeface="Open Sans Condensed" panose="020B0806030504020204"/>
              </a:rPr>
              <a:t>B. Tension</a:t>
            </a:r>
          </a:p>
          <a:p>
            <a:r>
              <a:rPr lang="fr-FR" sz="1600" dirty="0">
                <a:solidFill>
                  <a:srgbClr val="000000"/>
                </a:solidFill>
                <a:latin typeface="Open Sans Condensed" panose="020B0806030504020204"/>
              </a:rPr>
              <a:t>	A</a:t>
            </a:r>
            <a:r>
              <a:rPr lang="fr-FR" sz="1600" b="0" i="0" u="none" strike="noStrike" baseline="0" dirty="0">
                <a:solidFill>
                  <a:srgbClr val="000000"/>
                </a:solidFill>
                <a:latin typeface="Open Sans Condensed" panose="020B0806030504020204"/>
              </a:rPr>
              <a:t>ctive : contraction des muscles </a:t>
            </a:r>
            <a:r>
              <a:rPr lang="fr-FR" sz="1600" b="0" i="0" u="none" strike="noStrike" baseline="0" dirty="0" err="1">
                <a:solidFill>
                  <a:srgbClr val="000000"/>
                </a:solidFill>
                <a:latin typeface="Open Sans Condensed" panose="020B0806030504020204"/>
              </a:rPr>
              <a:t>intralaryngés</a:t>
            </a:r>
            <a:r>
              <a:rPr lang="fr-FR" sz="1600" b="0" i="0" u="none" strike="noStrike" baseline="0" dirty="0">
                <a:solidFill>
                  <a:srgbClr val="000000"/>
                </a:solidFill>
                <a:latin typeface="Open Sans Condensed" panose="020B0806030504020204"/>
              </a:rPr>
              <a:t> </a:t>
            </a:r>
          </a:p>
          <a:p>
            <a:r>
              <a:rPr lang="fr-FR" sz="1600" dirty="0">
                <a:solidFill>
                  <a:srgbClr val="000000"/>
                </a:solidFill>
                <a:latin typeface="Open Sans Condensed" panose="020B0806030504020204"/>
              </a:rPr>
              <a:t>	P</a:t>
            </a:r>
            <a:r>
              <a:rPr lang="fr-FR" sz="1600" b="0" i="0" u="none" strike="noStrike" baseline="0" dirty="0">
                <a:solidFill>
                  <a:srgbClr val="000000"/>
                </a:solidFill>
                <a:latin typeface="Open Sans Condensed" panose="020B0806030504020204"/>
              </a:rPr>
              <a:t>assive : contraction des muscles </a:t>
            </a:r>
            <a:r>
              <a:rPr lang="fr-FR" sz="1600" b="0" i="0" u="none" strike="noStrike" baseline="0" dirty="0" err="1">
                <a:solidFill>
                  <a:srgbClr val="000000"/>
                </a:solidFill>
                <a:latin typeface="Open Sans Condensed" panose="020B0806030504020204"/>
              </a:rPr>
              <a:t>périlaryngés</a:t>
            </a:r>
            <a:r>
              <a:rPr lang="fr-FR" sz="1600" b="0" i="0" u="none" strike="noStrike" baseline="0" dirty="0">
                <a:solidFill>
                  <a:srgbClr val="000000"/>
                </a:solidFill>
                <a:latin typeface="Open Sans Condensed" panose="020B0806030504020204"/>
              </a:rPr>
              <a:t>. </a:t>
            </a:r>
            <a:endParaRPr lang="fr-FR" sz="1600" dirty="0">
              <a:latin typeface="Open Sans Condensed" panose="020B0806030504020204"/>
            </a:endParaRPr>
          </a:p>
        </p:txBody>
      </p:sp>
      <mc:AlternateContent xmlns:mc="http://schemas.openxmlformats.org/markup-compatibility/2006" xmlns:a14="http://schemas.microsoft.com/office/drawing/2010/main">
        <mc:Choice Requires="a14">
          <p:sp>
            <p:nvSpPr>
              <p:cNvPr id="13" name="ZoneTexte 12">
                <a:extLst>
                  <a:ext uri="{FF2B5EF4-FFF2-40B4-BE49-F238E27FC236}">
                    <a16:creationId xmlns:a16="http://schemas.microsoft.com/office/drawing/2014/main" id="{9339533E-A33B-6B2C-7D0A-33C4D06B8882}"/>
                  </a:ext>
                </a:extLst>
              </p:cNvPr>
              <p:cNvSpPr txBox="1"/>
              <p:nvPr/>
            </p:nvSpPr>
            <p:spPr>
              <a:xfrm>
                <a:off x="323219" y="3325723"/>
                <a:ext cx="1744338" cy="81836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𝐹𝑜</m:t>
                      </m:r>
                      <m:r>
                        <a:rPr lang="fr-FR" i="1" smtClean="0">
                          <a:latin typeface="Cambria Math" panose="02040503050406030204" pitchFamily="18" charset="0"/>
                        </a:rPr>
                        <m:t>=</m:t>
                      </m:r>
                      <m:f>
                        <m:fPr>
                          <m:ctrlPr>
                            <a:rPr lang="fr-FR" b="0" i="1" smtClean="0">
                              <a:latin typeface="Cambria Math" panose="02040503050406030204" pitchFamily="18" charset="0"/>
                            </a:rPr>
                          </m:ctrlPr>
                        </m:fPr>
                        <m:num>
                          <m:r>
                            <a:rPr lang="fr-FR" b="0" i="1" smtClean="0">
                              <a:latin typeface="Cambria Math" panose="02040503050406030204" pitchFamily="18" charset="0"/>
                            </a:rPr>
                            <m:t>1</m:t>
                          </m:r>
                        </m:num>
                        <m:den>
                          <m:r>
                            <a:rPr lang="fr-FR" b="0" i="1" smtClean="0">
                              <a:latin typeface="Cambria Math" panose="02040503050406030204" pitchFamily="18" charset="0"/>
                            </a:rPr>
                            <m:t>2</m:t>
                          </m:r>
                          <m:r>
                            <a:rPr lang="fr-FR" b="0" i="1" smtClean="0">
                              <a:latin typeface="Cambria Math" panose="02040503050406030204" pitchFamily="18" charset="0"/>
                              <a:ea typeface="Cambria Math" panose="02040503050406030204" pitchFamily="18" charset="0"/>
                            </a:rPr>
                            <m:t>𝜋</m:t>
                          </m:r>
                        </m:den>
                      </m:f>
                      <m:rad>
                        <m:radPr>
                          <m:degHide m:val="on"/>
                          <m:ctrlPr>
                            <a:rPr lang="fr-FR" b="0" i="1" smtClean="0">
                              <a:latin typeface="Cambria Math" panose="02040503050406030204" pitchFamily="18" charset="0"/>
                            </a:rPr>
                          </m:ctrlPr>
                        </m:radPr>
                        <m:deg/>
                        <m:e>
                          <m:f>
                            <m:fPr>
                              <m:ctrlPr>
                                <a:rPr lang="fr-FR" b="0" i="1" smtClean="0">
                                  <a:latin typeface="Cambria Math" panose="02040503050406030204" pitchFamily="18" charset="0"/>
                                </a:rPr>
                              </m:ctrlPr>
                            </m:fPr>
                            <m:num>
                              <m:r>
                                <a:rPr lang="fr-FR" b="0" i="1" smtClean="0">
                                  <a:latin typeface="Cambria Math" panose="02040503050406030204" pitchFamily="18" charset="0"/>
                                </a:rPr>
                                <m:t>𝑘</m:t>
                              </m:r>
                            </m:num>
                            <m:den>
                              <m:r>
                                <a:rPr lang="fr-FR" b="0" i="1" smtClean="0">
                                  <a:latin typeface="Cambria Math" panose="02040503050406030204" pitchFamily="18" charset="0"/>
                                </a:rPr>
                                <m:t>𝑚</m:t>
                              </m:r>
                            </m:den>
                          </m:f>
                        </m:e>
                      </m:rad>
                    </m:oMath>
                  </m:oMathPara>
                </a14:m>
                <a:endParaRPr lang="fr-FR" dirty="0">
                  <a:latin typeface="Open Sans Condensed" panose="020B0806030504020204"/>
                </a:endParaRPr>
              </a:p>
            </p:txBody>
          </p:sp>
        </mc:Choice>
        <mc:Fallback xmlns="">
          <p:sp>
            <p:nvSpPr>
              <p:cNvPr id="13" name="ZoneTexte 12">
                <a:extLst>
                  <a:ext uri="{FF2B5EF4-FFF2-40B4-BE49-F238E27FC236}">
                    <a16:creationId xmlns:a16="http://schemas.microsoft.com/office/drawing/2014/main" id="{9339533E-A33B-6B2C-7D0A-33C4D06B8882}"/>
                  </a:ext>
                </a:extLst>
              </p:cNvPr>
              <p:cNvSpPr txBox="1">
                <a:spLocks noRot="1" noChangeAspect="1" noMove="1" noResize="1" noEditPoints="1" noAdjustHandles="1" noChangeArrowheads="1" noChangeShapeType="1" noTextEdit="1"/>
              </p:cNvSpPr>
              <p:nvPr/>
            </p:nvSpPr>
            <p:spPr>
              <a:xfrm>
                <a:off x="323219" y="3325723"/>
                <a:ext cx="1744338" cy="818366"/>
              </a:xfrm>
              <a:prstGeom prst="rect">
                <a:avLst/>
              </a:prstGeom>
              <a:blipFill>
                <a:blip r:embed="rId2"/>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4" name="ZoneTexte 13">
                <a:extLst>
                  <a:ext uri="{FF2B5EF4-FFF2-40B4-BE49-F238E27FC236}">
                    <a16:creationId xmlns:a16="http://schemas.microsoft.com/office/drawing/2014/main" id="{388F9D7B-9BAF-B069-DE35-AAA984861D70}"/>
                  </a:ext>
                </a:extLst>
              </p:cNvPr>
              <p:cNvSpPr txBox="1"/>
              <p:nvPr/>
            </p:nvSpPr>
            <p:spPr>
              <a:xfrm>
                <a:off x="3584120" y="3325723"/>
                <a:ext cx="1235531" cy="8183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𝐹𝑜</m:t>
                      </m:r>
                      <m:r>
                        <a:rPr lang="fr-FR" i="1" smtClean="0">
                          <a:latin typeface="Cambria Math" panose="02040503050406030204" pitchFamily="18" charset="0"/>
                        </a:rPr>
                        <m:t>=</m:t>
                      </m:r>
                      <m:f>
                        <m:fPr>
                          <m:ctrlPr>
                            <a:rPr lang="fr-FR" b="0" i="1" smtClean="0">
                              <a:latin typeface="Cambria Math" panose="02040503050406030204" pitchFamily="18" charset="0"/>
                            </a:rPr>
                          </m:ctrlPr>
                        </m:fPr>
                        <m:num>
                          <m:r>
                            <a:rPr lang="fr-FR" b="0" i="1" smtClean="0">
                              <a:latin typeface="Cambria Math" panose="02040503050406030204" pitchFamily="18" charset="0"/>
                            </a:rPr>
                            <m:t>1</m:t>
                          </m:r>
                        </m:num>
                        <m:den>
                          <m:r>
                            <a:rPr lang="fr-FR" b="0" i="1" smtClean="0">
                              <a:latin typeface="Cambria Math" panose="02040503050406030204" pitchFamily="18" charset="0"/>
                            </a:rPr>
                            <m:t>2</m:t>
                          </m:r>
                          <m:r>
                            <a:rPr lang="fr-FR" b="0" i="1" smtClean="0">
                              <a:latin typeface="Cambria Math" panose="02040503050406030204" pitchFamily="18" charset="0"/>
                            </a:rPr>
                            <m:t>𝐿</m:t>
                          </m:r>
                        </m:den>
                      </m:f>
                      <m:rad>
                        <m:radPr>
                          <m:degHide m:val="on"/>
                          <m:ctrlPr>
                            <a:rPr lang="fr-FR" b="0" i="1" smtClean="0">
                              <a:latin typeface="Cambria Math" panose="02040503050406030204" pitchFamily="18" charset="0"/>
                            </a:rPr>
                          </m:ctrlPr>
                        </m:radPr>
                        <m:deg/>
                        <m:e>
                          <m:f>
                            <m:fPr>
                              <m:ctrlPr>
                                <a:rPr lang="fr-FR" b="0" i="1" smtClean="0">
                                  <a:latin typeface="Cambria Math" panose="02040503050406030204" pitchFamily="18" charset="0"/>
                                </a:rPr>
                              </m:ctrlPr>
                            </m:fPr>
                            <m:num>
                              <m:r>
                                <a:rPr lang="fr-FR" b="0" i="1" smtClean="0">
                                  <a:latin typeface="Cambria Math" panose="02040503050406030204" pitchFamily="18" charset="0"/>
                                  <a:ea typeface="Cambria Math" panose="02040503050406030204" pitchFamily="18" charset="0"/>
                                </a:rPr>
                                <m:t>𝜎</m:t>
                              </m:r>
                            </m:num>
                            <m:den>
                              <m:r>
                                <a:rPr lang="fr-FR" b="0" i="1" smtClean="0">
                                  <a:latin typeface="Cambria Math" panose="02040503050406030204" pitchFamily="18" charset="0"/>
                                  <a:ea typeface="Cambria Math" panose="02040503050406030204" pitchFamily="18" charset="0"/>
                                </a:rPr>
                                <m:t>𝜌</m:t>
                              </m:r>
                            </m:den>
                          </m:f>
                        </m:e>
                      </m:rad>
                    </m:oMath>
                  </m:oMathPara>
                </a14:m>
                <a:endParaRPr lang="fr-FR" dirty="0">
                  <a:latin typeface="Open Sans Condensed" panose="020B0806030504020204"/>
                </a:endParaRPr>
              </a:p>
            </p:txBody>
          </p:sp>
        </mc:Choice>
        <mc:Fallback xmlns="">
          <p:sp>
            <p:nvSpPr>
              <p:cNvPr id="14" name="ZoneTexte 13">
                <a:extLst>
                  <a:ext uri="{FF2B5EF4-FFF2-40B4-BE49-F238E27FC236}">
                    <a16:creationId xmlns:a16="http://schemas.microsoft.com/office/drawing/2014/main" id="{388F9D7B-9BAF-B069-DE35-AAA984861D70}"/>
                  </a:ext>
                </a:extLst>
              </p:cNvPr>
              <p:cNvSpPr txBox="1">
                <a:spLocks noRot="1" noChangeAspect="1" noMove="1" noResize="1" noEditPoints="1" noAdjustHandles="1" noChangeArrowheads="1" noChangeShapeType="1" noTextEdit="1"/>
              </p:cNvSpPr>
              <p:nvPr/>
            </p:nvSpPr>
            <p:spPr>
              <a:xfrm>
                <a:off x="3584120" y="3325723"/>
                <a:ext cx="1235531" cy="818366"/>
              </a:xfrm>
              <a:prstGeom prst="rect">
                <a:avLst/>
              </a:prstGeom>
              <a:blipFill>
                <a:blip r:embed="rId3"/>
                <a:stretch>
                  <a:fillRect/>
                </a:stretch>
              </a:blipFill>
            </p:spPr>
            <p:txBody>
              <a:bodyPr/>
              <a:lstStyle/>
              <a:p>
                <a:r>
                  <a:rPr lang="fr-FR">
                    <a:noFill/>
                  </a:rPr>
                  <a:t> </a:t>
                </a:r>
              </a:p>
            </p:txBody>
          </p:sp>
        </mc:Fallback>
      </mc:AlternateContent>
      <p:sp>
        <p:nvSpPr>
          <p:cNvPr id="16" name="ZoneTexte 15">
            <a:extLst>
              <a:ext uri="{FF2B5EF4-FFF2-40B4-BE49-F238E27FC236}">
                <a16:creationId xmlns:a16="http://schemas.microsoft.com/office/drawing/2014/main" id="{B2FF796C-0F70-AEE5-9C4A-12B2058D4B2B}"/>
              </a:ext>
            </a:extLst>
          </p:cNvPr>
          <p:cNvSpPr txBox="1"/>
          <p:nvPr/>
        </p:nvSpPr>
        <p:spPr>
          <a:xfrm>
            <a:off x="338137" y="2904072"/>
            <a:ext cx="3245976" cy="369332"/>
          </a:xfrm>
          <a:prstGeom prst="rect">
            <a:avLst/>
          </a:prstGeom>
          <a:noFill/>
        </p:spPr>
        <p:txBody>
          <a:bodyPr wrap="square">
            <a:spAutoFit/>
          </a:bodyPr>
          <a:lstStyle/>
          <a:p>
            <a:r>
              <a:rPr lang="fr-FR" sz="1800" b="0" i="0" u="none" strike="noStrike" baseline="0" dirty="0">
                <a:solidFill>
                  <a:srgbClr val="000000"/>
                </a:solidFill>
                <a:latin typeface="Open Sans Condensed" panose="020B0806030504020204"/>
              </a:rPr>
              <a:t>Fréquence de vibration Fo:</a:t>
            </a:r>
            <a:endParaRPr lang="fr-FR" dirty="0">
              <a:latin typeface="Open Sans Condensed" panose="020B0806030504020204"/>
            </a:endParaRPr>
          </a:p>
        </p:txBody>
      </p:sp>
      <p:sp>
        <p:nvSpPr>
          <p:cNvPr id="17" name="ZoneTexte 16">
            <a:extLst>
              <a:ext uri="{FF2B5EF4-FFF2-40B4-BE49-F238E27FC236}">
                <a16:creationId xmlns:a16="http://schemas.microsoft.com/office/drawing/2014/main" id="{EA3F040A-098F-E7B7-1A41-6AA9B48F4E50}"/>
              </a:ext>
            </a:extLst>
          </p:cNvPr>
          <p:cNvSpPr txBox="1"/>
          <p:nvPr/>
        </p:nvSpPr>
        <p:spPr>
          <a:xfrm>
            <a:off x="470850" y="4347746"/>
            <a:ext cx="2143127" cy="523220"/>
          </a:xfrm>
          <a:prstGeom prst="rect">
            <a:avLst/>
          </a:prstGeom>
          <a:noFill/>
        </p:spPr>
        <p:txBody>
          <a:bodyPr wrap="square">
            <a:spAutoFit/>
          </a:bodyPr>
          <a:lstStyle/>
          <a:p>
            <a:r>
              <a:rPr lang="fr-FR" sz="1400" b="0" i="0" u="none" strike="noStrike" baseline="0" dirty="0">
                <a:solidFill>
                  <a:srgbClr val="000000"/>
                </a:solidFill>
                <a:latin typeface="Open Sans Condensed" panose="020B0806030504020204"/>
              </a:rPr>
              <a:t>k= raideur (tension)</a:t>
            </a:r>
          </a:p>
          <a:p>
            <a:r>
              <a:rPr lang="fr-FR" sz="1400" dirty="0">
                <a:solidFill>
                  <a:srgbClr val="000000"/>
                </a:solidFill>
                <a:latin typeface="Open Sans Condensed" panose="020B0806030504020204"/>
              </a:rPr>
              <a:t>m= masse vibrante </a:t>
            </a:r>
            <a:endParaRPr lang="fr-FR" sz="1400" dirty="0">
              <a:latin typeface="Open Sans Condensed" panose="020B0806030504020204"/>
            </a:endParaRPr>
          </a:p>
        </p:txBody>
      </p:sp>
      <mc:AlternateContent xmlns:mc="http://schemas.openxmlformats.org/markup-compatibility/2006" xmlns:a14="http://schemas.microsoft.com/office/drawing/2010/main">
        <mc:Choice Requires="a14">
          <p:sp>
            <p:nvSpPr>
              <p:cNvPr id="18" name="ZoneTexte 17">
                <a:extLst>
                  <a:ext uri="{FF2B5EF4-FFF2-40B4-BE49-F238E27FC236}">
                    <a16:creationId xmlns:a16="http://schemas.microsoft.com/office/drawing/2014/main" id="{E139E75F-15AE-1B88-703A-93EF3B8CDDD1}"/>
                  </a:ext>
                </a:extLst>
              </p:cNvPr>
              <p:cNvSpPr txBox="1"/>
              <p:nvPr/>
            </p:nvSpPr>
            <p:spPr>
              <a:xfrm>
                <a:off x="3386137" y="4347746"/>
                <a:ext cx="2143127" cy="738664"/>
              </a:xfrm>
              <a:prstGeom prst="rect">
                <a:avLst/>
              </a:prstGeom>
              <a:noFill/>
            </p:spPr>
            <p:txBody>
              <a:bodyPr wrap="square">
                <a:spAutoFit/>
              </a:bodyPr>
              <a:lstStyle/>
              <a:p>
                <a:r>
                  <a:rPr lang="fr-FR" sz="1400" dirty="0">
                    <a:solidFill>
                      <a:srgbClr val="000000"/>
                    </a:solidFill>
                    <a:latin typeface="Open Sans Condensed" panose="020B0806030504020204"/>
                  </a:rPr>
                  <a:t>L</a:t>
                </a:r>
                <a:r>
                  <a:rPr lang="fr-FR" sz="1400" b="0" i="0" u="none" strike="noStrike" baseline="0" dirty="0">
                    <a:solidFill>
                      <a:srgbClr val="000000"/>
                    </a:solidFill>
                    <a:latin typeface="Open Sans Condensed" panose="020B0806030504020204"/>
                  </a:rPr>
                  <a:t>= longueur</a:t>
                </a:r>
              </a:p>
              <a:p>
                <a14:m>
                  <m:oMath xmlns:m="http://schemas.openxmlformats.org/officeDocument/2006/math">
                    <m:r>
                      <a:rPr lang="fr-FR" sz="1400" b="0" i="1" smtClean="0">
                        <a:latin typeface="Cambria Math" panose="02040503050406030204" pitchFamily="18" charset="0"/>
                        <a:ea typeface="Cambria Math" panose="02040503050406030204" pitchFamily="18" charset="0"/>
                      </a:rPr>
                      <m:t>𝜎</m:t>
                    </m:r>
                    <m:r>
                      <a:rPr lang="fr-FR" sz="1400" b="0" i="1" smtClean="0">
                        <a:latin typeface="Cambria Math" panose="02040503050406030204" pitchFamily="18" charset="0"/>
                        <a:ea typeface="Cambria Math" panose="02040503050406030204" pitchFamily="18" charset="0"/>
                      </a:rPr>
                      <m:t> </m:t>
                    </m:r>
                  </m:oMath>
                </a14:m>
                <a:r>
                  <a:rPr lang="fr-FR" sz="1400" dirty="0">
                    <a:solidFill>
                      <a:srgbClr val="000000"/>
                    </a:solidFill>
                    <a:latin typeface="Open Sans Condensed" panose="020B0806030504020204"/>
                  </a:rPr>
                  <a:t>= étirement</a:t>
                </a:r>
              </a:p>
              <a:p>
                <a14:m>
                  <m:oMath xmlns:m="http://schemas.openxmlformats.org/officeDocument/2006/math">
                    <m:r>
                      <a:rPr lang="fr-FR" sz="1400" b="0" i="1" smtClean="0">
                        <a:latin typeface="Cambria Math" panose="02040503050406030204" pitchFamily="18" charset="0"/>
                        <a:ea typeface="Cambria Math" panose="02040503050406030204" pitchFamily="18" charset="0"/>
                      </a:rPr>
                      <m:t>𝜌</m:t>
                    </m:r>
                  </m:oMath>
                </a14:m>
                <a:r>
                  <a:rPr lang="fr-FR" sz="1400" dirty="0">
                    <a:solidFill>
                      <a:srgbClr val="000000"/>
                    </a:solidFill>
                    <a:latin typeface="Open Sans Condensed" panose="020B0806030504020204"/>
                  </a:rPr>
                  <a:t> = densité </a:t>
                </a:r>
                <a:endParaRPr lang="fr-FR" sz="1400" dirty="0">
                  <a:latin typeface="Open Sans Condensed" panose="020B0806030504020204"/>
                </a:endParaRPr>
              </a:p>
            </p:txBody>
          </p:sp>
        </mc:Choice>
        <mc:Fallback xmlns="">
          <p:sp>
            <p:nvSpPr>
              <p:cNvPr id="18" name="ZoneTexte 17">
                <a:extLst>
                  <a:ext uri="{FF2B5EF4-FFF2-40B4-BE49-F238E27FC236}">
                    <a16:creationId xmlns:a16="http://schemas.microsoft.com/office/drawing/2014/main" id="{E139E75F-15AE-1B88-703A-93EF3B8CDDD1}"/>
                  </a:ext>
                </a:extLst>
              </p:cNvPr>
              <p:cNvSpPr txBox="1">
                <a:spLocks noRot="1" noChangeAspect="1" noMove="1" noResize="1" noEditPoints="1" noAdjustHandles="1" noChangeArrowheads="1" noChangeShapeType="1" noTextEdit="1"/>
              </p:cNvSpPr>
              <p:nvPr/>
            </p:nvSpPr>
            <p:spPr>
              <a:xfrm>
                <a:off x="3386137" y="4347746"/>
                <a:ext cx="2143127" cy="738664"/>
              </a:xfrm>
              <a:prstGeom prst="rect">
                <a:avLst/>
              </a:prstGeom>
              <a:blipFill>
                <a:blip r:embed="rId4"/>
                <a:stretch>
                  <a:fillRect l="-852" t="-2479" b="-7438"/>
                </a:stretch>
              </a:blipFill>
            </p:spPr>
            <p:txBody>
              <a:bodyPr/>
              <a:lstStyle/>
              <a:p>
                <a:r>
                  <a:rPr lang="fr-FR">
                    <a:noFill/>
                  </a:rPr>
                  <a:t> </a:t>
                </a:r>
              </a:p>
            </p:txBody>
          </p:sp>
        </mc:Fallback>
      </mc:AlternateContent>
      <p:sp>
        <p:nvSpPr>
          <p:cNvPr id="20" name="ZoneTexte 19">
            <a:extLst>
              <a:ext uri="{FF2B5EF4-FFF2-40B4-BE49-F238E27FC236}">
                <a16:creationId xmlns:a16="http://schemas.microsoft.com/office/drawing/2014/main" id="{56779EC1-4D89-5E10-BD6E-66B4A7B98F90}"/>
              </a:ext>
            </a:extLst>
          </p:cNvPr>
          <p:cNvSpPr txBox="1"/>
          <p:nvPr/>
        </p:nvSpPr>
        <p:spPr>
          <a:xfrm>
            <a:off x="66675" y="5160478"/>
            <a:ext cx="6924676" cy="1569660"/>
          </a:xfrm>
          <a:prstGeom prst="rect">
            <a:avLst/>
          </a:prstGeom>
          <a:noFill/>
        </p:spPr>
        <p:txBody>
          <a:bodyPr wrap="square">
            <a:spAutoFit/>
          </a:bodyPr>
          <a:lstStyle/>
          <a:p>
            <a:r>
              <a:rPr lang="fr-FR" sz="1600" b="1" i="0" u="none" strike="noStrike" baseline="0" dirty="0">
                <a:solidFill>
                  <a:srgbClr val="000000"/>
                </a:solidFill>
                <a:latin typeface="Open Sans Condensed" panose="020B0806030504020204"/>
              </a:rPr>
              <a:t>Rôle des muscles dans réglage tension et longueur</a:t>
            </a:r>
          </a:p>
          <a:p>
            <a:pPr marL="285750" indent="-285750">
              <a:buFont typeface="Arial" panose="020B0604020202020204" pitchFamily="34" charset="0"/>
              <a:buChar char="•"/>
            </a:pPr>
            <a:r>
              <a:rPr lang="fr-FR" sz="1600" dirty="0">
                <a:solidFill>
                  <a:srgbClr val="000000"/>
                </a:solidFill>
                <a:latin typeface="Open Sans Condensed" panose="020B0806030504020204"/>
              </a:rPr>
              <a:t>Contraction du </a:t>
            </a:r>
            <a:r>
              <a:rPr lang="fr-FR" sz="1600" b="0" i="0" u="none" strike="noStrike" baseline="0" dirty="0">
                <a:solidFill>
                  <a:srgbClr val="000000"/>
                </a:solidFill>
                <a:latin typeface="Open Sans Condensed" panose="020B0806030504020204"/>
              </a:rPr>
              <a:t>muscle </a:t>
            </a:r>
            <a:r>
              <a:rPr lang="fr-FR" sz="1600" b="0" i="0" u="none" strike="noStrike" baseline="0" dirty="0" err="1">
                <a:solidFill>
                  <a:srgbClr val="000000"/>
                </a:solidFill>
                <a:latin typeface="Open Sans Condensed" panose="020B0806030504020204"/>
              </a:rPr>
              <a:t>thyroaryténoïdien</a:t>
            </a:r>
            <a:r>
              <a:rPr lang="fr-FR" sz="1600" b="0" i="0" u="none" strike="noStrike" baseline="0" dirty="0">
                <a:solidFill>
                  <a:srgbClr val="000000"/>
                </a:solidFill>
                <a:latin typeface="Open Sans Condensed" panose="020B0806030504020204"/>
              </a:rPr>
              <a:t> (TA)= raccourcissement et raideur</a:t>
            </a:r>
          </a:p>
          <a:p>
            <a:pPr marL="285750" indent="-285750">
              <a:buFont typeface="Arial" panose="020B0604020202020204" pitchFamily="34" charset="0"/>
              <a:buChar char="•"/>
            </a:pPr>
            <a:r>
              <a:rPr lang="fr-FR" sz="1600" dirty="0">
                <a:solidFill>
                  <a:srgbClr val="000000"/>
                </a:solidFill>
                <a:latin typeface="Open Sans Condensed" panose="020B0806030504020204"/>
              </a:rPr>
              <a:t>C</a:t>
            </a:r>
            <a:r>
              <a:rPr lang="fr-FR" sz="1600" b="0" i="0" u="none" strike="noStrike" baseline="0" dirty="0">
                <a:solidFill>
                  <a:srgbClr val="000000"/>
                </a:solidFill>
                <a:latin typeface="Open Sans Condensed" panose="020B0806030504020204"/>
              </a:rPr>
              <a:t>ontraction du muscle cricothyroïdien (CT antagoniste) : changement de la tension sans changement de la longueur</a:t>
            </a:r>
          </a:p>
          <a:p>
            <a:pPr marL="285750" indent="-285750">
              <a:buFont typeface="Arial" panose="020B0604020202020204" pitchFamily="34" charset="0"/>
              <a:buChar char="•"/>
            </a:pPr>
            <a:r>
              <a:rPr lang="fr-FR" sz="1600" dirty="0">
                <a:solidFill>
                  <a:srgbClr val="000000"/>
                </a:solidFill>
                <a:latin typeface="Open Sans Condensed" panose="020B0806030504020204"/>
              </a:rPr>
              <a:t>Carte activation </a:t>
            </a:r>
            <a:r>
              <a:rPr lang="fr-FR" sz="1600" dirty="0" err="1">
                <a:solidFill>
                  <a:srgbClr val="000000"/>
                </a:solidFill>
                <a:latin typeface="Open Sans Condensed" panose="020B0806030504020204"/>
              </a:rPr>
              <a:t>Titz</a:t>
            </a:r>
            <a:r>
              <a:rPr lang="fr-FR" sz="1600" dirty="0">
                <a:solidFill>
                  <a:srgbClr val="000000"/>
                </a:solidFill>
                <a:latin typeface="Open Sans Condensed" panose="020B0806030504020204"/>
              </a:rPr>
              <a:t>: % </a:t>
            </a:r>
            <a:r>
              <a:rPr lang="fr-FR" sz="1600" dirty="0" err="1">
                <a:solidFill>
                  <a:srgbClr val="000000"/>
                </a:solidFill>
                <a:latin typeface="Open Sans Condensed" panose="020B0806030504020204"/>
              </a:rPr>
              <a:t>aCT</a:t>
            </a:r>
            <a:r>
              <a:rPr lang="fr-FR" sz="1600" dirty="0">
                <a:solidFill>
                  <a:srgbClr val="000000"/>
                </a:solidFill>
                <a:latin typeface="Open Sans Condensed" panose="020B0806030504020204"/>
              </a:rPr>
              <a:t> et %</a:t>
            </a:r>
            <a:r>
              <a:rPr lang="fr-FR" sz="1600" dirty="0" err="1">
                <a:solidFill>
                  <a:srgbClr val="000000"/>
                </a:solidFill>
                <a:latin typeface="Open Sans Condensed" panose="020B0806030504020204"/>
              </a:rPr>
              <a:t>aTA</a:t>
            </a:r>
            <a:r>
              <a:rPr lang="fr-FR" sz="1600" dirty="0">
                <a:solidFill>
                  <a:srgbClr val="000000"/>
                </a:solidFill>
                <a:latin typeface="Open Sans Condensed" panose="020B0806030504020204"/>
              </a:rPr>
              <a:t> =&gt; Fo en Hz </a:t>
            </a:r>
            <a:endParaRPr lang="fr-FR" sz="1600" dirty="0">
              <a:latin typeface="Open Sans Condensed" panose="020B0806030504020204"/>
            </a:endParaRPr>
          </a:p>
        </p:txBody>
      </p:sp>
      <p:pic>
        <p:nvPicPr>
          <p:cNvPr id="22" name="Image 21" descr="Une image contenant texte, capture d’écran, nombre, Police&#10;&#10;Description générée automatiquement">
            <a:extLst>
              <a:ext uri="{FF2B5EF4-FFF2-40B4-BE49-F238E27FC236}">
                <a16:creationId xmlns:a16="http://schemas.microsoft.com/office/drawing/2014/main" id="{317E7596-0AAB-738E-D8FD-6B67BE5D0E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8078" y="1293925"/>
            <a:ext cx="5299621" cy="2163322"/>
          </a:xfrm>
          <a:prstGeom prst="rect">
            <a:avLst/>
          </a:prstGeom>
        </p:spPr>
      </p:pic>
      <p:pic>
        <p:nvPicPr>
          <p:cNvPr id="4" name="Image 3" descr="Une image contenant texte, capture d’écran, carte, diagramme&#10;&#10;Description générée automatiquement">
            <a:extLst>
              <a:ext uri="{FF2B5EF4-FFF2-40B4-BE49-F238E27FC236}">
                <a16:creationId xmlns:a16="http://schemas.microsoft.com/office/drawing/2014/main" id="{FE5BF807-DE37-C6DE-16AA-9FD95E95C4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77636" y="4067175"/>
            <a:ext cx="3214364" cy="2790825"/>
          </a:xfrm>
          <a:prstGeom prst="rect">
            <a:avLst/>
          </a:prstGeom>
        </p:spPr>
      </p:pic>
      <p:pic>
        <p:nvPicPr>
          <p:cNvPr id="9" name="Image 8">
            <a:extLst>
              <a:ext uri="{FF2B5EF4-FFF2-40B4-BE49-F238E27FC236}">
                <a16:creationId xmlns:a16="http://schemas.microsoft.com/office/drawing/2014/main" id="{9A47E386-4DAA-5CCB-9F69-210ABDB218A3}"/>
              </a:ext>
            </a:extLst>
          </p:cNvPr>
          <p:cNvPicPr>
            <a:picLocks noChangeAspect="1"/>
          </p:cNvPicPr>
          <p:nvPr/>
        </p:nvPicPr>
        <p:blipFill rotWithShape="1">
          <a:blip r:embed="rId7"/>
          <a:srcRect l="6337" t="17500" r="12673" b="60624"/>
          <a:stretch/>
        </p:blipFill>
        <p:spPr>
          <a:xfrm>
            <a:off x="4576764" y="-25988"/>
            <a:ext cx="7615236" cy="1285597"/>
          </a:xfrm>
          <a:prstGeom prst="rect">
            <a:avLst/>
          </a:prstGeom>
        </p:spPr>
      </p:pic>
      <p:pic>
        <p:nvPicPr>
          <p:cNvPr id="12" name="Image 11">
            <a:extLst>
              <a:ext uri="{FF2B5EF4-FFF2-40B4-BE49-F238E27FC236}">
                <a16:creationId xmlns:a16="http://schemas.microsoft.com/office/drawing/2014/main" id="{9DC4F453-0118-912C-3397-70A2D49CE6C8}"/>
              </a:ext>
            </a:extLst>
          </p:cNvPr>
          <p:cNvPicPr>
            <a:picLocks noChangeAspect="1"/>
          </p:cNvPicPr>
          <p:nvPr/>
        </p:nvPicPr>
        <p:blipFill>
          <a:blip r:embed="rId8"/>
          <a:stretch>
            <a:fillRect/>
          </a:stretch>
        </p:blipFill>
        <p:spPr>
          <a:xfrm>
            <a:off x="6753410" y="4280343"/>
            <a:ext cx="2112775" cy="2127956"/>
          </a:xfrm>
          <a:prstGeom prst="rect">
            <a:avLst/>
          </a:prstGeom>
        </p:spPr>
      </p:pic>
    </p:spTree>
    <p:extLst>
      <p:ext uri="{BB962C8B-B14F-4D97-AF65-F5344CB8AC3E}">
        <p14:creationId xmlns:p14="http://schemas.microsoft.com/office/powerpoint/2010/main" val="1596225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35AC193C-91C0-0F1B-4829-CD4BF7705B7B}"/>
              </a:ext>
            </a:extLst>
          </p:cNvPr>
          <p:cNvSpPr txBox="1"/>
          <p:nvPr/>
        </p:nvSpPr>
        <p:spPr>
          <a:xfrm>
            <a:off x="206144" y="160560"/>
            <a:ext cx="2933700" cy="400110"/>
          </a:xfrm>
          <a:prstGeom prst="rect">
            <a:avLst/>
          </a:prstGeom>
          <a:noFill/>
        </p:spPr>
        <p:txBody>
          <a:bodyPr wrap="square">
            <a:spAutoFit/>
          </a:bodyPr>
          <a:lstStyle/>
          <a:p>
            <a:r>
              <a:rPr lang="fr-FR" sz="2000" b="1" dirty="0">
                <a:solidFill>
                  <a:srgbClr val="0171B9"/>
                </a:solidFill>
                <a:latin typeface="Open Sans Condensed"/>
              </a:rPr>
              <a:t>Réglage de l’intensité</a:t>
            </a:r>
          </a:p>
        </p:txBody>
      </p:sp>
      <p:sp>
        <p:nvSpPr>
          <p:cNvPr id="24" name="ZoneTexte 23">
            <a:extLst>
              <a:ext uri="{FF2B5EF4-FFF2-40B4-BE49-F238E27FC236}">
                <a16:creationId xmlns:a16="http://schemas.microsoft.com/office/drawing/2014/main" id="{D9334092-FA77-17D2-55C5-0247A24C83E6}"/>
              </a:ext>
            </a:extLst>
          </p:cNvPr>
          <p:cNvSpPr txBox="1"/>
          <p:nvPr/>
        </p:nvSpPr>
        <p:spPr>
          <a:xfrm>
            <a:off x="914400" y="975836"/>
            <a:ext cx="9334500" cy="646331"/>
          </a:xfrm>
          <a:prstGeom prst="rect">
            <a:avLst/>
          </a:prstGeom>
          <a:noFill/>
        </p:spPr>
        <p:txBody>
          <a:bodyPr wrap="square">
            <a:spAutoFit/>
          </a:bodyPr>
          <a:lstStyle/>
          <a:p>
            <a:r>
              <a:rPr lang="fr-FR" sz="1800" b="0" i="0" u="none" strike="noStrike" baseline="0" dirty="0">
                <a:solidFill>
                  <a:srgbClr val="000000"/>
                </a:solidFill>
                <a:latin typeface="Open Sans Condensed" panose="020B0806030504020204"/>
              </a:rPr>
              <a:t>Mesurée en décibels : pression sonore proportionnelle au carré de la distance. </a:t>
            </a:r>
          </a:p>
          <a:p>
            <a:r>
              <a:rPr lang="fr-FR" sz="1800" b="0" i="0" u="none" strike="noStrike" baseline="0" dirty="0">
                <a:solidFill>
                  <a:srgbClr val="000000"/>
                </a:solidFill>
                <a:latin typeface="Open Sans Condensed" panose="020B0806030504020204"/>
              </a:rPr>
              <a:t>Par convention, les mesures d’intensité données pour une distance de 30 cm des lèvres. </a:t>
            </a:r>
            <a:endParaRPr lang="fr-FR" dirty="0">
              <a:latin typeface="Open Sans Condensed" panose="020B0806030504020204"/>
            </a:endParaRPr>
          </a:p>
        </p:txBody>
      </p:sp>
      <p:sp>
        <p:nvSpPr>
          <p:cNvPr id="26" name="ZoneTexte 25">
            <a:extLst>
              <a:ext uri="{FF2B5EF4-FFF2-40B4-BE49-F238E27FC236}">
                <a16:creationId xmlns:a16="http://schemas.microsoft.com/office/drawing/2014/main" id="{0808BA4E-8BA5-FCEF-A75A-5ABD8B6FA12B}"/>
              </a:ext>
            </a:extLst>
          </p:cNvPr>
          <p:cNvSpPr txBox="1"/>
          <p:nvPr/>
        </p:nvSpPr>
        <p:spPr>
          <a:xfrm>
            <a:off x="400049" y="2657908"/>
            <a:ext cx="6581775" cy="1354217"/>
          </a:xfrm>
          <a:prstGeom prst="rect">
            <a:avLst/>
          </a:prstGeom>
          <a:noFill/>
        </p:spPr>
        <p:txBody>
          <a:bodyPr wrap="square">
            <a:spAutoFit/>
          </a:bodyPr>
          <a:lstStyle/>
          <a:p>
            <a:r>
              <a:rPr lang="fr-FR" sz="1800" b="0" i="0" u="none" strike="noStrike" baseline="0" dirty="0">
                <a:solidFill>
                  <a:srgbClr val="000000"/>
                </a:solidFill>
                <a:latin typeface="Open Sans Condensed" panose="020B0806030504020204"/>
              </a:rPr>
              <a:t>Réglage sous-glottique : </a:t>
            </a:r>
          </a:p>
          <a:p>
            <a:pPr marL="285750" indent="-285750">
              <a:buFont typeface="Arial" panose="020B0604020202020204" pitchFamily="34" charset="0"/>
              <a:buChar char="•"/>
            </a:pPr>
            <a:r>
              <a:rPr lang="fr-FR" sz="1600" b="0" i="0" u="none" strike="noStrike" baseline="0" dirty="0">
                <a:solidFill>
                  <a:srgbClr val="000000"/>
                </a:solidFill>
                <a:latin typeface="Open Sans Condensed" panose="020B0806030504020204"/>
              </a:rPr>
              <a:t>Relation entre la pression pulmonaire et trachéale et l’intensité du son (log). </a:t>
            </a:r>
          </a:p>
          <a:p>
            <a:pPr marL="285750" indent="-285750">
              <a:buFont typeface="Arial" panose="020B0604020202020204" pitchFamily="34" charset="0"/>
              <a:buChar char="•"/>
            </a:pPr>
            <a:r>
              <a:rPr lang="fr-FR" sz="1600" dirty="0">
                <a:latin typeface="Open Sans Condensed" panose="020B0806030504020204"/>
              </a:rPr>
              <a:t>Mais la fréquence augmente aussi !</a:t>
            </a:r>
            <a:r>
              <a:rPr lang="fr-FR" sz="1600" dirty="0">
                <a:solidFill>
                  <a:srgbClr val="000000"/>
                </a:solidFill>
                <a:latin typeface="Open Sans Condensed" panose="020B0806030504020204"/>
              </a:rPr>
              <a:t> Donc adduction CV et augmentation du temps de contact des CV</a:t>
            </a:r>
            <a:endParaRPr lang="fr-FR" sz="1600" dirty="0">
              <a:latin typeface="Open Sans Condensed" panose="020B0806030504020204"/>
            </a:endParaRPr>
          </a:p>
        </p:txBody>
      </p:sp>
      <p:sp>
        <p:nvSpPr>
          <p:cNvPr id="29" name="ZoneTexte 28">
            <a:extLst>
              <a:ext uri="{FF2B5EF4-FFF2-40B4-BE49-F238E27FC236}">
                <a16:creationId xmlns:a16="http://schemas.microsoft.com/office/drawing/2014/main" id="{5F400F81-DF07-42A6-D53B-1B20D008516E}"/>
              </a:ext>
            </a:extLst>
          </p:cNvPr>
          <p:cNvSpPr txBox="1"/>
          <p:nvPr/>
        </p:nvSpPr>
        <p:spPr>
          <a:xfrm>
            <a:off x="495300" y="4401535"/>
            <a:ext cx="6096000" cy="369332"/>
          </a:xfrm>
          <a:prstGeom prst="rect">
            <a:avLst/>
          </a:prstGeom>
          <a:noFill/>
        </p:spPr>
        <p:txBody>
          <a:bodyPr wrap="square">
            <a:spAutoFit/>
          </a:bodyPr>
          <a:lstStyle/>
          <a:p>
            <a:r>
              <a:rPr lang="fr-FR" sz="1800" b="0" i="0" u="none" strike="noStrike" baseline="0" dirty="0">
                <a:solidFill>
                  <a:srgbClr val="000000"/>
                </a:solidFill>
                <a:latin typeface="Open Sans Condensed" panose="020B0806030504020204"/>
              </a:rPr>
              <a:t>Réglage Glottique : tension et configuration des CV </a:t>
            </a:r>
            <a:endParaRPr lang="fr-FR" dirty="0">
              <a:latin typeface="Open Sans Condensed" panose="020B0806030504020204"/>
            </a:endParaRPr>
          </a:p>
        </p:txBody>
      </p:sp>
      <p:sp>
        <p:nvSpPr>
          <p:cNvPr id="34" name="ZoneTexte 33">
            <a:extLst>
              <a:ext uri="{FF2B5EF4-FFF2-40B4-BE49-F238E27FC236}">
                <a16:creationId xmlns:a16="http://schemas.microsoft.com/office/drawing/2014/main" id="{5F594EF9-4806-1E6E-3ABB-8BEBCDB13F9C}"/>
              </a:ext>
            </a:extLst>
          </p:cNvPr>
          <p:cNvSpPr txBox="1"/>
          <p:nvPr/>
        </p:nvSpPr>
        <p:spPr>
          <a:xfrm>
            <a:off x="7877175" y="4934091"/>
            <a:ext cx="3467100" cy="523220"/>
          </a:xfrm>
          <a:prstGeom prst="rect">
            <a:avLst/>
          </a:prstGeom>
          <a:noFill/>
        </p:spPr>
        <p:txBody>
          <a:bodyPr wrap="square">
            <a:spAutoFit/>
          </a:bodyPr>
          <a:lstStyle/>
          <a:p>
            <a:r>
              <a:rPr lang="en-US" sz="1400" dirty="0"/>
              <a:t>Pression sous-</a:t>
            </a:r>
            <a:r>
              <a:rPr lang="en-US" sz="1400" dirty="0" err="1"/>
              <a:t>glottique</a:t>
            </a:r>
            <a:r>
              <a:rPr lang="en-US" sz="1400" dirty="0"/>
              <a:t> (</a:t>
            </a:r>
            <a:r>
              <a:rPr lang="en-US" sz="1400" i="1" dirty="0"/>
              <a:t>Ps</a:t>
            </a:r>
            <a:r>
              <a:rPr lang="en-US" sz="1400" dirty="0"/>
              <a:t>) </a:t>
            </a:r>
            <a:r>
              <a:rPr lang="en-US" sz="1400" dirty="0" err="1"/>
              <a:t>en</a:t>
            </a:r>
            <a:r>
              <a:rPr lang="en-US" sz="1400" dirty="0"/>
              <a:t> </a:t>
            </a:r>
            <a:r>
              <a:rPr lang="en-US" sz="1400" dirty="0" err="1"/>
              <a:t>fonction</a:t>
            </a:r>
            <a:r>
              <a:rPr lang="en-US" sz="1400" dirty="0"/>
              <a:t> de </a:t>
            </a:r>
            <a:r>
              <a:rPr lang="en-US" sz="1400" dirty="0" err="1"/>
              <a:t>l’intensité</a:t>
            </a:r>
            <a:r>
              <a:rPr lang="en-US" sz="1400" dirty="0"/>
              <a:t> </a:t>
            </a:r>
            <a:r>
              <a:rPr lang="en-US" sz="1400" dirty="0" err="1"/>
              <a:t>sonore</a:t>
            </a:r>
            <a:r>
              <a:rPr lang="en-US" sz="1400" dirty="0"/>
              <a:t> (dB). </a:t>
            </a:r>
            <a:r>
              <a:rPr lang="en-US" sz="1400" dirty="0" err="1"/>
              <a:t>Alku</a:t>
            </a:r>
            <a:r>
              <a:rPr lang="en-US" sz="1400" dirty="0"/>
              <a:t> et al. 2006</a:t>
            </a:r>
          </a:p>
        </p:txBody>
      </p:sp>
      <p:pic>
        <p:nvPicPr>
          <p:cNvPr id="36" name="Image 35">
            <a:extLst>
              <a:ext uri="{FF2B5EF4-FFF2-40B4-BE49-F238E27FC236}">
                <a16:creationId xmlns:a16="http://schemas.microsoft.com/office/drawing/2014/main" id="{0270D627-97A8-E65F-EE64-FE46C2DCBFCF}"/>
              </a:ext>
            </a:extLst>
          </p:cNvPr>
          <p:cNvPicPr>
            <a:picLocks noChangeAspect="1"/>
          </p:cNvPicPr>
          <p:nvPr/>
        </p:nvPicPr>
        <p:blipFill rotWithShape="1">
          <a:blip r:embed="rId2"/>
          <a:srcRect b="67323"/>
          <a:stretch/>
        </p:blipFill>
        <p:spPr>
          <a:xfrm>
            <a:off x="7572375" y="2101335"/>
            <a:ext cx="3952875" cy="2832756"/>
          </a:xfrm>
          <a:prstGeom prst="rect">
            <a:avLst/>
          </a:prstGeom>
        </p:spPr>
      </p:pic>
      <p:sp>
        <p:nvSpPr>
          <p:cNvPr id="41" name="ZoneTexte 40">
            <a:extLst>
              <a:ext uri="{FF2B5EF4-FFF2-40B4-BE49-F238E27FC236}">
                <a16:creationId xmlns:a16="http://schemas.microsoft.com/office/drawing/2014/main" id="{2A5358DB-9CD8-5745-DAB7-856A0DE2733C}"/>
              </a:ext>
            </a:extLst>
          </p:cNvPr>
          <p:cNvSpPr txBox="1"/>
          <p:nvPr/>
        </p:nvSpPr>
        <p:spPr>
          <a:xfrm>
            <a:off x="1225319" y="6109363"/>
            <a:ext cx="8766406" cy="461665"/>
          </a:xfrm>
          <a:prstGeom prst="rect">
            <a:avLst/>
          </a:prstGeom>
          <a:noFill/>
        </p:spPr>
        <p:txBody>
          <a:bodyPr wrap="square">
            <a:spAutoFit/>
          </a:bodyPr>
          <a:lstStyle/>
          <a:p>
            <a:r>
              <a:rPr lang="fr-FR" sz="2400" b="1" dirty="0">
                <a:solidFill>
                  <a:srgbClr val="0F7B6F"/>
                </a:solidFill>
                <a:latin typeface="Open Sans Condensed"/>
              </a:rPr>
              <a:t>Mais aussi registre (tête, poitrine,…), timbre, vibrato, …</a:t>
            </a:r>
          </a:p>
        </p:txBody>
      </p:sp>
    </p:spTree>
    <p:extLst>
      <p:ext uri="{BB962C8B-B14F-4D97-AF65-F5344CB8AC3E}">
        <p14:creationId xmlns:p14="http://schemas.microsoft.com/office/powerpoint/2010/main" val="2054194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F48B484-DAD4-6FAE-F623-C0EBB6BF34C9}"/>
              </a:ext>
            </a:extLst>
          </p:cNvPr>
          <p:cNvSpPr txBox="1"/>
          <p:nvPr/>
        </p:nvSpPr>
        <p:spPr>
          <a:xfrm>
            <a:off x="239091" y="143411"/>
            <a:ext cx="10202767" cy="707886"/>
          </a:xfrm>
          <a:prstGeom prst="rect">
            <a:avLst/>
          </a:prstGeom>
          <a:noFill/>
        </p:spPr>
        <p:txBody>
          <a:bodyPr wrap="square">
            <a:spAutoFit/>
          </a:bodyPr>
          <a:lstStyle/>
          <a:p>
            <a:r>
              <a:rPr lang="fr-FR" sz="4000" dirty="0">
                <a:solidFill>
                  <a:srgbClr val="0F7B6F"/>
                </a:solidFill>
                <a:latin typeface="Oswald Regular"/>
                <a:ea typeface="Oswald Regular"/>
                <a:cs typeface="Oswald Regular"/>
                <a:sym typeface="Oswald Regular"/>
              </a:rPr>
              <a:t>Structures résonnantes</a:t>
            </a:r>
          </a:p>
        </p:txBody>
      </p:sp>
      <p:sp>
        <p:nvSpPr>
          <p:cNvPr id="6" name="ZoneTexte 5">
            <a:extLst>
              <a:ext uri="{FF2B5EF4-FFF2-40B4-BE49-F238E27FC236}">
                <a16:creationId xmlns:a16="http://schemas.microsoft.com/office/drawing/2014/main" id="{FA4BF0C2-CBBF-2E60-579E-B1674CA423D4}"/>
              </a:ext>
            </a:extLst>
          </p:cNvPr>
          <p:cNvSpPr txBox="1"/>
          <p:nvPr/>
        </p:nvSpPr>
        <p:spPr>
          <a:xfrm>
            <a:off x="283521" y="1073530"/>
            <a:ext cx="8423151" cy="1754326"/>
          </a:xfrm>
          <a:prstGeom prst="rect">
            <a:avLst/>
          </a:prstGeom>
          <a:noFill/>
        </p:spPr>
        <p:txBody>
          <a:bodyPr wrap="square">
            <a:spAutoFit/>
          </a:bodyPr>
          <a:lstStyle/>
          <a:p>
            <a:r>
              <a:rPr lang="fr-FR" sz="1800" b="0" i="0" u="none" strike="noStrike" baseline="0" dirty="0">
                <a:solidFill>
                  <a:srgbClr val="000000"/>
                </a:solidFill>
                <a:latin typeface="Open Sans Condensed" panose="020B0806030504020204"/>
              </a:rPr>
              <a:t>Le conduit vocal est l’ensemble des cavités situées au-dessus du plan glottique : </a:t>
            </a:r>
          </a:p>
          <a:p>
            <a:pPr marL="285750" indent="-285750">
              <a:buFont typeface="Arial" panose="020B0604020202020204" pitchFamily="34" charset="0"/>
              <a:buChar char="•"/>
            </a:pPr>
            <a:r>
              <a:rPr lang="fr-FR" dirty="0">
                <a:solidFill>
                  <a:srgbClr val="000000"/>
                </a:solidFill>
                <a:latin typeface="Open Sans Condensed" panose="020B0806030504020204"/>
              </a:rPr>
              <a:t>V</a:t>
            </a:r>
            <a:r>
              <a:rPr lang="fr-FR" sz="1800" b="0" i="0" u="none" strike="noStrike" baseline="0" dirty="0">
                <a:solidFill>
                  <a:srgbClr val="000000"/>
                </a:solidFill>
                <a:latin typeface="Open Sans Condensed" panose="020B0806030504020204"/>
              </a:rPr>
              <a:t>estibule laryngé</a:t>
            </a:r>
            <a:endParaRPr lang="fr-FR" dirty="0">
              <a:solidFill>
                <a:srgbClr val="000000"/>
              </a:solidFill>
              <a:latin typeface="Open Sans Condensed" panose="020B0806030504020204"/>
            </a:endParaRPr>
          </a:p>
          <a:p>
            <a:pPr marL="285750" indent="-285750">
              <a:buFont typeface="Arial" panose="020B0604020202020204" pitchFamily="34" charset="0"/>
              <a:buChar char="•"/>
            </a:pPr>
            <a:r>
              <a:rPr lang="fr-FR" sz="1800" b="0" i="0" u="none" strike="noStrike" baseline="0" dirty="0">
                <a:solidFill>
                  <a:srgbClr val="000000"/>
                </a:solidFill>
                <a:latin typeface="Open Sans Condensed" panose="020B0806030504020204"/>
              </a:rPr>
              <a:t>Pharynx</a:t>
            </a:r>
          </a:p>
          <a:p>
            <a:pPr marL="285750" indent="-285750">
              <a:buFont typeface="Arial" panose="020B0604020202020204" pitchFamily="34" charset="0"/>
              <a:buChar char="•"/>
            </a:pPr>
            <a:r>
              <a:rPr lang="fr-FR" dirty="0">
                <a:solidFill>
                  <a:srgbClr val="000000"/>
                </a:solidFill>
                <a:latin typeface="Open Sans Condensed" panose="020B0806030504020204"/>
              </a:rPr>
              <a:t>S</a:t>
            </a:r>
            <a:r>
              <a:rPr lang="fr-FR" sz="1800" b="0" i="0" u="none" strike="noStrike" baseline="0" dirty="0">
                <a:solidFill>
                  <a:srgbClr val="000000"/>
                </a:solidFill>
                <a:latin typeface="Open Sans Condensed" panose="020B0806030504020204"/>
              </a:rPr>
              <a:t>inus piriformes</a:t>
            </a:r>
            <a:endParaRPr lang="fr-FR" dirty="0">
              <a:solidFill>
                <a:srgbClr val="000000"/>
              </a:solidFill>
              <a:latin typeface="Open Sans Condensed" panose="020B0806030504020204"/>
            </a:endParaRPr>
          </a:p>
          <a:p>
            <a:pPr marL="285750" indent="-285750">
              <a:buFont typeface="Arial" panose="020B0604020202020204" pitchFamily="34" charset="0"/>
              <a:buChar char="•"/>
            </a:pPr>
            <a:r>
              <a:rPr lang="fr-FR" dirty="0">
                <a:solidFill>
                  <a:srgbClr val="000000"/>
                </a:solidFill>
                <a:latin typeface="Open Sans Condensed" panose="020B0806030504020204"/>
              </a:rPr>
              <a:t>C</a:t>
            </a:r>
            <a:r>
              <a:rPr lang="fr-FR" sz="1800" b="0" i="0" u="none" strike="noStrike" baseline="0" dirty="0">
                <a:solidFill>
                  <a:srgbClr val="000000"/>
                </a:solidFill>
                <a:latin typeface="Open Sans Condensed" panose="020B0806030504020204"/>
              </a:rPr>
              <a:t>avité orale (bouche) </a:t>
            </a:r>
          </a:p>
          <a:p>
            <a:pPr marL="285750" indent="-285750">
              <a:buFont typeface="Arial" panose="020B0604020202020204" pitchFamily="34" charset="0"/>
              <a:buChar char="•"/>
            </a:pPr>
            <a:r>
              <a:rPr lang="fr-FR" dirty="0">
                <a:solidFill>
                  <a:srgbClr val="000000"/>
                </a:solidFill>
                <a:latin typeface="Open Sans Condensed" panose="020B0806030504020204"/>
              </a:rPr>
              <a:t>C</a:t>
            </a:r>
            <a:r>
              <a:rPr lang="fr-FR" sz="1800" b="0" i="0" u="none" strike="noStrike" baseline="0" dirty="0">
                <a:solidFill>
                  <a:srgbClr val="000000"/>
                </a:solidFill>
                <a:latin typeface="Open Sans Condensed" panose="020B0806030504020204"/>
              </a:rPr>
              <a:t>avités nasales (narines)</a:t>
            </a:r>
            <a:endParaRPr lang="fr-FR" dirty="0">
              <a:latin typeface="Open Sans Condensed" panose="020B0806030504020204"/>
            </a:endParaRPr>
          </a:p>
        </p:txBody>
      </p:sp>
      <p:sp>
        <p:nvSpPr>
          <p:cNvPr id="8" name="ZoneTexte 7">
            <a:extLst>
              <a:ext uri="{FF2B5EF4-FFF2-40B4-BE49-F238E27FC236}">
                <a16:creationId xmlns:a16="http://schemas.microsoft.com/office/drawing/2014/main" id="{ABC15313-C765-8BC6-005F-51B1EA328469}"/>
              </a:ext>
            </a:extLst>
          </p:cNvPr>
          <p:cNvSpPr txBox="1"/>
          <p:nvPr/>
        </p:nvSpPr>
        <p:spPr>
          <a:xfrm>
            <a:off x="5124451" y="2280641"/>
            <a:ext cx="4410075" cy="923330"/>
          </a:xfrm>
          <a:prstGeom prst="rect">
            <a:avLst/>
          </a:prstGeom>
          <a:noFill/>
        </p:spPr>
        <p:txBody>
          <a:bodyPr wrap="square">
            <a:spAutoFit/>
          </a:bodyPr>
          <a:lstStyle/>
          <a:p>
            <a:r>
              <a:rPr lang="fr-FR" sz="1800" b="0" i="0" u="none" strike="noStrike" baseline="0" dirty="0">
                <a:solidFill>
                  <a:srgbClr val="000000"/>
                </a:solidFill>
                <a:latin typeface="Open Sans Condensed" panose="020B0806030504020204"/>
              </a:rPr>
              <a:t>La forme du conduit vocal est modelée par l’action des articulateurs de la parole : langue, voile du palais </a:t>
            </a:r>
            <a:endParaRPr lang="fr-FR" dirty="0"/>
          </a:p>
        </p:txBody>
      </p:sp>
      <p:sp>
        <p:nvSpPr>
          <p:cNvPr id="9" name="Flèche : courbe vers la droite 8">
            <a:extLst>
              <a:ext uri="{FF2B5EF4-FFF2-40B4-BE49-F238E27FC236}">
                <a16:creationId xmlns:a16="http://schemas.microsoft.com/office/drawing/2014/main" id="{EE575020-5753-6B1F-F9E4-314904E0D795}"/>
              </a:ext>
            </a:extLst>
          </p:cNvPr>
          <p:cNvSpPr/>
          <p:nvPr/>
        </p:nvSpPr>
        <p:spPr>
          <a:xfrm>
            <a:off x="4350123" y="2325162"/>
            <a:ext cx="543464" cy="512726"/>
          </a:xfrm>
          <a:prstGeom prst="curvedRightArrow">
            <a:avLst/>
          </a:prstGeom>
          <a:solidFill>
            <a:srgbClr val="60D0C5"/>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600">
              <a:solidFill>
                <a:schemeClr val="tx1"/>
              </a:solidFill>
            </a:endParaRPr>
          </a:p>
        </p:txBody>
      </p:sp>
      <p:sp>
        <p:nvSpPr>
          <p:cNvPr id="13" name="ZoneTexte 12">
            <a:extLst>
              <a:ext uri="{FF2B5EF4-FFF2-40B4-BE49-F238E27FC236}">
                <a16:creationId xmlns:a16="http://schemas.microsoft.com/office/drawing/2014/main" id="{94BDD79E-48CB-17C8-2A5F-66CE847AF1A6}"/>
              </a:ext>
            </a:extLst>
          </p:cNvPr>
          <p:cNvSpPr txBox="1"/>
          <p:nvPr/>
        </p:nvSpPr>
        <p:spPr>
          <a:xfrm>
            <a:off x="9239249" y="4948309"/>
            <a:ext cx="3324225" cy="738664"/>
          </a:xfrm>
          <a:prstGeom prst="rect">
            <a:avLst/>
          </a:prstGeom>
          <a:noFill/>
        </p:spPr>
        <p:txBody>
          <a:bodyPr wrap="square">
            <a:spAutoFit/>
          </a:bodyPr>
          <a:lstStyle/>
          <a:p>
            <a:r>
              <a:rPr lang="en-US" sz="1400" dirty="0" err="1">
                <a:latin typeface="Open Sans Condensed" panose="020B0806030504020204"/>
              </a:rPr>
              <a:t>Représentation</a:t>
            </a:r>
            <a:r>
              <a:rPr lang="en-US" sz="1400" dirty="0">
                <a:latin typeface="Open Sans Condensed" panose="020B0806030504020204"/>
              </a:rPr>
              <a:t> 3D des CV, larynx, et tractus sous- et supra-</a:t>
            </a:r>
            <a:r>
              <a:rPr lang="en-US" sz="1400" dirty="0" err="1">
                <a:latin typeface="Open Sans Condensed" panose="020B0806030504020204"/>
              </a:rPr>
              <a:t>glottique</a:t>
            </a:r>
            <a:r>
              <a:rPr lang="en-US" sz="1400" dirty="0">
                <a:latin typeface="Open Sans Condensed" panose="020B0806030504020204"/>
              </a:rPr>
              <a:t>. </a:t>
            </a:r>
          </a:p>
          <a:p>
            <a:r>
              <a:rPr lang="en-US" sz="1400" dirty="0">
                <a:latin typeface="Open Sans Condensed" panose="020B0806030504020204"/>
              </a:rPr>
              <a:t>Wang et al. 2021</a:t>
            </a:r>
            <a:endParaRPr lang="fr-FR" sz="1400" dirty="0">
              <a:latin typeface="Open Sans Condensed" panose="020B0806030504020204"/>
            </a:endParaRPr>
          </a:p>
        </p:txBody>
      </p:sp>
      <p:pic>
        <p:nvPicPr>
          <p:cNvPr id="15" name="Image 14" descr="Une image contenant croquis, dessin, diagramme, conception&#10;&#10;Description générée automatiquement">
            <a:extLst>
              <a:ext uri="{FF2B5EF4-FFF2-40B4-BE49-F238E27FC236}">
                <a16:creationId xmlns:a16="http://schemas.microsoft.com/office/drawing/2014/main" id="{78B262AE-249B-234B-3709-79B2C0CEA557}"/>
              </a:ext>
            </a:extLst>
          </p:cNvPr>
          <p:cNvPicPr>
            <a:picLocks noChangeAspect="1"/>
          </p:cNvPicPr>
          <p:nvPr/>
        </p:nvPicPr>
        <p:blipFill rotWithShape="1">
          <a:blip r:embed="rId2">
            <a:extLst>
              <a:ext uri="{28A0092B-C50C-407E-A947-70E740481C1C}">
                <a14:useLocalDpi xmlns:a14="http://schemas.microsoft.com/office/drawing/2010/main" val="0"/>
              </a:ext>
            </a:extLst>
          </a:blip>
          <a:srcRect r="54315"/>
          <a:stretch/>
        </p:blipFill>
        <p:spPr>
          <a:xfrm>
            <a:off x="9698875" y="1633715"/>
            <a:ext cx="2281870" cy="2980608"/>
          </a:xfrm>
          <a:prstGeom prst="rect">
            <a:avLst/>
          </a:prstGeom>
        </p:spPr>
      </p:pic>
      <p:pic>
        <p:nvPicPr>
          <p:cNvPr id="19" name="Image 18">
            <a:extLst>
              <a:ext uri="{FF2B5EF4-FFF2-40B4-BE49-F238E27FC236}">
                <a16:creationId xmlns:a16="http://schemas.microsoft.com/office/drawing/2014/main" id="{96813C18-0990-4DCD-B281-4782883B9E96}"/>
              </a:ext>
            </a:extLst>
          </p:cNvPr>
          <p:cNvPicPr>
            <a:picLocks noChangeAspect="1"/>
          </p:cNvPicPr>
          <p:nvPr/>
        </p:nvPicPr>
        <p:blipFill>
          <a:blip r:embed="rId3"/>
          <a:stretch>
            <a:fillRect/>
          </a:stretch>
        </p:blipFill>
        <p:spPr>
          <a:xfrm>
            <a:off x="239091" y="3124019"/>
            <a:ext cx="4165678" cy="3648581"/>
          </a:xfrm>
          <a:prstGeom prst="rect">
            <a:avLst/>
          </a:prstGeom>
        </p:spPr>
      </p:pic>
      <p:sp>
        <p:nvSpPr>
          <p:cNvPr id="20" name="ZoneTexte 19">
            <a:extLst>
              <a:ext uri="{FF2B5EF4-FFF2-40B4-BE49-F238E27FC236}">
                <a16:creationId xmlns:a16="http://schemas.microsoft.com/office/drawing/2014/main" id="{97026F3F-ABD2-347C-E7C9-07DE0B72BF4F}"/>
              </a:ext>
            </a:extLst>
          </p:cNvPr>
          <p:cNvSpPr txBox="1"/>
          <p:nvPr/>
        </p:nvSpPr>
        <p:spPr>
          <a:xfrm>
            <a:off x="4621855" y="6191369"/>
            <a:ext cx="4729180" cy="523220"/>
          </a:xfrm>
          <a:prstGeom prst="rect">
            <a:avLst/>
          </a:prstGeom>
          <a:noFill/>
        </p:spPr>
        <p:txBody>
          <a:bodyPr wrap="none" rtlCol="0">
            <a:spAutoFit/>
          </a:bodyPr>
          <a:lstStyle/>
          <a:p>
            <a:r>
              <a:rPr lang="fr-FR" sz="1400" dirty="0">
                <a:latin typeface="Open Sans Condensed" panose="020B0806030504020204"/>
              </a:rPr>
              <a:t>2 configurations de langue pour le « r » américain anglais</a:t>
            </a:r>
          </a:p>
          <a:p>
            <a:r>
              <a:rPr lang="fr-FR" sz="1400" b="0" i="0" u="none" strike="noStrike" baseline="0" dirty="0">
                <a:latin typeface="Open Sans Condensed" panose="020B0806030504020204"/>
              </a:rPr>
              <a:t>Zhou et al. 2</a:t>
            </a:r>
            <a:r>
              <a:rPr lang="fr-FR" sz="1400" dirty="0">
                <a:latin typeface="Open Sans Condensed" panose="020B0806030504020204"/>
              </a:rPr>
              <a:t>008</a:t>
            </a:r>
          </a:p>
        </p:txBody>
      </p:sp>
    </p:spTree>
    <p:extLst>
      <p:ext uri="{BB962C8B-B14F-4D97-AF65-F5344CB8AC3E}">
        <p14:creationId xmlns:p14="http://schemas.microsoft.com/office/powerpoint/2010/main" val="20854556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F48B484-DAD4-6FAE-F623-C0EBB6BF34C9}"/>
              </a:ext>
            </a:extLst>
          </p:cNvPr>
          <p:cNvSpPr txBox="1"/>
          <p:nvPr/>
        </p:nvSpPr>
        <p:spPr>
          <a:xfrm>
            <a:off x="220041" y="133886"/>
            <a:ext cx="10202767" cy="707886"/>
          </a:xfrm>
          <a:prstGeom prst="rect">
            <a:avLst/>
          </a:prstGeom>
          <a:noFill/>
        </p:spPr>
        <p:txBody>
          <a:bodyPr wrap="square">
            <a:spAutoFit/>
          </a:bodyPr>
          <a:lstStyle/>
          <a:p>
            <a:r>
              <a:rPr lang="fr-FR" sz="4000" dirty="0">
                <a:solidFill>
                  <a:srgbClr val="0F7B6F"/>
                </a:solidFill>
                <a:latin typeface="Oswald Regular"/>
                <a:ea typeface="Oswald Regular"/>
                <a:cs typeface="Oswald Regular"/>
                <a:sym typeface="Oswald Regular"/>
              </a:rPr>
              <a:t>Contrôle neurologique de la production vocale </a:t>
            </a:r>
          </a:p>
        </p:txBody>
      </p:sp>
      <p:sp>
        <p:nvSpPr>
          <p:cNvPr id="5" name="ZoneTexte 4">
            <a:extLst>
              <a:ext uri="{FF2B5EF4-FFF2-40B4-BE49-F238E27FC236}">
                <a16:creationId xmlns:a16="http://schemas.microsoft.com/office/drawing/2014/main" id="{CBAE71D4-4E7D-A862-CCB7-1F4276E4B33E}"/>
              </a:ext>
            </a:extLst>
          </p:cNvPr>
          <p:cNvSpPr txBox="1"/>
          <p:nvPr/>
        </p:nvSpPr>
        <p:spPr>
          <a:xfrm>
            <a:off x="2631358" y="1025439"/>
            <a:ext cx="7810500" cy="1477328"/>
          </a:xfrm>
          <a:prstGeom prst="rect">
            <a:avLst/>
          </a:prstGeom>
          <a:noFill/>
        </p:spPr>
        <p:txBody>
          <a:bodyPr wrap="square">
            <a:spAutoFit/>
          </a:bodyPr>
          <a:lstStyle/>
          <a:p>
            <a:r>
              <a:rPr lang="fr-FR" dirty="0">
                <a:solidFill>
                  <a:srgbClr val="000000"/>
                </a:solidFill>
                <a:latin typeface="Open Sans Condensed"/>
              </a:rPr>
              <a:t>O</a:t>
            </a:r>
            <a:r>
              <a:rPr lang="fr-FR" sz="1800" b="0" i="0" u="none" strike="noStrike" baseline="0" dirty="0">
                <a:solidFill>
                  <a:srgbClr val="000000"/>
                </a:solidFill>
                <a:latin typeface="Open Sans Condensed"/>
              </a:rPr>
              <a:t>rganes impliqués dans la phonation</a:t>
            </a:r>
            <a:endParaRPr lang="fr-FR" dirty="0">
              <a:solidFill>
                <a:srgbClr val="000000"/>
              </a:solidFill>
              <a:latin typeface="Open Sans Condensed"/>
            </a:endParaRPr>
          </a:p>
          <a:p>
            <a:pPr marL="285750" indent="-285750">
              <a:buFont typeface="Arial" panose="020B0604020202020204" pitchFamily="34" charset="0"/>
              <a:buChar char="•"/>
            </a:pPr>
            <a:r>
              <a:rPr lang="fr-FR" sz="1800" b="0" i="0" u="none" strike="noStrike" baseline="0" dirty="0">
                <a:solidFill>
                  <a:srgbClr val="000000"/>
                </a:solidFill>
                <a:latin typeface="Open Sans Condensed"/>
              </a:rPr>
              <a:t>Muscles posturaux</a:t>
            </a:r>
          </a:p>
          <a:p>
            <a:pPr marL="285750" indent="-285750">
              <a:buFont typeface="Arial" panose="020B0604020202020204" pitchFamily="34" charset="0"/>
              <a:buChar char="•"/>
            </a:pPr>
            <a:r>
              <a:rPr lang="fr-FR" dirty="0">
                <a:solidFill>
                  <a:srgbClr val="000000"/>
                </a:solidFill>
                <a:latin typeface="Open Sans Condensed"/>
              </a:rPr>
              <a:t>Muscles respiratoires</a:t>
            </a:r>
          </a:p>
          <a:p>
            <a:pPr marL="285750" indent="-285750">
              <a:buFont typeface="Arial" panose="020B0604020202020204" pitchFamily="34" charset="0"/>
              <a:buChar char="•"/>
            </a:pPr>
            <a:r>
              <a:rPr lang="fr-FR" sz="1800" b="0" i="0" u="none" strike="noStrike" baseline="0" dirty="0">
                <a:solidFill>
                  <a:srgbClr val="000000"/>
                </a:solidFill>
                <a:latin typeface="Open Sans Condensed"/>
              </a:rPr>
              <a:t>Muscles du larynx </a:t>
            </a:r>
          </a:p>
          <a:p>
            <a:pPr marL="285750" indent="-285750">
              <a:buFont typeface="Arial" panose="020B0604020202020204" pitchFamily="34" charset="0"/>
              <a:buChar char="•"/>
            </a:pPr>
            <a:r>
              <a:rPr lang="fr-FR" sz="1800" b="0" i="0" u="none" strike="noStrike" baseline="0" dirty="0">
                <a:solidFill>
                  <a:srgbClr val="000000"/>
                </a:solidFill>
                <a:latin typeface="Open Sans Condensed"/>
              </a:rPr>
              <a:t>Muscles de l’appareil articulatoire pharyngo-bucco-labial </a:t>
            </a:r>
            <a:endParaRPr lang="fr-FR" dirty="0">
              <a:latin typeface="Open Sans Condensed"/>
            </a:endParaRPr>
          </a:p>
        </p:txBody>
      </p:sp>
      <p:sp>
        <p:nvSpPr>
          <p:cNvPr id="7" name="ZoneTexte 6">
            <a:extLst>
              <a:ext uri="{FF2B5EF4-FFF2-40B4-BE49-F238E27FC236}">
                <a16:creationId xmlns:a16="http://schemas.microsoft.com/office/drawing/2014/main" id="{074F5B51-6D8C-E7A4-7E9C-08836F3F9C22}"/>
              </a:ext>
            </a:extLst>
          </p:cNvPr>
          <p:cNvSpPr txBox="1"/>
          <p:nvPr/>
        </p:nvSpPr>
        <p:spPr>
          <a:xfrm>
            <a:off x="666749" y="3196558"/>
            <a:ext cx="10202767" cy="1077218"/>
          </a:xfrm>
          <a:prstGeom prst="rect">
            <a:avLst/>
          </a:prstGeom>
          <a:noFill/>
        </p:spPr>
        <p:txBody>
          <a:bodyPr wrap="square">
            <a:spAutoFit/>
          </a:bodyPr>
          <a:lstStyle/>
          <a:p>
            <a:pPr marL="285750" indent="-285750">
              <a:buFont typeface="Arial" panose="020B0604020202020204" pitchFamily="34" charset="0"/>
              <a:buChar char="•"/>
            </a:pPr>
            <a:r>
              <a:rPr lang="fr-FR" sz="1600" b="0" i="0" u="none" strike="noStrike" baseline="0" dirty="0">
                <a:solidFill>
                  <a:srgbClr val="000000"/>
                </a:solidFill>
                <a:latin typeface="Open Sans Condensed"/>
              </a:rPr>
              <a:t>Nerf laryngé supérieur (fibres sensitives issues du vestibule laryngé et de la margelle). </a:t>
            </a:r>
            <a:r>
              <a:rPr lang="fr-FR" sz="1600" dirty="0">
                <a:solidFill>
                  <a:srgbClr val="000000"/>
                </a:solidFill>
                <a:latin typeface="Open Sans Condensed"/>
              </a:rPr>
              <a:t>Puis </a:t>
            </a:r>
            <a:r>
              <a:rPr lang="fr-FR" sz="1600" b="0" i="0" u="none" strike="noStrike" baseline="0" dirty="0">
                <a:solidFill>
                  <a:srgbClr val="000000"/>
                </a:solidFill>
                <a:latin typeface="Open Sans Condensed"/>
              </a:rPr>
              <a:t>nerf vague (X) </a:t>
            </a:r>
            <a:endParaRPr lang="fr-FR" sz="1600" dirty="0">
              <a:solidFill>
                <a:srgbClr val="000000"/>
              </a:solidFill>
              <a:latin typeface="Open Sans Condensed"/>
            </a:endParaRPr>
          </a:p>
          <a:p>
            <a:pPr marL="285750" indent="-285750">
              <a:buFont typeface="Arial" panose="020B0604020202020204" pitchFamily="34" charset="0"/>
              <a:buChar char="•"/>
            </a:pPr>
            <a:r>
              <a:rPr lang="fr-FR" sz="1600" dirty="0">
                <a:solidFill>
                  <a:srgbClr val="000000"/>
                </a:solidFill>
                <a:latin typeface="Open Sans Condensed"/>
              </a:rPr>
              <a:t>+ Fibres qui rejoignent le nerf laryngé inférieur (</a:t>
            </a:r>
            <a:r>
              <a:rPr lang="fr-FR" sz="1600" b="0" i="0" u="none" strike="noStrike" baseline="0" dirty="0">
                <a:solidFill>
                  <a:srgbClr val="000000"/>
                </a:solidFill>
                <a:latin typeface="Open Sans Condensed"/>
              </a:rPr>
              <a:t>corde vocale et de la région sous-glottique)</a:t>
            </a:r>
          </a:p>
          <a:p>
            <a:endParaRPr lang="fr-FR" sz="1600" dirty="0">
              <a:solidFill>
                <a:srgbClr val="000000"/>
              </a:solidFill>
              <a:latin typeface="Open Sans Condensed"/>
            </a:endParaRPr>
          </a:p>
          <a:p>
            <a:r>
              <a:rPr lang="fr-FR" sz="1600" b="0" i="0" u="none" strike="noStrike" baseline="0" dirty="0">
                <a:solidFill>
                  <a:srgbClr val="000000"/>
                </a:solidFill>
                <a:latin typeface="Open Sans Condensed"/>
              </a:rPr>
              <a:t>Récepteurs muqueux sensibles au contact (mécanorécepteurs) -&gt; reflexe de toux. </a:t>
            </a:r>
            <a:endParaRPr lang="fr-FR" sz="1600" dirty="0">
              <a:latin typeface="Open Sans Condensed"/>
            </a:endParaRPr>
          </a:p>
        </p:txBody>
      </p:sp>
      <p:sp>
        <p:nvSpPr>
          <p:cNvPr id="9" name="ZoneTexte 8">
            <a:extLst>
              <a:ext uri="{FF2B5EF4-FFF2-40B4-BE49-F238E27FC236}">
                <a16:creationId xmlns:a16="http://schemas.microsoft.com/office/drawing/2014/main" id="{6A9E3ECE-E682-3801-012B-86845B2E07C6}"/>
              </a:ext>
            </a:extLst>
          </p:cNvPr>
          <p:cNvSpPr txBox="1"/>
          <p:nvPr/>
        </p:nvSpPr>
        <p:spPr>
          <a:xfrm>
            <a:off x="239091" y="2687657"/>
            <a:ext cx="6096000" cy="369332"/>
          </a:xfrm>
          <a:prstGeom prst="rect">
            <a:avLst/>
          </a:prstGeom>
          <a:noFill/>
        </p:spPr>
        <p:txBody>
          <a:bodyPr wrap="square">
            <a:spAutoFit/>
          </a:bodyPr>
          <a:lstStyle/>
          <a:p>
            <a:r>
              <a:rPr lang="fr-FR" sz="1800" b="1" i="0" u="none" strike="noStrike" baseline="0" dirty="0">
                <a:solidFill>
                  <a:srgbClr val="0171B9"/>
                </a:solidFill>
                <a:latin typeface="Open Sans Condensed"/>
              </a:rPr>
              <a:t>Innervation sensitive du larynx </a:t>
            </a:r>
          </a:p>
        </p:txBody>
      </p:sp>
      <p:sp>
        <p:nvSpPr>
          <p:cNvPr id="11" name="ZoneTexte 10">
            <a:extLst>
              <a:ext uri="{FF2B5EF4-FFF2-40B4-BE49-F238E27FC236}">
                <a16:creationId xmlns:a16="http://schemas.microsoft.com/office/drawing/2014/main" id="{D79C5A50-7D8E-5A13-68D4-696B71B5A477}"/>
              </a:ext>
            </a:extLst>
          </p:cNvPr>
          <p:cNvSpPr txBox="1"/>
          <p:nvPr/>
        </p:nvSpPr>
        <p:spPr>
          <a:xfrm>
            <a:off x="666749" y="5045749"/>
            <a:ext cx="8286751" cy="830997"/>
          </a:xfrm>
          <a:prstGeom prst="rect">
            <a:avLst/>
          </a:prstGeom>
          <a:noFill/>
        </p:spPr>
        <p:txBody>
          <a:bodyPr wrap="square">
            <a:spAutoFit/>
          </a:bodyPr>
          <a:lstStyle/>
          <a:p>
            <a:pPr marL="285750" indent="-285750">
              <a:buFont typeface="Arial" panose="020B0604020202020204" pitchFamily="34" charset="0"/>
              <a:buChar char="•"/>
            </a:pPr>
            <a:r>
              <a:rPr lang="fr-FR" sz="1600" b="0" i="0" u="none" strike="noStrike" baseline="0" dirty="0">
                <a:solidFill>
                  <a:srgbClr val="000000"/>
                </a:solidFill>
                <a:latin typeface="Open Sans Condensed"/>
              </a:rPr>
              <a:t>Partie basse de la circonvolution frontale ascendante : gyrus précentral</a:t>
            </a:r>
          </a:p>
          <a:p>
            <a:pPr marL="285750" indent="-285750">
              <a:buFont typeface="Arial" panose="020B0604020202020204" pitchFamily="34" charset="0"/>
              <a:buChar char="•"/>
            </a:pPr>
            <a:r>
              <a:rPr lang="fr-FR" sz="1600" b="0" i="0" u="none" strike="noStrike" baseline="0" dirty="0">
                <a:solidFill>
                  <a:srgbClr val="000000"/>
                </a:solidFill>
                <a:latin typeface="Open Sans Condensed"/>
              </a:rPr>
              <a:t>Partie postérieure de la première circonvolution frontale</a:t>
            </a:r>
            <a:r>
              <a:rPr lang="fr-FR" sz="1600" dirty="0">
                <a:solidFill>
                  <a:srgbClr val="000000"/>
                </a:solidFill>
                <a:latin typeface="Open Sans Condensed"/>
              </a:rPr>
              <a:t> : </a:t>
            </a:r>
            <a:r>
              <a:rPr lang="fr-FR" sz="1600" b="0" i="0" u="none" strike="noStrike" baseline="0" dirty="0">
                <a:solidFill>
                  <a:srgbClr val="000000"/>
                </a:solidFill>
                <a:latin typeface="Open Sans Condensed"/>
              </a:rPr>
              <a:t>aire motrice supplémentaire</a:t>
            </a:r>
          </a:p>
          <a:p>
            <a:pPr lvl="1"/>
            <a:r>
              <a:rPr lang="fr-FR" sz="1600" dirty="0">
                <a:solidFill>
                  <a:srgbClr val="000000"/>
                </a:solidFill>
                <a:latin typeface="Open Sans Condensed"/>
              </a:rPr>
              <a:t>	Nombreuses connexions +++</a:t>
            </a:r>
            <a:endParaRPr lang="fr-FR" sz="1600" b="0" i="0" u="none" strike="noStrike" baseline="0" dirty="0">
              <a:solidFill>
                <a:srgbClr val="000000"/>
              </a:solidFill>
              <a:latin typeface="Open Sans Condensed"/>
            </a:endParaRPr>
          </a:p>
        </p:txBody>
      </p:sp>
      <p:sp>
        <p:nvSpPr>
          <p:cNvPr id="13" name="ZoneTexte 12">
            <a:extLst>
              <a:ext uri="{FF2B5EF4-FFF2-40B4-BE49-F238E27FC236}">
                <a16:creationId xmlns:a16="http://schemas.microsoft.com/office/drawing/2014/main" id="{5E3FE5B6-36BE-2BB1-9CFC-A6C532AE41A4}"/>
              </a:ext>
            </a:extLst>
          </p:cNvPr>
          <p:cNvSpPr txBox="1"/>
          <p:nvPr/>
        </p:nvSpPr>
        <p:spPr>
          <a:xfrm>
            <a:off x="239091" y="4643556"/>
            <a:ext cx="6096000" cy="369332"/>
          </a:xfrm>
          <a:prstGeom prst="rect">
            <a:avLst/>
          </a:prstGeom>
          <a:noFill/>
        </p:spPr>
        <p:txBody>
          <a:bodyPr wrap="square">
            <a:spAutoFit/>
          </a:bodyPr>
          <a:lstStyle/>
          <a:p>
            <a:r>
              <a:rPr lang="fr-FR" sz="1800" b="1" i="0" u="none" strike="noStrike" baseline="0" dirty="0">
                <a:solidFill>
                  <a:srgbClr val="0171B9"/>
                </a:solidFill>
                <a:latin typeface="Open Sans Condensed"/>
              </a:rPr>
              <a:t>Centres nerveux </a:t>
            </a:r>
            <a:endParaRPr lang="fr-FR" dirty="0">
              <a:solidFill>
                <a:srgbClr val="0171B9"/>
              </a:solidFill>
            </a:endParaRPr>
          </a:p>
        </p:txBody>
      </p:sp>
      <p:pic>
        <p:nvPicPr>
          <p:cNvPr id="21" name="Image 20" descr="Une image contenant dessin, croquis, illustration, clipart&#10;&#10;Description générée automatiquement">
            <a:extLst>
              <a:ext uri="{FF2B5EF4-FFF2-40B4-BE49-F238E27FC236}">
                <a16:creationId xmlns:a16="http://schemas.microsoft.com/office/drawing/2014/main" id="{DE9CDF9E-BFAA-E865-F379-55B0151304CC}"/>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9239662" y="4085423"/>
            <a:ext cx="2607766" cy="2554546"/>
          </a:xfrm>
          <a:prstGeom prst="rect">
            <a:avLst/>
          </a:prstGeom>
        </p:spPr>
      </p:pic>
      <p:sp>
        <p:nvSpPr>
          <p:cNvPr id="22" name="Ellipse 21">
            <a:extLst>
              <a:ext uri="{FF2B5EF4-FFF2-40B4-BE49-F238E27FC236}">
                <a16:creationId xmlns:a16="http://schemas.microsoft.com/office/drawing/2014/main" id="{B43DCB1A-45B5-E148-7C6D-E250EDDB8841}"/>
              </a:ext>
            </a:extLst>
          </p:cNvPr>
          <p:cNvSpPr/>
          <p:nvPr/>
        </p:nvSpPr>
        <p:spPr>
          <a:xfrm>
            <a:off x="10048973" y="6136849"/>
            <a:ext cx="989815" cy="577740"/>
          </a:xfrm>
          <a:prstGeom prst="ellipse">
            <a:avLst/>
          </a:prstGeom>
          <a:noFill/>
          <a:ln>
            <a:solidFill>
              <a:srgbClr val="AB1A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id="{06EF1098-14D4-16A7-C33B-0B0EFBED7842}"/>
              </a:ext>
            </a:extLst>
          </p:cNvPr>
          <p:cNvSpPr txBox="1"/>
          <p:nvPr/>
        </p:nvSpPr>
        <p:spPr>
          <a:xfrm>
            <a:off x="4965033" y="6279387"/>
            <a:ext cx="2951078" cy="369332"/>
          </a:xfrm>
          <a:prstGeom prst="rect">
            <a:avLst/>
          </a:prstGeom>
          <a:noFill/>
        </p:spPr>
        <p:txBody>
          <a:bodyPr wrap="square">
            <a:spAutoFit/>
          </a:bodyPr>
          <a:lstStyle/>
          <a:p>
            <a:r>
              <a:rPr lang="fr-FR" sz="1800" b="1" i="0" u="none" strike="noStrike" baseline="0" dirty="0">
                <a:solidFill>
                  <a:srgbClr val="000000"/>
                </a:solidFill>
                <a:latin typeface="GOMJN E+ Stone Sans"/>
              </a:rPr>
              <a:t>Contrôle </a:t>
            </a:r>
            <a:r>
              <a:rPr lang="fr-FR" sz="1800" b="1" i="0" u="none" strike="noStrike" baseline="0" dirty="0" err="1">
                <a:solidFill>
                  <a:srgbClr val="000000"/>
                </a:solidFill>
                <a:latin typeface="GOMJN E+ Stone Sans"/>
              </a:rPr>
              <a:t>audiophonatoire</a:t>
            </a:r>
            <a:r>
              <a:rPr lang="fr-FR" sz="1800" b="1" i="0" u="none" strike="noStrike" baseline="0" dirty="0">
                <a:solidFill>
                  <a:srgbClr val="000000"/>
                </a:solidFill>
                <a:latin typeface="GOMJN E+ Stone Sans"/>
              </a:rPr>
              <a:t> </a:t>
            </a:r>
            <a:endParaRPr lang="fr-FR" dirty="0"/>
          </a:p>
        </p:txBody>
      </p:sp>
      <p:sp>
        <p:nvSpPr>
          <p:cNvPr id="27" name="ZoneTexte 26">
            <a:extLst>
              <a:ext uri="{FF2B5EF4-FFF2-40B4-BE49-F238E27FC236}">
                <a16:creationId xmlns:a16="http://schemas.microsoft.com/office/drawing/2014/main" id="{EA6584BF-A5A3-4ADB-914B-C1516CFA8D89}"/>
              </a:ext>
            </a:extLst>
          </p:cNvPr>
          <p:cNvSpPr txBox="1"/>
          <p:nvPr/>
        </p:nvSpPr>
        <p:spPr>
          <a:xfrm>
            <a:off x="666749" y="6270637"/>
            <a:ext cx="2951078" cy="369332"/>
          </a:xfrm>
          <a:prstGeom prst="rect">
            <a:avLst/>
          </a:prstGeom>
          <a:noFill/>
        </p:spPr>
        <p:txBody>
          <a:bodyPr wrap="square">
            <a:spAutoFit/>
          </a:bodyPr>
          <a:lstStyle/>
          <a:p>
            <a:r>
              <a:rPr lang="fr-FR" sz="1800" b="1" i="0" u="none" strike="noStrike" baseline="0" dirty="0">
                <a:solidFill>
                  <a:srgbClr val="000000"/>
                </a:solidFill>
                <a:latin typeface="GOMJN E+ Stone Sans"/>
              </a:rPr>
              <a:t>Contrôle réflexe </a:t>
            </a:r>
            <a:endParaRPr lang="fr-FR" dirty="0"/>
          </a:p>
        </p:txBody>
      </p:sp>
    </p:spTree>
    <p:extLst>
      <p:ext uri="{BB962C8B-B14F-4D97-AF65-F5344CB8AC3E}">
        <p14:creationId xmlns:p14="http://schemas.microsoft.com/office/powerpoint/2010/main" val="22014731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A97EBF-2DF5-3317-3690-25557B03D5A6}"/>
              </a:ext>
            </a:extLst>
          </p:cNvPr>
          <p:cNvSpPr/>
          <p:nvPr/>
        </p:nvSpPr>
        <p:spPr>
          <a:xfrm>
            <a:off x="3856008" y="3156208"/>
            <a:ext cx="2554880" cy="145604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Coordination neuromusculaire</a:t>
            </a:r>
            <a:endParaRPr lang="fr-FR" sz="2400" dirty="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4" name="ZoneTexte 3">
            <a:extLst>
              <a:ext uri="{FF2B5EF4-FFF2-40B4-BE49-F238E27FC236}">
                <a16:creationId xmlns:a16="http://schemas.microsoft.com/office/drawing/2014/main" id="{951260B5-4723-02D2-161E-1C57FC199287}"/>
              </a:ext>
            </a:extLst>
          </p:cNvPr>
          <p:cNvSpPr txBox="1"/>
          <p:nvPr/>
        </p:nvSpPr>
        <p:spPr>
          <a:xfrm>
            <a:off x="521690" y="297718"/>
            <a:ext cx="8425016" cy="707886"/>
          </a:xfrm>
          <a:prstGeom prst="rect">
            <a:avLst/>
          </a:prstGeom>
          <a:noFill/>
        </p:spPr>
        <p:txBody>
          <a:bodyPr wrap="square">
            <a:spAutoFit/>
          </a:bodyPr>
          <a:lstStyle/>
          <a:p>
            <a:r>
              <a:rPr lang="fr" sz="4000" dirty="0">
                <a:solidFill>
                  <a:srgbClr val="0F7B6F"/>
                </a:solidFill>
                <a:latin typeface="Oswald Regular"/>
                <a:ea typeface="Oswald Regular"/>
                <a:cs typeface="Oswald Regular"/>
                <a:sym typeface="Oswald Regular"/>
              </a:rPr>
              <a:t>Les fonctions laryngées</a:t>
            </a:r>
            <a:endParaRPr lang="fr-FR" sz="4000" dirty="0"/>
          </a:p>
        </p:txBody>
      </p:sp>
      <p:sp>
        <p:nvSpPr>
          <p:cNvPr id="3" name="Rectangle à coins arrondis 4">
            <a:extLst>
              <a:ext uri="{FF2B5EF4-FFF2-40B4-BE49-F238E27FC236}">
                <a16:creationId xmlns:a16="http://schemas.microsoft.com/office/drawing/2014/main" id="{BA71A320-762A-05C8-127A-1FCF7BFF1E08}"/>
              </a:ext>
            </a:extLst>
          </p:cNvPr>
          <p:cNvSpPr/>
          <p:nvPr/>
        </p:nvSpPr>
        <p:spPr>
          <a:xfrm>
            <a:off x="1321767" y="2334975"/>
            <a:ext cx="3004172" cy="841368"/>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t>Ventilation</a:t>
            </a:r>
          </a:p>
        </p:txBody>
      </p:sp>
      <p:sp>
        <p:nvSpPr>
          <p:cNvPr id="16" name="Rectangle à coins arrondis 5">
            <a:extLst>
              <a:ext uri="{FF2B5EF4-FFF2-40B4-BE49-F238E27FC236}">
                <a16:creationId xmlns:a16="http://schemas.microsoft.com/office/drawing/2014/main" id="{4C069DE0-4A88-68FC-AAD3-53826F2591E3}"/>
              </a:ext>
            </a:extLst>
          </p:cNvPr>
          <p:cNvSpPr/>
          <p:nvPr/>
        </p:nvSpPr>
        <p:spPr>
          <a:xfrm>
            <a:off x="6161440" y="2334975"/>
            <a:ext cx="3306409" cy="841368"/>
          </a:xfrm>
          <a:prstGeom prst="roundRect">
            <a:avLst/>
          </a:prstGeom>
          <a:solidFill>
            <a:srgbClr val="0F7B6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sz="2800" dirty="0"/>
              <a:t>Déglutition</a:t>
            </a:r>
          </a:p>
          <a:p>
            <a:pPr algn="ctr"/>
            <a:r>
              <a:rPr lang="fr-FR" sz="2400" dirty="0"/>
              <a:t>(protection des VA)</a:t>
            </a:r>
          </a:p>
        </p:txBody>
      </p:sp>
      <p:sp>
        <p:nvSpPr>
          <p:cNvPr id="17" name="Rectangle à coins arrondis 8">
            <a:extLst>
              <a:ext uri="{FF2B5EF4-FFF2-40B4-BE49-F238E27FC236}">
                <a16:creationId xmlns:a16="http://schemas.microsoft.com/office/drawing/2014/main" id="{AF07D351-B443-B529-38FA-3B9161915C14}"/>
              </a:ext>
            </a:extLst>
          </p:cNvPr>
          <p:cNvSpPr/>
          <p:nvPr/>
        </p:nvSpPr>
        <p:spPr>
          <a:xfrm>
            <a:off x="1438099" y="4363370"/>
            <a:ext cx="2986357" cy="841368"/>
          </a:xfrm>
          <a:prstGeom prst="roundRect">
            <a:avLst/>
          </a:prstGeom>
          <a:solidFill>
            <a:schemeClr val="bg1">
              <a:lumMod val="8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sz="2800" dirty="0"/>
              <a:t>Phonation</a:t>
            </a:r>
          </a:p>
        </p:txBody>
      </p:sp>
      <p:sp>
        <p:nvSpPr>
          <p:cNvPr id="18" name="Rectangle : coins arrondis 12">
            <a:extLst>
              <a:ext uri="{FF2B5EF4-FFF2-40B4-BE49-F238E27FC236}">
                <a16:creationId xmlns:a16="http://schemas.microsoft.com/office/drawing/2014/main" id="{BD5F6EA1-389B-C25B-0843-3BEBBC69E7F3}"/>
              </a:ext>
            </a:extLst>
          </p:cNvPr>
          <p:cNvSpPr/>
          <p:nvPr/>
        </p:nvSpPr>
        <p:spPr>
          <a:xfrm>
            <a:off x="6133382" y="4363370"/>
            <a:ext cx="3786995" cy="841368"/>
          </a:xfrm>
          <a:prstGeom prst="roundRect">
            <a:avLst/>
          </a:prstGeom>
          <a:solidFill>
            <a:schemeClr val="bg1">
              <a:lumMod val="8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1" eaLnBrk="1" hangingPunct="1">
              <a:lnSpc>
                <a:spcPct val="90000"/>
              </a:lnSpc>
            </a:pPr>
            <a:r>
              <a:rPr lang="fr-FR" altLang="fr-FR" sz="2800" dirty="0">
                <a:ln w="0"/>
                <a:solidFill>
                  <a:schemeClr val="bg1"/>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Efforts musculaires</a:t>
            </a:r>
          </a:p>
        </p:txBody>
      </p:sp>
    </p:spTree>
    <p:extLst>
      <p:ext uri="{BB962C8B-B14F-4D97-AF65-F5344CB8AC3E}">
        <p14:creationId xmlns:p14="http://schemas.microsoft.com/office/powerpoint/2010/main" val="30910901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DEDEAD1E-3326-513A-9F66-8A39B569736B}"/>
              </a:ext>
            </a:extLst>
          </p:cNvPr>
          <p:cNvSpPr txBox="1"/>
          <p:nvPr/>
        </p:nvSpPr>
        <p:spPr>
          <a:xfrm>
            <a:off x="622149" y="2372290"/>
            <a:ext cx="9798379" cy="2246769"/>
          </a:xfrm>
          <a:prstGeom prst="rect">
            <a:avLst/>
          </a:prstGeom>
          <a:noFill/>
        </p:spPr>
        <p:txBody>
          <a:bodyPr wrap="square">
            <a:spAutoFit/>
          </a:bodyPr>
          <a:lstStyle/>
          <a:p>
            <a:pPr marL="457200" indent="-457200">
              <a:buFont typeface="Arial" panose="020B0604020202020204" pitchFamily="34" charset="0"/>
              <a:buChar char="•"/>
            </a:pPr>
            <a:r>
              <a:rPr lang="fr-FR" sz="2800" dirty="0">
                <a:solidFill>
                  <a:srgbClr val="000000"/>
                </a:solidFill>
                <a:latin typeface="Open Sans Condensed Light" panose="020B0306030504020204"/>
                <a:ea typeface="Oswald Regular"/>
                <a:cs typeface="Oswald Regular"/>
                <a:sym typeface="Oswald Regular"/>
              </a:rPr>
              <a:t>Motricité digestive</a:t>
            </a:r>
          </a:p>
          <a:p>
            <a:pPr marL="457200" indent="-457200">
              <a:buFont typeface="Arial" panose="020B0604020202020204" pitchFamily="34" charset="0"/>
              <a:buChar char="•"/>
            </a:pPr>
            <a:r>
              <a:rPr lang="fr-FR" sz="2800" dirty="0">
                <a:solidFill>
                  <a:srgbClr val="000000"/>
                </a:solidFill>
                <a:latin typeface="Open Sans Condensed Light" panose="020B0306030504020204"/>
                <a:ea typeface="Oswald Regular"/>
                <a:cs typeface="Oswald Regular"/>
                <a:sym typeface="Oswald Regular"/>
              </a:rPr>
              <a:t>Déglutition et motricité œsophagienne</a:t>
            </a:r>
          </a:p>
          <a:p>
            <a:pPr marL="457200" indent="-457200">
              <a:buFont typeface="Arial" panose="020B0604020202020204" pitchFamily="34" charset="0"/>
              <a:buChar char="•"/>
            </a:pPr>
            <a:r>
              <a:rPr lang="fr-FR" sz="2800" dirty="0">
                <a:solidFill>
                  <a:srgbClr val="000000"/>
                </a:solidFill>
                <a:latin typeface="Open Sans Condensed Light" panose="020B0306030504020204"/>
                <a:ea typeface="Oswald Regular"/>
                <a:cs typeface="Oswald Regular"/>
                <a:sym typeface="Oswald Regular"/>
              </a:rPr>
              <a:t>Protection des voies aériennes</a:t>
            </a:r>
          </a:p>
          <a:p>
            <a:pPr marL="457200" indent="-457200">
              <a:buFont typeface="Arial" panose="020B0604020202020204" pitchFamily="34" charset="0"/>
              <a:buChar char="•"/>
            </a:pPr>
            <a:r>
              <a:rPr lang="fr-FR" sz="2800" dirty="0">
                <a:solidFill>
                  <a:srgbClr val="000000"/>
                </a:solidFill>
                <a:latin typeface="Open Sans Condensed Light" panose="020B0306030504020204"/>
                <a:ea typeface="Oswald Regular"/>
                <a:cs typeface="Oswald Regular"/>
                <a:sym typeface="Oswald Regular"/>
              </a:rPr>
              <a:t>Troubles : Dysphagies, fausses routes</a:t>
            </a:r>
          </a:p>
          <a:p>
            <a:pPr marL="457200" indent="-457200">
              <a:buFont typeface="Arial" panose="020B0604020202020204" pitchFamily="34" charset="0"/>
              <a:buChar char="•"/>
            </a:pPr>
            <a:r>
              <a:rPr lang="fr-FR" sz="2800" dirty="0">
                <a:solidFill>
                  <a:srgbClr val="000000"/>
                </a:solidFill>
                <a:latin typeface="Open Sans Condensed Light" panose="020B0306030504020204"/>
                <a:ea typeface="Oswald Regular"/>
                <a:cs typeface="Oswald Regular"/>
                <a:sym typeface="Oswald Regular"/>
              </a:rPr>
              <a:t>Exploration fonctionnelle</a:t>
            </a:r>
          </a:p>
        </p:txBody>
      </p:sp>
      <p:sp>
        <p:nvSpPr>
          <p:cNvPr id="2" name="ZoneTexte 1">
            <a:extLst>
              <a:ext uri="{FF2B5EF4-FFF2-40B4-BE49-F238E27FC236}">
                <a16:creationId xmlns:a16="http://schemas.microsoft.com/office/drawing/2014/main" id="{5A55597A-DA87-DDF9-3080-63EFD1F13D74}"/>
              </a:ext>
            </a:extLst>
          </p:cNvPr>
          <p:cNvSpPr txBox="1"/>
          <p:nvPr/>
        </p:nvSpPr>
        <p:spPr>
          <a:xfrm>
            <a:off x="299476" y="341818"/>
            <a:ext cx="4758299" cy="707886"/>
          </a:xfrm>
          <a:prstGeom prst="rect">
            <a:avLst/>
          </a:prstGeom>
          <a:noFill/>
        </p:spPr>
        <p:txBody>
          <a:bodyPr wrap="square">
            <a:spAutoFit/>
          </a:bodyPr>
          <a:lstStyle/>
          <a:p>
            <a:r>
              <a:rPr lang="fr" sz="4000" dirty="0">
                <a:solidFill>
                  <a:srgbClr val="0F7B6F"/>
                </a:solidFill>
                <a:latin typeface="Oswald Regular"/>
                <a:ea typeface="Oswald Regular"/>
                <a:cs typeface="Oswald Regular"/>
                <a:sym typeface="Oswald Regular"/>
              </a:rPr>
              <a:t>La Déglutition</a:t>
            </a:r>
          </a:p>
        </p:txBody>
      </p:sp>
    </p:spTree>
    <p:extLst>
      <p:ext uri="{BB962C8B-B14F-4D97-AF65-F5344CB8AC3E}">
        <p14:creationId xmlns:p14="http://schemas.microsoft.com/office/powerpoint/2010/main" val="3447931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A4485C7-446C-779A-78A4-036ED9C3F1FC}"/>
              </a:ext>
            </a:extLst>
          </p:cNvPr>
          <p:cNvPicPr>
            <a:picLocks noChangeAspect="1"/>
          </p:cNvPicPr>
          <p:nvPr/>
        </p:nvPicPr>
        <p:blipFill rotWithShape="1">
          <a:blip r:embed="rId2"/>
          <a:srcRect l="28518" t="8889" r="41667" b="21037"/>
          <a:stretch/>
        </p:blipFill>
        <p:spPr>
          <a:xfrm>
            <a:off x="3951767" y="467359"/>
            <a:ext cx="4288465" cy="6299516"/>
          </a:xfrm>
          <a:prstGeom prst="rect">
            <a:avLst/>
          </a:prstGeom>
        </p:spPr>
      </p:pic>
      <p:sp>
        <p:nvSpPr>
          <p:cNvPr id="4" name="ZoneTexte 3">
            <a:extLst>
              <a:ext uri="{FF2B5EF4-FFF2-40B4-BE49-F238E27FC236}">
                <a16:creationId xmlns:a16="http://schemas.microsoft.com/office/drawing/2014/main" id="{59C9BA91-343F-CB84-8226-1877B332BCB9}"/>
              </a:ext>
            </a:extLst>
          </p:cNvPr>
          <p:cNvSpPr txBox="1"/>
          <p:nvPr/>
        </p:nvSpPr>
        <p:spPr>
          <a:xfrm>
            <a:off x="267420" y="236527"/>
            <a:ext cx="6133380" cy="461665"/>
          </a:xfrm>
          <a:prstGeom prst="rect">
            <a:avLst/>
          </a:prstGeom>
          <a:noFill/>
        </p:spPr>
        <p:txBody>
          <a:bodyPr wrap="square">
            <a:spAutoFit/>
          </a:bodyPr>
          <a:lstStyle/>
          <a:p>
            <a:r>
              <a:rPr lang="fr-FR" sz="2400" b="1" dirty="0">
                <a:solidFill>
                  <a:srgbClr val="AB1A3A"/>
                </a:solidFill>
                <a:latin typeface="Open Sans Condensed Light" panose="020B0306030504020204"/>
              </a:rPr>
              <a:t>Différents étages</a:t>
            </a:r>
          </a:p>
        </p:txBody>
      </p:sp>
    </p:spTree>
    <p:extLst>
      <p:ext uri="{BB962C8B-B14F-4D97-AF65-F5344CB8AC3E}">
        <p14:creationId xmlns:p14="http://schemas.microsoft.com/office/powerpoint/2010/main" val="1767091425"/>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77909CA-BFE9-CF58-5405-BCF5C898BF68}"/>
              </a:ext>
            </a:extLst>
          </p:cNvPr>
          <p:cNvSpPr/>
          <p:nvPr/>
        </p:nvSpPr>
        <p:spPr>
          <a:xfrm>
            <a:off x="9152626" y="-3"/>
            <a:ext cx="3039374" cy="27259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0ED3C129-24DE-02D9-4966-C6D4F1824241}"/>
              </a:ext>
            </a:extLst>
          </p:cNvPr>
          <p:cNvSpPr txBox="1"/>
          <p:nvPr/>
        </p:nvSpPr>
        <p:spPr>
          <a:xfrm>
            <a:off x="125084" y="137528"/>
            <a:ext cx="6133380" cy="461665"/>
          </a:xfrm>
          <a:prstGeom prst="rect">
            <a:avLst/>
          </a:prstGeom>
          <a:noFill/>
        </p:spPr>
        <p:txBody>
          <a:bodyPr wrap="square">
            <a:spAutoFit/>
          </a:bodyPr>
          <a:lstStyle/>
          <a:p>
            <a:r>
              <a:rPr lang="fr-FR" sz="2400" b="1" dirty="0">
                <a:solidFill>
                  <a:srgbClr val="AB1A3A"/>
                </a:solidFill>
                <a:latin typeface="Open Sans Condensed Light" panose="020B0306030504020204"/>
              </a:rPr>
              <a:t>Motricité digestive</a:t>
            </a:r>
          </a:p>
        </p:txBody>
      </p:sp>
      <p:sp>
        <p:nvSpPr>
          <p:cNvPr id="16" name="ZoneTexte 15">
            <a:extLst>
              <a:ext uri="{FF2B5EF4-FFF2-40B4-BE49-F238E27FC236}">
                <a16:creationId xmlns:a16="http://schemas.microsoft.com/office/drawing/2014/main" id="{856E0BBD-E47E-06C8-FA7B-F746FBF15828}"/>
              </a:ext>
            </a:extLst>
          </p:cNvPr>
          <p:cNvSpPr txBox="1"/>
          <p:nvPr/>
        </p:nvSpPr>
        <p:spPr>
          <a:xfrm>
            <a:off x="327265" y="782423"/>
            <a:ext cx="4459856" cy="830997"/>
          </a:xfrm>
          <a:prstGeom prst="rect">
            <a:avLst/>
          </a:prstGeom>
          <a:noFill/>
        </p:spPr>
        <p:txBody>
          <a:bodyPr wrap="square">
            <a:spAutoFit/>
          </a:bodyPr>
          <a:lstStyle/>
          <a:p>
            <a:r>
              <a:rPr lang="fr-FR" sz="1600" b="1" dirty="0">
                <a:latin typeface="Open Sans Condensed"/>
              </a:rPr>
              <a:t>Muscle lisse digestif</a:t>
            </a:r>
            <a:endParaRPr lang="fr-FR" sz="1600" dirty="0">
              <a:latin typeface="Open Sans Condensed"/>
            </a:endParaRPr>
          </a:p>
          <a:p>
            <a:pPr marL="285750" indent="-285750">
              <a:buFont typeface="Arial" panose="020B0604020202020204" pitchFamily="34" charset="0"/>
              <a:buChar char="•"/>
            </a:pPr>
            <a:r>
              <a:rPr lang="fr-FR" sz="1600" dirty="0">
                <a:latin typeface="Open Sans Condensed"/>
              </a:rPr>
              <a:t>Couche circulaire interne </a:t>
            </a:r>
          </a:p>
          <a:p>
            <a:pPr marL="285750" indent="-285750">
              <a:buFont typeface="Arial" panose="020B0604020202020204" pitchFamily="34" charset="0"/>
              <a:buChar char="•"/>
            </a:pPr>
            <a:r>
              <a:rPr lang="fr-FR" sz="1600" dirty="0">
                <a:latin typeface="Open Sans Condensed"/>
              </a:rPr>
              <a:t>Couche longitudinale externe</a:t>
            </a:r>
          </a:p>
        </p:txBody>
      </p:sp>
      <p:pic>
        <p:nvPicPr>
          <p:cNvPr id="18" name="Image 17" descr="Une image contenant texte&#10;&#10;Description générée automatiquement">
            <a:extLst>
              <a:ext uri="{FF2B5EF4-FFF2-40B4-BE49-F238E27FC236}">
                <a16:creationId xmlns:a16="http://schemas.microsoft.com/office/drawing/2014/main" id="{1FBB5BC9-715D-109A-6482-B759C35082D6}"/>
              </a:ext>
            </a:extLst>
          </p:cNvPr>
          <p:cNvPicPr>
            <a:picLocks noChangeAspect="1"/>
          </p:cNvPicPr>
          <p:nvPr/>
        </p:nvPicPr>
        <p:blipFill rotWithShape="1">
          <a:blip r:embed="rId2">
            <a:extLst>
              <a:ext uri="{28A0092B-C50C-407E-A947-70E740481C1C}">
                <a14:useLocalDpi xmlns:a14="http://schemas.microsoft.com/office/drawing/2010/main" val="0"/>
              </a:ext>
            </a:extLst>
          </a:blip>
          <a:srcRect t="9390" r="1559"/>
          <a:stretch/>
        </p:blipFill>
        <p:spPr>
          <a:xfrm>
            <a:off x="7366959" y="272302"/>
            <a:ext cx="4699957" cy="3056449"/>
          </a:xfrm>
          <a:prstGeom prst="rect">
            <a:avLst/>
          </a:prstGeom>
        </p:spPr>
      </p:pic>
      <p:pic>
        <p:nvPicPr>
          <p:cNvPr id="20" name="Image 19" descr="Une image contenant texte, capture d’écran, conception&#10;&#10;Description générée automatiquement">
            <a:extLst>
              <a:ext uri="{FF2B5EF4-FFF2-40B4-BE49-F238E27FC236}">
                <a16:creationId xmlns:a16="http://schemas.microsoft.com/office/drawing/2014/main" id="{107EC78C-FF8D-A84F-C32E-C9D2E36F57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7263" y="85760"/>
            <a:ext cx="3168157" cy="3055319"/>
          </a:xfrm>
          <a:prstGeom prst="rect">
            <a:avLst/>
          </a:prstGeom>
        </p:spPr>
      </p:pic>
      <p:sp>
        <p:nvSpPr>
          <p:cNvPr id="32" name="ZoneTexte 31">
            <a:extLst>
              <a:ext uri="{FF2B5EF4-FFF2-40B4-BE49-F238E27FC236}">
                <a16:creationId xmlns:a16="http://schemas.microsoft.com/office/drawing/2014/main" id="{F8A8C717-AC81-4E36-47C2-6D5842B79439}"/>
              </a:ext>
            </a:extLst>
          </p:cNvPr>
          <p:cNvSpPr txBox="1"/>
          <p:nvPr/>
        </p:nvSpPr>
        <p:spPr>
          <a:xfrm>
            <a:off x="125084" y="3612761"/>
            <a:ext cx="8694886" cy="2554545"/>
          </a:xfrm>
          <a:prstGeom prst="rect">
            <a:avLst/>
          </a:prstGeom>
          <a:noFill/>
        </p:spPr>
        <p:txBody>
          <a:bodyPr wrap="square">
            <a:spAutoFit/>
          </a:bodyPr>
          <a:lstStyle/>
          <a:p>
            <a:r>
              <a:rPr lang="fr-FR" sz="1600" b="1" dirty="0">
                <a:latin typeface="Open Sans Condensed"/>
              </a:rPr>
              <a:t>Cellule musculaire lisse</a:t>
            </a:r>
          </a:p>
          <a:p>
            <a:pPr marL="285750" indent="-285750">
              <a:buFont typeface="Arial" panose="020B0604020202020204" pitchFamily="34" charset="0"/>
              <a:buChar char="•"/>
            </a:pPr>
            <a:r>
              <a:rPr lang="fr-FR" sz="1600" dirty="0">
                <a:latin typeface="Open Sans Condensed"/>
              </a:rPr>
              <a:t>Ancrage des myofibrilles des muscles lisses à des points denses intracellulaires</a:t>
            </a:r>
          </a:p>
          <a:p>
            <a:pPr marL="285750" indent="-285750">
              <a:buFont typeface="Arial" panose="020B0604020202020204" pitchFamily="34" charset="0"/>
              <a:buChar char="•"/>
            </a:pPr>
            <a:r>
              <a:rPr lang="fr-FR" sz="1600" dirty="0">
                <a:latin typeface="Open Sans Condensed"/>
              </a:rPr>
              <a:t>Répartition en fuseaux. </a:t>
            </a:r>
          </a:p>
          <a:p>
            <a:pPr marL="285750" indent="-285750">
              <a:buFont typeface="Arial" panose="020B0604020202020204" pitchFamily="34" charset="0"/>
              <a:buChar char="•"/>
            </a:pPr>
            <a:r>
              <a:rPr lang="fr-FR" sz="1600" dirty="0">
                <a:latin typeface="Open Sans Condensed"/>
              </a:rPr>
              <a:t>Se rétracter à plus de 80% de leur taille initiale. </a:t>
            </a:r>
          </a:p>
          <a:p>
            <a:pPr marL="285750" indent="-285750">
              <a:buFont typeface="Arial" panose="020B0604020202020204" pitchFamily="34" charset="0"/>
              <a:buChar char="•"/>
            </a:pPr>
            <a:r>
              <a:rPr lang="fr-FR" sz="1600" dirty="0">
                <a:latin typeface="Open Sans Condensed"/>
              </a:rPr>
              <a:t>Liaison myocytes lisses par des synapses électriques (jonctions lâches), -&gt;propagation des courants osmotiques -&gt; contraction de proche en proche. </a:t>
            </a:r>
          </a:p>
          <a:p>
            <a:endParaRPr lang="fr-FR" sz="1600" dirty="0">
              <a:latin typeface="Open Sans Condensed"/>
            </a:endParaRPr>
          </a:p>
          <a:p>
            <a:r>
              <a:rPr lang="fr-FR" sz="1600" dirty="0">
                <a:latin typeface="Open Sans Condensed"/>
              </a:rPr>
              <a:t>Contraction lente, soutenue longtemps, faible coût énergétique, sans période réfractaire. </a:t>
            </a:r>
          </a:p>
          <a:p>
            <a:r>
              <a:rPr lang="fr-FR" sz="1600" dirty="0">
                <a:latin typeface="Open Sans Condensed"/>
              </a:rPr>
              <a:t>Rôle du calcium (se fixe à la calmoduline) et activation des chaines légères de myosine  (phosphorylation), permettant l’interaction actine-myosine. </a:t>
            </a:r>
          </a:p>
        </p:txBody>
      </p:sp>
      <p:pic>
        <p:nvPicPr>
          <p:cNvPr id="33" name="Image 32">
            <a:extLst>
              <a:ext uri="{FF2B5EF4-FFF2-40B4-BE49-F238E27FC236}">
                <a16:creationId xmlns:a16="http://schemas.microsoft.com/office/drawing/2014/main" id="{E096B0A9-C0CD-D38B-5B83-4C88CB45D3E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59632" y="3414511"/>
            <a:ext cx="2225362" cy="3443489"/>
          </a:xfrm>
          <a:prstGeom prst="rect">
            <a:avLst/>
          </a:prstGeom>
          <a:noFill/>
        </p:spPr>
      </p:pic>
    </p:spTree>
    <p:extLst>
      <p:ext uri="{BB962C8B-B14F-4D97-AF65-F5344CB8AC3E}">
        <p14:creationId xmlns:p14="http://schemas.microsoft.com/office/powerpoint/2010/main" val="17406868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77909CA-BFE9-CF58-5405-BCF5C898BF68}"/>
              </a:ext>
            </a:extLst>
          </p:cNvPr>
          <p:cNvSpPr/>
          <p:nvPr/>
        </p:nvSpPr>
        <p:spPr>
          <a:xfrm>
            <a:off x="9152626" y="-3"/>
            <a:ext cx="3039374" cy="27259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0ED3C129-24DE-02D9-4966-C6D4F1824241}"/>
              </a:ext>
            </a:extLst>
          </p:cNvPr>
          <p:cNvSpPr txBox="1"/>
          <p:nvPr/>
        </p:nvSpPr>
        <p:spPr>
          <a:xfrm>
            <a:off x="125084" y="137528"/>
            <a:ext cx="6133380" cy="461665"/>
          </a:xfrm>
          <a:prstGeom prst="rect">
            <a:avLst/>
          </a:prstGeom>
          <a:noFill/>
        </p:spPr>
        <p:txBody>
          <a:bodyPr wrap="square">
            <a:spAutoFit/>
          </a:bodyPr>
          <a:lstStyle/>
          <a:p>
            <a:r>
              <a:rPr lang="fr-FR" sz="2400" b="1" dirty="0">
                <a:solidFill>
                  <a:srgbClr val="AB1A3A"/>
                </a:solidFill>
                <a:latin typeface="Open Sans Condensed Light" panose="020B0306030504020204"/>
              </a:rPr>
              <a:t>Motricité digestive</a:t>
            </a:r>
          </a:p>
        </p:txBody>
      </p:sp>
      <p:sp>
        <p:nvSpPr>
          <p:cNvPr id="23" name="ZoneTexte 22">
            <a:extLst>
              <a:ext uri="{FF2B5EF4-FFF2-40B4-BE49-F238E27FC236}">
                <a16:creationId xmlns:a16="http://schemas.microsoft.com/office/drawing/2014/main" id="{CD41609C-51B2-1D70-735B-8BC35AB0794B}"/>
              </a:ext>
            </a:extLst>
          </p:cNvPr>
          <p:cNvSpPr txBox="1"/>
          <p:nvPr/>
        </p:nvSpPr>
        <p:spPr>
          <a:xfrm>
            <a:off x="6444384" y="4828020"/>
            <a:ext cx="4890799" cy="923330"/>
          </a:xfrm>
          <a:prstGeom prst="rect">
            <a:avLst/>
          </a:prstGeom>
          <a:noFill/>
        </p:spPr>
        <p:txBody>
          <a:bodyPr wrap="square">
            <a:spAutoFit/>
          </a:bodyPr>
          <a:lstStyle/>
          <a:p>
            <a:r>
              <a:rPr lang="fr-FR" dirty="0">
                <a:latin typeface="Open Sans Condensed"/>
              </a:rPr>
              <a:t>Phases de contraction et de relaxation des fibres musculaires digestives. Alternance phases de brassage/stockage/</a:t>
            </a:r>
            <a:r>
              <a:rPr lang="fr-FR" dirty="0" err="1">
                <a:latin typeface="Open Sans Condensed"/>
              </a:rPr>
              <a:t>déprogression</a:t>
            </a:r>
            <a:endParaRPr lang="fr-FR" dirty="0">
              <a:latin typeface="Open Sans Condensed"/>
            </a:endParaRPr>
          </a:p>
        </p:txBody>
      </p:sp>
      <p:sp>
        <p:nvSpPr>
          <p:cNvPr id="27" name="ZoneTexte 26">
            <a:extLst>
              <a:ext uri="{FF2B5EF4-FFF2-40B4-BE49-F238E27FC236}">
                <a16:creationId xmlns:a16="http://schemas.microsoft.com/office/drawing/2014/main" id="{A996F1D0-25D5-CF3B-13BA-95CA6B6FB088}"/>
              </a:ext>
            </a:extLst>
          </p:cNvPr>
          <p:cNvSpPr txBox="1"/>
          <p:nvPr/>
        </p:nvSpPr>
        <p:spPr>
          <a:xfrm>
            <a:off x="123825" y="831596"/>
            <a:ext cx="7493519" cy="1569660"/>
          </a:xfrm>
          <a:prstGeom prst="rect">
            <a:avLst/>
          </a:prstGeom>
          <a:noFill/>
        </p:spPr>
        <p:txBody>
          <a:bodyPr wrap="square">
            <a:spAutoFit/>
          </a:bodyPr>
          <a:lstStyle/>
          <a:p>
            <a:r>
              <a:rPr lang="fr-FR" sz="1600" b="1" dirty="0">
                <a:latin typeface="Open Sans Condensed"/>
              </a:rPr>
              <a:t>Système nerveux entérique </a:t>
            </a:r>
            <a:r>
              <a:rPr lang="fr-FR" sz="1600" dirty="0">
                <a:latin typeface="Open Sans Condensed"/>
              </a:rPr>
              <a:t> = centre intégrateur du système nerveux autonome</a:t>
            </a:r>
          </a:p>
          <a:p>
            <a:pPr marL="285750" indent="-285750">
              <a:buFont typeface="Arial" panose="020B0604020202020204" pitchFamily="34" charset="0"/>
              <a:buChar char="•"/>
            </a:pPr>
            <a:r>
              <a:rPr lang="fr-FR" sz="1600" dirty="0">
                <a:latin typeface="Open Sans Condensed"/>
              </a:rPr>
              <a:t>Coordonne les fonctions intestinales </a:t>
            </a:r>
          </a:p>
          <a:p>
            <a:pPr marL="285750" indent="-285750">
              <a:buFont typeface="Arial" panose="020B0604020202020204" pitchFamily="34" charset="0"/>
              <a:buChar char="•"/>
            </a:pPr>
            <a:r>
              <a:rPr lang="fr-FR" sz="1600" dirty="0">
                <a:latin typeface="Open Sans Condensed"/>
              </a:rPr>
              <a:t>Absence d’innervation extrinsèque</a:t>
            </a:r>
          </a:p>
          <a:p>
            <a:pPr marL="285750" indent="-285750">
              <a:buFont typeface="Arial" panose="020B0604020202020204" pitchFamily="34" charset="0"/>
              <a:buChar char="•"/>
            </a:pPr>
            <a:r>
              <a:rPr lang="fr-FR" sz="1600" dirty="0">
                <a:latin typeface="Open Sans Condensed"/>
              </a:rPr>
              <a:t>Contient autant de neurones que la moelle allongée</a:t>
            </a:r>
          </a:p>
          <a:p>
            <a:pPr marL="285750" indent="-285750">
              <a:buFont typeface="Arial" panose="020B0604020202020204" pitchFamily="34" charset="0"/>
              <a:buChar char="•"/>
            </a:pPr>
            <a:r>
              <a:rPr lang="fr-FR" sz="1600" dirty="0">
                <a:latin typeface="Open Sans Condensed"/>
              </a:rPr>
              <a:t>Plexus viscéral : réseau de neurones situés dans la paroi du tube digestif</a:t>
            </a:r>
          </a:p>
          <a:p>
            <a:pPr marL="285750" indent="-285750">
              <a:buFont typeface="Arial" panose="020B0604020202020204" pitchFamily="34" charset="0"/>
              <a:buChar char="•"/>
            </a:pPr>
            <a:r>
              <a:rPr lang="fr-FR" sz="1600" dirty="0">
                <a:latin typeface="Open Sans Condensed"/>
              </a:rPr>
              <a:t>Neurones sensitifs, intermédiaires et motoneurones excitateurs et inhibiteurs</a:t>
            </a:r>
          </a:p>
        </p:txBody>
      </p:sp>
      <p:sp>
        <p:nvSpPr>
          <p:cNvPr id="28" name="Flèche : droite 27">
            <a:extLst>
              <a:ext uri="{FF2B5EF4-FFF2-40B4-BE49-F238E27FC236}">
                <a16:creationId xmlns:a16="http://schemas.microsoft.com/office/drawing/2014/main" id="{F86AA663-2F79-44B0-6E6C-AB932BE90277}"/>
              </a:ext>
            </a:extLst>
          </p:cNvPr>
          <p:cNvSpPr/>
          <p:nvPr/>
        </p:nvSpPr>
        <p:spPr>
          <a:xfrm>
            <a:off x="5286309" y="5061025"/>
            <a:ext cx="715992" cy="457320"/>
          </a:xfrm>
          <a:prstGeom prst="rightArrow">
            <a:avLst/>
          </a:prstGeom>
          <a:solidFill>
            <a:srgbClr val="0F7B6F"/>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C8C0F471-D100-0444-A1B4-6A2F52C86D0E}"/>
              </a:ext>
            </a:extLst>
          </p:cNvPr>
          <p:cNvSpPr txBox="1"/>
          <p:nvPr/>
        </p:nvSpPr>
        <p:spPr>
          <a:xfrm>
            <a:off x="8632685" y="130516"/>
            <a:ext cx="2771784" cy="400110"/>
          </a:xfrm>
          <a:prstGeom prst="rect">
            <a:avLst/>
          </a:prstGeom>
          <a:noFill/>
        </p:spPr>
        <p:txBody>
          <a:bodyPr wrap="none" rtlCol="0">
            <a:spAutoFit/>
          </a:bodyPr>
          <a:lstStyle/>
          <a:p>
            <a:r>
              <a:rPr lang="fr-FR" sz="2000" dirty="0"/>
              <a:t>« Le deuxième cerveau »</a:t>
            </a:r>
          </a:p>
        </p:txBody>
      </p:sp>
      <p:sp>
        <p:nvSpPr>
          <p:cNvPr id="5" name="ZoneTexte 4">
            <a:extLst>
              <a:ext uri="{FF2B5EF4-FFF2-40B4-BE49-F238E27FC236}">
                <a16:creationId xmlns:a16="http://schemas.microsoft.com/office/drawing/2014/main" id="{AE767768-67B2-9B57-AA83-595A5EF46F9E}"/>
              </a:ext>
            </a:extLst>
          </p:cNvPr>
          <p:cNvSpPr txBox="1"/>
          <p:nvPr/>
        </p:nvSpPr>
        <p:spPr>
          <a:xfrm>
            <a:off x="8044186" y="2746820"/>
            <a:ext cx="3948783" cy="646331"/>
          </a:xfrm>
          <a:prstGeom prst="rect">
            <a:avLst/>
          </a:prstGeom>
          <a:noFill/>
        </p:spPr>
        <p:txBody>
          <a:bodyPr wrap="square">
            <a:spAutoFit/>
          </a:bodyPr>
          <a:lstStyle/>
          <a:p>
            <a:r>
              <a:rPr lang="fr-FR" sz="1200" dirty="0"/>
              <a:t>Système nerveux de l’intestin de l’embryon aviaire à 16 jours, au stade où il commence à contrôler les contractions musculaires de l’intestin. Chevalier et al. J </a:t>
            </a:r>
            <a:r>
              <a:rPr lang="fr-FR" sz="1200" dirty="0" err="1"/>
              <a:t>Physiol</a:t>
            </a:r>
            <a:r>
              <a:rPr lang="fr-FR" sz="1200" dirty="0"/>
              <a:t>. 2019</a:t>
            </a:r>
          </a:p>
        </p:txBody>
      </p:sp>
      <p:pic>
        <p:nvPicPr>
          <p:cNvPr id="7" name="Image 6" descr="Une image contenant capture d’écran, violette, art, violet&#10;&#10;Description générée automatiquement">
            <a:extLst>
              <a:ext uri="{FF2B5EF4-FFF2-40B4-BE49-F238E27FC236}">
                <a16:creationId xmlns:a16="http://schemas.microsoft.com/office/drawing/2014/main" id="{B5CB5F2E-5679-7E90-5307-D9F5F4D0E1D1}"/>
              </a:ext>
            </a:extLst>
          </p:cNvPr>
          <p:cNvPicPr>
            <a:picLocks noChangeAspect="1"/>
          </p:cNvPicPr>
          <p:nvPr/>
        </p:nvPicPr>
        <p:blipFill rotWithShape="1">
          <a:blip r:embed="rId2">
            <a:extLst>
              <a:ext uri="{28A0092B-C50C-407E-A947-70E740481C1C}">
                <a14:useLocalDpi xmlns:a14="http://schemas.microsoft.com/office/drawing/2010/main" val="0"/>
              </a:ext>
            </a:extLst>
          </a:blip>
          <a:srcRect l="10407" r="10036"/>
          <a:stretch/>
        </p:blipFill>
        <p:spPr>
          <a:xfrm>
            <a:off x="8044186" y="530626"/>
            <a:ext cx="3948783" cy="2206669"/>
          </a:xfrm>
          <a:prstGeom prst="rect">
            <a:avLst/>
          </a:prstGeom>
        </p:spPr>
      </p:pic>
      <p:pic>
        <p:nvPicPr>
          <p:cNvPr id="9" name="Image 8" descr="Une image contenant dessin, texte, croquis, diagramme&#10;&#10;Description générée automatiquement">
            <a:extLst>
              <a:ext uri="{FF2B5EF4-FFF2-40B4-BE49-F238E27FC236}">
                <a16:creationId xmlns:a16="http://schemas.microsoft.com/office/drawing/2014/main" id="{C7E7EF92-735E-3E70-5B41-7F98FD06BF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719" y="3475934"/>
            <a:ext cx="4699707" cy="3321052"/>
          </a:xfrm>
          <a:prstGeom prst="rect">
            <a:avLst/>
          </a:prstGeom>
        </p:spPr>
      </p:pic>
      <p:sp>
        <p:nvSpPr>
          <p:cNvPr id="11" name="ZoneTexte 10">
            <a:extLst>
              <a:ext uri="{FF2B5EF4-FFF2-40B4-BE49-F238E27FC236}">
                <a16:creationId xmlns:a16="http://schemas.microsoft.com/office/drawing/2014/main" id="{D71F35F7-45AE-070E-7AB4-09F898899CF9}"/>
              </a:ext>
            </a:extLst>
          </p:cNvPr>
          <p:cNvSpPr txBox="1"/>
          <p:nvPr/>
        </p:nvSpPr>
        <p:spPr>
          <a:xfrm>
            <a:off x="144519" y="2633659"/>
            <a:ext cx="6436310" cy="800219"/>
          </a:xfrm>
          <a:prstGeom prst="rect">
            <a:avLst/>
          </a:prstGeom>
          <a:noFill/>
        </p:spPr>
        <p:txBody>
          <a:bodyPr wrap="square">
            <a:spAutoFit/>
          </a:bodyPr>
          <a:lstStyle/>
          <a:p>
            <a:r>
              <a:rPr lang="fr-FR" sz="1600" dirty="0">
                <a:latin typeface="Open Sans Condensed"/>
              </a:rPr>
              <a:t>2 parties histologiquement distinctes : </a:t>
            </a:r>
          </a:p>
          <a:p>
            <a:pPr marL="742950" lvl="1" indent="-285750">
              <a:buFont typeface="Wingdings" panose="05000000000000000000" pitchFamily="2" charset="2"/>
              <a:buChar char="ü"/>
            </a:pPr>
            <a:r>
              <a:rPr lang="fr-FR" sz="1400" dirty="0">
                <a:latin typeface="Open Sans Condensed"/>
              </a:rPr>
              <a:t>plexus myentérique (entre les 2 couches musculaires) </a:t>
            </a:r>
          </a:p>
          <a:p>
            <a:pPr marL="742950" lvl="1" indent="-285750">
              <a:buFont typeface="Wingdings" panose="05000000000000000000" pitchFamily="2" charset="2"/>
              <a:buChar char="ü"/>
            </a:pPr>
            <a:r>
              <a:rPr lang="fr-FR" sz="1400" dirty="0">
                <a:latin typeface="Open Sans Condensed"/>
              </a:rPr>
              <a:t>plexus sous-muqueux</a:t>
            </a:r>
            <a:r>
              <a:rPr lang="fr-FR" sz="1600" dirty="0">
                <a:latin typeface="Open Sans Condensed"/>
              </a:rPr>
              <a:t>. </a:t>
            </a:r>
          </a:p>
        </p:txBody>
      </p:sp>
    </p:spTree>
    <p:extLst>
      <p:ext uri="{BB962C8B-B14F-4D97-AF65-F5344CB8AC3E}">
        <p14:creationId xmlns:p14="http://schemas.microsoft.com/office/powerpoint/2010/main" val="20643717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651E1EEE-9556-4746-8AF4-58E2129883AC}"/>
              </a:ext>
            </a:extLst>
          </p:cNvPr>
          <p:cNvSpPr txBox="1"/>
          <p:nvPr/>
        </p:nvSpPr>
        <p:spPr>
          <a:xfrm>
            <a:off x="5882801" y="598304"/>
            <a:ext cx="6094562" cy="1569660"/>
          </a:xfrm>
          <a:prstGeom prst="rect">
            <a:avLst/>
          </a:prstGeom>
          <a:noFill/>
        </p:spPr>
        <p:txBody>
          <a:bodyPr wrap="square">
            <a:spAutoFit/>
          </a:bodyPr>
          <a:lstStyle/>
          <a:p>
            <a:pPr marL="285750" indent="-285750">
              <a:buFont typeface="Arial" panose="020B0604020202020204" pitchFamily="34" charset="0"/>
              <a:buChar char="•"/>
            </a:pPr>
            <a:r>
              <a:rPr lang="fr-FR" sz="1600" dirty="0">
                <a:effectLst/>
                <a:latin typeface="Open Sans Condensed"/>
                <a:ea typeface="Calibri" panose="020F0502020204030204" pitchFamily="34" charset="0"/>
              </a:rPr>
              <a:t>Système parasympathique </a:t>
            </a:r>
            <a:r>
              <a:rPr lang="fr-FR" sz="1600" dirty="0">
                <a:latin typeface="Open Sans Condensed"/>
                <a:ea typeface="Calibri" panose="020F0502020204030204" pitchFamily="34" charset="0"/>
                <a:cs typeface="Calibri" panose="020F0502020204030204" pitchFamily="34" charset="0"/>
              </a:rPr>
              <a:t>↗ </a:t>
            </a:r>
            <a:r>
              <a:rPr lang="fr-FR" sz="1600" dirty="0">
                <a:effectLst/>
                <a:latin typeface="Open Sans Condensed"/>
                <a:ea typeface="Calibri" panose="020F0502020204030204" pitchFamily="34" charset="0"/>
              </a:rPr>
              <a:t>activité du tractus gastro-intestinal</a:t>
            </a:r>
          </a:p>
          <a:p>
            <a:endParaRPr lang="fr-FR" sz="1600" dirty="0">
              <a:latin typeface="Open Sans Condensed"/>
              <a:ea typeface="Calibri" panose="020F0502020204030204" pitchFamily="34" charset="0"/>
            </a:endParaRPr>
          </a:p>
          <a:p>
            <a:pPr marL="285750" indent="-285750">
              <a:buFont typeface="Arial" panose="020B0604020202020204" pitchFamily="34" charset="0"/>
              <a:buChar char="•"/>
            </a:pPr>
            <a:r>
              <a:rPr lang="fr-FR" sz="1600" dirty="0">
                <a:effectLst/>
                <a:latin typeface="Open Sans Condensed"/>
                <a:ea typeface="Calibri" panose="020F0502020204030204" pitchFamily="34" charset="0"/>
              </a:rPr>
              <a:t>Système sympathique : inhibiteur mais n’intervient pas dans les conditions normales. En cas de stimulation intense, il augmente le tonus sphinctérien et ralentit le transit.</a:t>
            </a:r>
            <a:endParaRPr lang="fr-FR" sz="1600" dirty="0">
              <a:latin typeface="Open Sans Condensed"/>
            </a:endParaRPr>
          </a:p>
        </p:txBody>
      </p:sp>
      <p:pic>
        <p:nvPicPr>
          <p:cNvPr id="4" name="Image 1" descr="snerveuxautonome18.jpg">
            <a:extLst>
              <a:ext uri="{FF2B5EF4-FFF2-40B4-BE49-F238E27FC236}">
                <a16:creationId xmlns:a16="http://schemas.microsoft.com/office/drawing/2014/main" id="{CAC4D8BA-C60A-C774-4EB1-7A861AEC5BB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1169" y="517221"/>
            <a:ext cx="5070982" cy="6147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3">
            <a:extLst>
              <a:ext uri="{FF2B5EF4-FFF2-40B4-BE49-F238E27FC236}">
                <a16:creationId xmlns:a16="http://schemas.microsoft.com/office/drawing/2014/main" id="{475CF3C0-46AC-4B32-57FB-A2B6BC30F506}"/>
              </a:ext>
            </a:extLst>
          </p:cNvPr>
          <p:cNvSpPr txBox="1">
            <a:spLocks noChangeArrowheads="1"/>
          </p:cNvSpPr>
          <p:nvPr/>
        </p:nvSpPr>
        <p:spPr bwMode="auto">
          <a:xfrm>
            <a:off x="248574" y="0"/>
            <a:ext cx="49093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2000" b="1" dirty="0">
                <a:effectLst/>
                <a:latin typeface="Open Sans Condensed"/>
                <a:cs typeface="Arial" panose="020B0604020202020204" pitchFamily="34" charset="0"/>
              </a:rPr>
              <a:t>Système nerveux autonome</a:t>
            </a:r>
          </a:p>
        </p:txBody>
      </p:sp>
      <p:pic>
        <p:nvPicPr>
          <p:cNvPr id="7" name="Image 6" descr="Une image contenant capture d’écran, texte, conception&#10;&#10;Description générée automatiquement">
            <a:extLst>
              <a:ext uri="{FF2B5EF4-FFF2-40B4-BE49-F238E27FC236}">
                <a16:creationId xmlns:a16="http://schemas.microsoft.com/office/drawing/2014/main" id="{4BF490A8-6CD4-8D3D-5B64-F2A7E26E024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44657" y="2459428"/>
            <a:ext cx="5347234" cy="3800268"/>
          </a:xfrm>
          <a:prstGeom prst="rect">
            <a:avLst/>
          </a:prstGeom>
          <a:noFill/>
        </p:spPr>
      </p:pic>
      <p:sp>
        <p:nvSpPr>
          <p:cNvPr id="8" name="ZoneTexte 7">
            <a:extLst>
              <a:ext uri="{FF2B5EF4-FFF2-40B4-BE49-F238E27FC236}">
                <a16:creationId xmlns:a16="http://schemas.microsoft.com/office/drawing/2014/main" id="{6B4E112F-2FDB-D4A9-2929-8FCD51FD6950}"/>
              </a:ext>
            </a:extLst>
          </p:cNvPr>
          <p:cNvSpPr txBox="1"/>
          <p:nvPr/>
        </p:nvSpPr>
        <p:spPr>
          <a:xfrm>
            <a:off x="7000875" y="6259696"/>
            <a:ext cx="3259482" cy="369332"/>
          </a:xfrm>
          <a:prstGeom prst="rect">
            <a:avLst/>
          </a:prstGeom>
          <a:noFill/>
        </p:spPr>
        <p:txBody>
          <a:bodyPr wrap="none" rtlCol="0">
            <a:spAutoFit/>
          </a:bodyPr>
          <a:lstStyle/>
          <a:p>
            <a:r>
              <a:rPr lang="fr-FR" dirty="0">
                <a:latin typeface="Open Sans Condensed"/>
              </a:rPr>
              <a:t>Relai dans plexus </a:t>
            </a:r>
            <a:r>
              <a:rPr lang="fr-FR" dirty="0" err="1">
                <a:latin typeface="Open Sans Condensed"/>
              </a:rPr>
              <a:t>myenterique</a:t>
            </a:r>
            <a:endParaRPr lang="fr-FR" dirty="0">
              <a:latin typeface="Open Sans Condensed"/>
            </a:endParaRPr>
          </a:p>
        </p:txBody>
      </p:sp>
      <p:sp>
        <p:nvSpPr>
          <p:cNvPr id="9" name="Flèche : courbe vers la droite 8">
            <a:extLst>
              <a:ext uri="{FF2B5EF4-FFF2-40B4-BE49-F238E27FC236}">
                <a16:creationId xmlns:a16="http://schemas.microsoft.com/office/drawing/2014/main" id="{FDBCF32A-9454-058E-6221-029710D34FBE}"/>
              </a:ext>
            </a:extLst>
          </p:cNvPr>
          <p:cNvSpPr/>
          <p:nvPr/>
        </p:nvSpPr>
        <p:spPr>
          <a:xfrm>
            <a:off x="6344657" y="6098189"/>
            <a:ext cx="455194" cy="530839"/>
          </a:xfrm>
          <a:prstGeom prst="curvedRightArrow">
            <a:avLst/>
          </a:prstGeom>
          <a:solidFill>
            <a:schemeClr val="accent5">
              <a:lumMod val="75000"/>
            </a:schemeClr>
          </a:solidFill>
          <a:ln>
            <a:solidFill>
              <a:srgbClr val="0F7B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1275454773"/>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D411ED-3BF6-0153-5DDB-E830F678A9AD}"/>
              </a:ext>
            </a:extLst>
          </p:cNvPr>
          <p:cNvSpPr/>
          <p:nvPr/>
        </p:nvSpPr>
        <p:spPr>
          <a:xfrm>
            <a:off x="9152626" y="-3"/>
            <a:ext cx="3039374" cy="27259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0ED3C129-24DE-02D9-4966-C6D4F1824241}"/>
              </a:ext>
            </a:extLst>
          </p:cNvPr>
          <p:cNvSpPr txBox="1"/>
          <p:nvPr/>
        </p:nvSpPr>
        <p:spPr>
          <a:xfrm>
            <a:off x="125083" y="190048"/>
            <a:ext cx="6133380" cy="461665"/>
          </a:xfrm>
          <a:prstGeom prst="rect">
            <a:avLst/>
          </a:prstGeom>
          <a:noFill/>
        </p:spPr>
        <p:txBody>
          <a:bodyPr wrap="square">
            <a:spAutoFit/>
          </a:bodyPr>
          <a:lstStyle/>
          <a:p>
            <a:r>
              <a:rPr lang="fr-FR" sz="2400" b="1" dirty="0">
                <a:solidFill>
                  <a:srgbClr val="AB1A3A"/>
                </a:solidFill>
                <a:latin typeface="Open Sans Condensed"/>
              </a:rPr>
              <a:t>Péristaltisme</a:t>
            </a:r>
          </a:p>
        </p:txBody>
      </p:sp>
      <p:sp>
        <p:nvSpPr>
          <p:cNvPr id="12" name="ZoneTexte 11">
            <a:extLst>
              <a:ext uri="{FF2B5EF4-FFF2-40B4-BE49-F238E27FC236}">
                <a16:creationId xmlns:a16="http://schemas.microsoft.com/office/drawing/2014/main" id="{7ABA8634-5F1B-10A9-FF28-6EF97E22E546}"/>
              </a:ext>
            </a:extLst>
          </p:cNvPr>
          <p:cNvSpPr txBox="1"/>
          <p:nvPr/>
        </p:nvSpPr>
        <p:spPr>
          <a:xfrm>
            <a:off x="429163" y="1401426"/>
            <a:ext cx="6353175" cy="738664"/>
          </a:xfrm>
          <a:prstGeom prst="rect">
            <a:avLst/>
          </a:prstGeom>
          <a:noFill/>
        </p:spPr>
        <p:txBody>
          <a:bodyPr wrap="square">
            <a:spAutoFit/>
          </a:bodyPr>
          <a:lstStyle/>
          <a:p>
            <a:r>
              <a:rPr lang="fr-FR" sz="1400" dirty="0">
                <a:effectLst/>
                <a:latin typeface="Open Sans Condensed"/>
                <a:ea typeface="Times New Roman" panose="02020603050405020304" pitchFamily="18" charset="0"/>
              </a:rPr>
              <a:t>Selon la loi de </a:t>
            </a:r>
            <a:r>
              <a:rPr lang="fr-FR" sz="1400" dirty="0" err="1">
                <a:effectLst/>
                <a:latin typeface="Open Sans Condensed"/>
                <a:ea typeface="Times New Roman" panose="02020603050405020304" pitchFamily="18" charset="0"/>
              </a:rPr>
              <a:t>Bayliss</a:t>
            </a:r>
            <a:r>
              <a:rPr lang="fr-FR" sz="1400" dirty="0">
                <a:effectLst/>
                <a:latin typeface="Open Sans Condensed"/>
                <a:ea typeface="Times New Roman" panose="02020603050405020304" pitchFamily="18" charset="0"/>
              </a:rPr>
              <a:t> et Starling (1899), une stimulation en n’importe quel point du tube digestif provoque une contraction d’amont et une relaxation d’aval. </a:t>
            </a:r>
            <a:endParaRPr lang="fr-FR" sz="1400" dirty="0">
              <a:latin typeface="Open Sans Condensed"/>
            </a:endParaRPr>
          </a:p>
        </p:txBody>
      </p:sp>
      <p:sp>
        <p:nvSpPr>
          <p:cNvPr id="9" name="ZoneTexte 8">
            <a:extLst>
              <a:ext uri="{FF2B5EF4-FFF2-40B4-BE49-F238E27FC236}">
                <a16:creationId xmlns:a16="http://schemas.microsoft.com/office/drawing/2014/main" id="{46887E04-B80F-8CF7-89D8-51F8433E085E}"/>
              </a:ext>
            </a:extLst>
          </p:cNvPr>
          <p:cNvSpPr txBox="1"/>
          <p:nvPr/>
        </p:nvSpPr>
        <p:spPr>
          <a:xfrm>
            <a:off x="162463" y="4459853"/>
            <a:ext cx="6096000" cy="1384995"/>
          </a:xfrm>
          <a:prstGeom prst="rect">
            <a:avLst/>
          </a:prstGeom>
          <a:noFill/>
        </p:spPr>
        <p:txBody>
          <a:bodyPr wrap="square">
            <a:spAutoFit/>
          </a:bodyPr>
          <a:lstStyle/>
          <a:p>
            <a:r>
              <a:rPr lang="fr-FR" b="1" dirty="0">
                <a:latin typeface="Open Sans Condensed"/>
              </a:rPr>
              <a:t>Rôle des cellules interstitielles de Cajal</a:t>
            </a:r>
          </a:p>
          <a:p>
            <a:r>
              <a:rPr lang="fr-FR" sz="1600" dirty="0">
                <a:latin typeface="Open Sans Condensed"/>
              </a:rPr>
              <a:t>Situées au sein de la musculature lisse digestive </a:t>
            </a:r>
          </a:p>
          <a:p>
            <a:r>
              <a:rPr lang="fr-FR" sz="1600" dirty="0">
                <a:latin typeface="Open Sans Condensed"/>
              </a:rPr>
              <a:t>A proximité du plexus myentérique </a:t>
            </a:r>
          </a:p>
          <a:p>
            <a:r>
              <a:rPr lang="fr-FR" sz="1600" dirty="0">
                <a:latin typeface="Open Sans Condensed"/>
              </a:rPr>
              <a:t>Activité électrique spontanée (ondes lentes de dépolarisation)</a:t>
            </a:r>
          </a:p>
          <a:p>
            <a:r>
              <a:rPr lang="fr-FR" sz="1600" dirty="0">
                <a:latin typeface="Open Sans Condensed"/>
              </a:rPr>
              <a:t>Propagation aux cellules musculaires lisses</a:t>
            </a:r>
            <a:endParaRPr lang="fr-FR" dirty="0">
              <a:latin typeface="Open Sans Condensed"/>
            </a:endParaRPr>
          </a:p>
        </p:txBody>
      </p:sp>
      <p:sp>
        <p:nvSpPr>
          <p:cNvPr id="14" name="ZoneTexte 13">
            <a:extLst>
              <a:ext uri="{FF2B5EF4-FFF2-40B4-BE49-F238E27FC236}">
                <a16:creationId xmlns:a16="http://schemas.microsoft.com/office/drawing/2014/main" id="{0A41F1F8-29CB-C480-2D7D-0F65E31D5039}"/>
              </a:ext>
            </a:extLst>
          </p:cNvPr>
          <p:cNvSpPr txBox="1"/>
          <p:nvPr/>
        </p:nvSpPr>
        <p:spPr>
          <a:xfrm>
            <a:off x="125083" y="929099"/>
            <a:ext cx="10533392" cy="369332"/>
          </a:xfrm>
          <a:prstGeom prst="rect">
            <a:avLst/>
          </a:prstGeom>
          <a:noFill/>
        </p:spPr>
        <p:txBody>
          <a:bodyPr wrap="square">
            <a:spAutoFit/>
          </a:bodyPr>
          <a:lstStyle/>
          <a:p>
            <a:r>
              <a:rPr lang="fr-FR" sz="1800" dirty="0">
                <a:latin typeface="Open Sans Condensed"/>
                <a:ea typeface="Times New Roman" panose="02020603050405020304" pitchFamily="18" charset="0"/>
              </a:rPr>
              <a:t>=P</a:t>
            </a:r>
            <a:r>
              <a:rPr lang="fr-FR" sz="1800" dirty="0">
                <a:effectLst/>
                <a:latin typeface="Open Sans Condensed"/>
                <a:ea typeface="Times New Roman" panose="02020603050405020304" pitchFamily="18" charset="0"/>
              </a:rPr>
              <a:t>ropagation de contractions coordonnées des 2 couches musculaires pariétales. </a:t>
            </a:r>
          </a:p>
        </p:txBody>
      </p:sp>
      <p:sp>
        <p:nvSpPr>
          <p:cNvPr id="17" name="ZoneTexte 16">
            <a:extLst>
              <a:ext uri="{FF2B5EF4-FFF2-40B4-BE49-F238E27FC236}">
                <a16:creationId xmlns:a16="http://schemas.microsoft.com/office/drawing/2014/main" id="{250C5879-DF4D-A08A-ABE1-F248A3E87E85}"/>
              </a:ext>
            </a:extLst>
          </p:cNvPr>
          <p:cNvSpPr txBox="1"/>
          <p:nvPr/>
        </p:nvSpPr>
        <p:spPr>
          <a:xfrm>
            <a:off x="2914650" y="6335869"/>
            <a:ext cx="6999868" cy="400110"/>
          </a:xfrm>
          <a:prstGeom prst="rect">
            <a:avLst/>
          </a:prstGeom>
          <a:noFill/>
        </p:spPr>
        <p:txBody>
          <a:bodyPr wrap="square">
            <a:spAutoFit/>
          </a:bodyPr>
          <a:lstStyle/>
          <a:p>
            <a:r>
              <a:rPr lang="fr-FR" sz="2000" dirty="0">
                <a:latin typeface="Open Sans Condensed"/>
              </a:rPr>
              <a:t>Rythmicité et automatisme du péristaltisme (« pacemaker »)</a:t>
            </a:r>
          </a:p>
        </p:txBody>
      </p:sp>
      <p:sp>
        <p:nvSpPr>
          <p:cNvPr id="21" name="Flèche : courbe vers la droite 20">
            <a:extLst>
              <a:ext uri="{FF2B5EF4-FFF2-40B4-BE49-F238E27FC236}">
                <a16:creationId xmlns:a16="http://schemas.microsoft.com/office/drawing/2014/main" id="{090FAC10-42C9-D925-5986-93E8D9E94074}"/>
              </a:ext>
            </a:extLst>
          </p:cNvPr>
          <p:cNvSpPr/>
          <p:nvPr/>
        </p:nvSpPr>
        <p:spPr>
          <a:xfrm>
            <a:off x="1239257" y="3231911"/>
            <a:ext cx="455194" cy="530839"/>
          </a:xfrm>
          <a:prstGeom prst="curvedRightArrow">
            <a:avLst/>
          </a:prstGeom>
          <a:solidFill>
            <a:schemeClr val="accent2">
              <a:lumMod val="60000"/>
              <a:lumOff val="40000"/>
            </a:schemeClr>
          </a:solidFill>
          <a:ln w="25400" cap="flat" cmpd="sng" algn="ctr">
            <a:solidFill>
              <a:srgbClr val="AB1A3A"/>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000000"/>
              </a:solidFill>
              <a:effectLst/>
              <a:uLnTx/>
              <a:uFillTx/>
              <a:latin typeface="Open Sans Condensed"/>
            </a:endParaRPr>
          </a:p>
        </p:txBody>
      </p:sp>
      <p:pic>
        <p:nvPicPr>
          <p:cNvPr id="23" name="Image 22" descr="Une image contenant texte, capture d’écran, menu&#10;&#10;Description générée automatiquement">
            <a:extLst>
              <a:ext uri="{FF2B5EF4-FFF2-40B4-BE49-F238E27FC236}">
                <a16:creationId xmlns:a16="http://schemas.microsoft.com/office/drawing/2014/main" id="{4940E3C7-9250-E254-C5F5-7CA182707A91}"/>
              </a:ext>
            </a:extLst>
          </p:cNvPr>
          <p:cNvPicPr>
            <a:picLocks noChangeAspect="1"/>
          </p:cNvPicPr>
          <p:nvPr/>
        </p:nvPicPr>
        <p:blipFill rotWithShape="1">
          <a:blip r:embed="rId2">
            <a:extLst>
              <a:ext uri="{28A0092B-C50C-407E-A947-70E740481C1C}">
                <a14:useLocalDpi xmlns:a14="http://schemas.microsoft.com/office/drawing/2010/main" val="0"/>
              </a:ext>
            </a:extLst>
          </a:blip>
          <a:srcRect l="29584" t="38473" r="40729" b="4463"/>
          <a:stretch/>
        </p:blipFill>
        <p:spPr>
          <a:xfrm>
            <a:off x="5888409" y="4369357"/>
            <a:ext cx="1254458" cy="1808469"/>
          </a:xfrm>
          <a:prstGeom prst="rect">
            <a:avLst/>
          </a:prstGeom>
        </p:spPr>
      </p:pic>
      <p:sp>
        <p:nvSpPr>
          <p:cNvPr id="25" name="ZoneTexte 24">
            <a:extLst>
              <a:ext uri="{FF2B5EF4-FFF2-40B4-BE49-F238E27FC236}">
                <a16:creationId xmlns:a16="http://schemas.microsoft.com/office/drawing/2014/main" id="{1480C01D-6552-C163-928D-1D832DD53108}"/>
              </a:ext>
            </a:extLst>
          </p:cNvPr>
          <p:cNvSpPr txBox="1"/>
          <p:nvPr/>
        </p:nvSpPr>
        <p:spPr>
          <a:xfrm>
            <a:off x="318583" y="2480748"/>
            <a:ext cx="6999868" cy="646331"/>
          </a:xfrm>
          <a:prstGeom prst="rect">
            <a:avLst/>
          </a:prstGeom>
          <a:noFill/>
        </p:spPr>
        <p:txBody>
          <a:bodyPr wrap="square">
            <a:spAutoFit/>
          </a:bodyPr>
          <a:lstStyle/>
          <a:p>
            <a:pPr marL="285750" indent="-285750">
              <a:buFont typeface="Wingdings" panose="05000000000000000000" pitchFamily="2" charset="2"/>
              <a:buChar char="Ø"/>
            </a:pPr>
            <a:r>
              <a:rPr lang="fr-FR" sz="1800" dirty="0">
                <a:solidFill>
                  <a:srgbClr val="AB1A3A"/>
                </a:solidFill>
                <a:effectLst/>
                <a:latin typeface="Open Sans Condensed"/>
                <a:ea typeface="Times New Roman" panose="02020603050405020304" pitchFamily="18" charset="0"/>
              </a:rPr>
              <a:t>Circulaire interne </a:t>
            </a:r>
            <a:r>
              <a:rPr lang="fr-FR" sz="1800" dirty="0">
                <a:effectLst/>
                <a:latin typeface="Open Sans Condensed"/>
                <a:ea typeface="Times New Roman" panose="02020603050405020304" pitchFamily="18" charset="0"/>
              </a:rPr>
              <a:t>: Contraction en amont, Relaxation en aval</a:t>
            </a:r>
          </a:p>
          <a:p>
            <a:pPr marL="285750" indent="-285750">
              <a:buFont typeface="Wingdings" panose="05000000000000000000" pitchFamily="2" charset="2"/>
              <a:buChar char="Ø"/>
            </a:pPr>
            <a:r>
              <a:rPr lang="fr-FR" sz="1800" dirty="0">
                <a:solidFill>
                  <a:srgbClr val="AB1A3A"/>
                </a:solidFill>
                <a:latin typeface="Open Sans Condensed"/>
                <a:ea typeface="Times New Roman" panose="02020603050405020304" pitchFamily="18" charset="0"/>
              </a:rPr>
              <a:t>Longitudinale externe </a:t>
            </a:r>
            <a:r>
              <a:rPr lang="fr-FR" sz="1800" dirty="0">
                <a:latin typeface="Open Sans Condensed"/>
                <a:ea typeface="Times New Roman" panose="02020603050405020304" pitchFamily="18" charset="0"/>
              </a:rPr>
              <a:t>: Relaxation en amont, contraction en aval</a:t>
            </a:r>
          </a:p>
        </p:txBody>
      </p:sp>
      <p:sp>
        <p:nvSpPr>
          <p:cNvPr id="26" name="Flèche : courbe vers la droite 25">
            <a:extLst>
              <a:ext uri="{FF2B5EF4-FFF2-40B4-BE49-F238E27FC236}">
                <a16:creationId xmlns:a16="http://schemas.microsoft.com/office/drawing/2014/main" id="{A3EBB06C-6E1D-EDA8-54F0-80AD304F6008}"/>
              </a:ext>
            </a:extLst>
          </p:cNvPr>
          <p:cNvSpPr/>
          <p:nvPr/>
        </p:nvSpPr>
        <p:spPr>
          <a:xfrm>
            <a:off x="2342645" y="6137113"/>
            <a:ext cx="455194" cy="530839"/>
          </a:xfrm>
          <a:prstGeom prst="curvedRightArrow">
            <a:avLst/>
          </a:prstGeom>
          <a:solidFill>
            <a:srgbClr val="AAE2CA">
              <a:lumMod val="75000"/>
            </a:srgbClr>
          </a:solidFill>
          <a:ln w="25400" cap="flat" cmpd="sng" algn="ctr">
            <a:solidFill>
              <a:srgbClr val="0F7B6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000000"/>
              </a:solidFill>
              <a:effectLst/>
              <a:uLnTx/>
              <a:uFillTx/>
              <a:latin typeface="Open Sans Condensed"/>
            </a:endParaRPr>
          </a:p>
        </p:txBody>
      </p:sp>
      <p:sp>
        <p:nvSpPr>
          <p:cNvPr id="27" name="ZoneTexte 26">
            <a:extLst>
              <a:ext uri="{FF2B5EF4-FFF2-40B4-BE49-F238E27FC236}">
                <a16:creationId xmlns:a16="http://schemas.microsoft.com/office/drawing/2014/main" id="{1E0BF726-CC77-9E38-2E89-263B715A3721}"/>
              </a:ext>
            </a:extLst>
          </p:cNvPr>
          <p:cNvSpPr txBox="1"/>
          <p:nvPr/>
        </p:nvSpPr>
        <p:spPr>
          <a:xfrm>
            <a:off x="1723026" y="3429000"/>
            <a:ext cx="4564012" cy="400110"/>
          </a:xfrm>
          <a:prstGeom prst="rect">
            <a:avLst/>
          </a:prstGeom>
          <a:noFill/>
        </p:spPr>
        <p:txBody>
          <a:bodyPr wrap="square">
            <a:spAutoFit/>
          </a:bodyPr>
          <a:lstStyle/>
          <a:p>
            <a:r>
              <a:rPr lang="fr-FR" sz="2000" dirty="0">
                <a:latin typeface="Open Sans Condensed"/>
              </a:rPr>
              <a:t>Segment propulsif / segment </a:t>
            </a:r>
            <a:r>
              <a:rPr lang="fr-FR" sz="2000" dirty="0" err="1">
                <a:latin typeface="Open Sans Condensed"/>
              </a:rPr>
              <a:t>receptif</a:t>
            </a:r>
            <a:endParaRPr lang="fr-FR" sz="2000" dirty="0">
              <a:latin typeface="Open Sans Condensed"/>
            </a:endParaRPr>
          </a:p>
        </p:txBody>
      </p:sp>
      <p:pic>
        <p:nvPicPr>
          <p:cNvPr id="30" name="Image 29" descr="Une image contenant texte, capture d’écran&#10;&#10;Description générée automatiquement">
            <a:extLst>
              <a:ext uri="{FF2B5EF4-FFF2-40B4-BE49-F238E27FC236}">
                <a16:creationId xmlns:a16="http://schemas.microsoft.com/office/drawing/2014/main" id="{349B65D1-E0AA-FAEE-4873-8F618122A0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9162" y="190048"/>
            <a:ext cx="1990725" cy="3257550"/>
          </a:xfrm>
          <a:prstGeom prst="rect">
            <a:avLst/>
          </a:prstGeom>
        </p:spPr>
      </p:pic>
      <p:pic>
        <p:nvPicPr>
          <p:cNvPr id="10" name="Image 9" descr="Une image contenant texte, capture d’écran, conception&#10;&#10;Description générée automatiquement">
            <a:extLst>
              <a:ext uri="{FF2B5EF4-FFF2-40B4-BE49-F238E27FC236}">
                <a16:creationId xmlns:a16="http://schemas.microsoft.com/office/drawing/2014/main" id="{24C40498-974D-9B35-53C0-6B90949787FF}"/>
              </a:ext>
            </a:extLst>
          </p:cNvPr>
          <p:cNvPicPr>
            <a:picLocks noChangeAspect="1"/>
          </p:cNvPicPr>
          <p:nvPr/>
        </p:nvPicPr>
        <p:blipFill rotWithShape="1">
          <a:blip r:embed="rId4">
            <a:extLst>
              <a:ext uri="{28A0092B-C50C-407E-A947-70E740481C1C}">
                <a14:useLocalDpi xmlns:a14="http://schemas.microsoft.com/office/drawing/2010/main" val="0"/>
              </a:ext>
            </a:extLst>
          </a:blip>
          <a:srcRect l="3965" t="33258" r="44966" b="20327"/>
          <a:stretch/>
        </p:blipFill>
        <p:spPr>
          <a:xfrm>
            <a:off x="7180967" y="1786203"/>
            <a:ext cx="4918920" cy="2980430"/>
          </a:xfrm>
          <a:prstGeom prst="rect">
            <a:avLst/>
          </a:prstGeom>
        </p:spPr>
      </p:pic>
    </p:spTree>
    <p:extLst>
      <p:ext uri="{BB962C8B-B14F-4D97-AF65-F5344CB8AC3E}">
        <p14:creationId xmlns:p14="http://schemas.microsoft.com/office/powerpoint/2010/main" val="285646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P spid="2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F8CFB1-12E2-07FC-73B3-C44C6A979C69}"/>
              </a:ext>
            </a:extLst>
          </p:cNvPr>
          <p:cNvSpPr/>
          <p:nvPr/>
        </p:nvSpPr>
        <p:spPr>
          <a:xfrm>
            <a:off x="9458325" y="0"/>
            <a:ext cx="2733675" cy="27908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8D08D7C2-A3DB-43A9-01FC-0CDE8075FA99}"/>
              </a:ext>
            </a:extLst>
          </p:cNvPr>
          <p:cNvSpPr txBox="1"/>
          <p:nvPr/>
        </p:nvSpPr>
        <p:spPr>
          <a:xfrm>
            <a:off x="810882" y="964924"/>
            <a:ext cx="11019167" cy="646331"/>
          </a:xfrm>
          <a:prstGeom prst="rect">
            <a:avLst/>
          </a:prstGeom>
          <a:noFill/>
        </p:spPr>
        <p:txBody>
          <a:bodyPr wrap="square">
            <a:spAutoFit/>
          </a:bodyPr>
          <a:lstStyle/>
          <a:p>
            <a:pPr algn="l"/>
            <a:r>
              <a:rPr lang="fr-FR" sz="1800" b="0" i="0" u="none" strike="noStrike" baseline="0" dirty="0">
                <a:latin typeface="Open Sans Condensed"/>
              </a:rPr>
              <a:t>Conduction du bol alimentaire de la cavité buccale à l’estomac</a:t>
            </a:r>
          </a:p>
          <a:p>
            <a:pPr algn="l"/>
            <a:r>
              <a:rPr lang="fr-FR" dirty="0">
                <a:latin typeface="Open Sans Condensed"/>
              </a:rPr>
              <a:t>Risque lié au carrefour avec les voies aériennes: conduction harmonieuse et coordonnée / ventilation </a:t>
            </a:r>
            <a:endParaRPr lang="fr-FR" sz="1800" b="0" i="0" u="none" strike="noStrike" baseline="0" dirty="0">
              <a:latin typeface="Open Sans Condensed"/>
            </a:endParaRPr>
          </a:p>
        </p:txBody>
      </p:sp>
      <p:sp>
        <p:nvSpPr>
          <p:cNvPr id="5" name="ZoneTexte 4">
            <a:extLst>
              <a:ext uri="{FF2B5EF4-FFF2-40B4-BE49-F238E27FC236}">
                <a16:creationId xmlns:a16="http://schemas.microsoft.com/office/drawing/2014/main" id="{AA7EB1D9-D6EC-1D19-1CA5-3C748E2409AE}"/>
              </a:ext>
            </a:extLst>
          </p:cNvPr>
          <p:cNvSpPr txBox="1"/>
          <p:nvPr/>
        </p:nvSpPr>
        <p:spPr>
          <a:xfrm>
            <a:off x="125083" y="190048"/>
            <a:ext cx="6133380" cy="461665"/>
          </a:xfrm>
          <a:prstGeom prst="rect">
            <a:avLst/>
          </a:prstGeom>
          <a:noFill/>
        </p:spPr>
        <p:txBody>
          <a:bodyPr wrap="square">
            <a:spAutoFit/>
          </a:bodyPr>
          <a:lstStyle/>
          <a:p>
            <a:r>
              <a:rPr lang="fr-FR" sz="2400" b="1" dirty="0">
                <a:solidFill>
                  <a:srgbClr val="AB1A3A"/>
                </a:solidFill>
                <a:latin typeface="Open Sans Condensed Light" panose="020B0306030504020204"/>
              </a:rPr>
              <a:t>Déglutition et motricité </a:t>
            </a:r>
            <a:r>
              <a:rPr lang="fr-FR" sz="2400" b="1" dirty="0" err="1">
                <a:solidFill>
                  <a:srgbClr val="AB1A3A"/>
                </a:solidFill>
                <a:latin typeface="Open Sans Condensed Light" panose="020B0306030504020204"/>
              </a:rPr>
              <a:t>oesophagienne</a:t>
            </a:r>
            <a:endParaRPr lang="fr-FR" sz="2400" b="1" dirty="0">
              <a:solidFill>
                <a:srgbClr val="AB1A3A"/>
              </a:solidFill>
              <a:latin typeface="Open Sans Condensed Light" panose="020B0306030504020204"/>
            </a:endParaRPr>
          </a:p>
        </p:txBody>
      </p:sp>
      <p:pic>
        <p:nvPicPr>
          <p:cNvPr id="7" name="Image 6" descr="Une image contenant clipart, dessin, Dessin d’enfant, dessin humoristique&#10;&#10;Description générée automatiquement">
            <a:extLst>
              <a:ext uri="{FF2B5EF4-FFF2-40B4-BE49-F238E27FC236}">
                <a16:creationId xmlns:a16="http://schemas.microsoft.com/office/drawing/2014/main" id="{01A5731D-4CD2-BF4D-F467-1ECBBDB37D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8199" y="2199838"/>
            <a:ext cx="4241575" cy="4223052"/>
          </a:xfrm>
          <a:prstGeom prst="rect">
            <a:avLst/>
          </a:prstGeom>
        </p:spPr>
      </p:pic>
      <p:sp>
        <p:nvSpPr>
          <p:cNvPr id="10" name="Flèche : bas 9">
            <a:extLst>
              <a:ext uri="{FF2B5EF4-FFF2-40B4-BE49-F238E27FC236}">
                <a16:creationId xmlns:a16="http://schemas.microsoft.com/office/drawing/2014/main" id="{552A5C41-3D47-B759-B048-F49FB2F74F6B}"/>
              </a:ext>
            </a:extLst>
          </p:cNvPr>
          <p:cNvSpPr/>
          <p:nvPr/>
        </p:nvSpPr>
        <p:spPr>
          <a:xfrm rot="1366372">
            <a:off x="8085550" y="4667082"/>
            <a:ext cx="196925" cy="748977"/>
          </a:xfrm>
          <a:prstGeom prst="downArrow">
            <a:avLst/>
          </a:prstGeom>
          <a:solidFill>
            <a:srgbClr val="60D0C5"/>
          </a:solidFill>
          <a:ln>
            <a:solidFill>
              <a:srgbClr val="0F7B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Flèche : bas 10">
            <a:extLst>
              <a:ext uri="{FF2B5EF4-FFF2-40B4-BE49-F238E27FC236}">
                <a16:creationId xmlns:a16="http://schemas.microsoft.com/office/drawing/2014/main" id="{378E886F-C862-8683-0F58-8807EEF4AE0E}"/>
              </a:ext>
            </a:extLst>
          </p:cNvPr>
          <p:cNvSpPr/>
          <p:nvPr/>
        </p:nvSpPr>
        <p:spPr>
          <a:xfrm rot="9369021">
            <a:off x="8091283" y="3054512"/>
            <a:ext cx="196925" cy="748977"/>
          </a:xfrm>
          <a:prstGeom prst="downArrow">
            <a:avLst/>
          </a:prstGeom>
          <a:solidFill>
            <a:srgbClr val="60D0C5"/>
          </a:solidFill>
          <a:ln>
            <a:solidFill>
              <a:srgbClr val="0F7B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70FC32C9-083B-E90C-CE97-414D1AD856FA}"/>
              </a:ext>
            </a:extLst>
          </p:cNvPr>
          <p:cNvSpPr txBox="1"/>
          <p:nvPr/>
        </p:nvSpPr>
        <p:spPr>
          <a:xfrm>
            <a:off x="546905" y="2951500"/>
            <a:ext cx="3642741" cy="1384995"/>
          </a:xfrm>
          <a:prstGeom prst="rect">
            <a:avLst/>
          </a:prstGeom>
          <a:noFill/>
        </p:spPr>
        <p:txBody>
          <a:bodyPr wrap="square">
            <a:spAutoFit/>
          </a:bodyPr>
          <a:lstStyle/>
          <a:p>
            <a:r>
              <a:rPr lang="fr-FR" sz="2400" b="1" dirty="0">
                <a:solidFill>
                  <a:srgbClr val="0171B9"/>
                </a:solidFill>
              </a:rPr>
              <a:t>3 phases: </a:t>
            </a:r>
          </a:p>
          <a:p>
            <a:pPr marL="285750" indent="-285750">
              <a:buFont typeface="Arial" panose="020B0604020202020204" pitchFamily="34" charset="0"/>
              <a:buChar char="•"/>
            </a:pPr>
            <a:r>
              <a:rPr lang="fr-FR" sz="2000" dirty="0"/>
              <a:t>Phase orale</a:t>
            </a:r>
          </a:p>
          <a:p>
            <a:pPr marL="285750" indent="-285750">
              <a:buFont typeface="Arial" panose="020B0604020202020204" pitchFamily="34" charset="0"/>
              <a:buChar char="•"/>
            </a:pPr>
            <a:r>
              <a:rPr lang="fr-FR" sz="2000" dirty="0"/>
              <a:t>Phase pharyngée </a:t>
            </a:r>
          </a:p>
          <a:p>
            <a:pPr marL="285750" indent="-285750">
              <a:buFont typeface="Arial" panose="020B0604020202020204" pitchFamily="34" charset="0"/>
              <a:buChar char="•"/>
            </a:pPr>
            <a:r>
              <a:rPr lang="fr-FR" sz="2000" dirty="0"/>
              <a:t>Phase œsophagienne</a:t>
            </a:r>
          </a:p>
        </p:txBody>
      </p:sp>
      <p:sp>
        <p:nvSpPr>
          <p:cNvPr id="15" name="ZoneTexte 14">
            <a:extLst>
              <a:ext uri="{FF2B5EF4-FFF2-40B4-BE49-F238E27FC236}">
                <a16:creationId xmlns:a16="http://schemas.microsoft.com/office/drawing/2014/main" id="{F22F1183-E7D9-EAA4-706D-AA6AD11646E1}"/>
              </a:ext>
            </a:extLst>
          </p:cNvPr>
          <p:cNvSpPr txBox="1"/>
          <p:nvPr/>
        </p:nvSpPr>
        <p:spPr>
          <a:xfrm>
            <a:off x="742950" y="5676740"/>
            <a:ext cx="6096000" cy="369332"/>
          </a:xfrm>
          <a:prstGeom prst="rect">
            <a:avLst/>
          </a:prstGeom>
          <a:noFill/>
        </p:spPr>
        <p:txBody>
          <a:bodyPr wrap="square">
            <a:spAutoFit/>
          </a:bodyPr>
          <a:lstStyle/>
          <a:p>
            <a:r>
              <a:rPr lang="fr-FR" dirty="0">
                <a:hlinkClick r:id="rId3"/>
              </a:rPr>
              <a:t>https://www.youtube.com/watch?v=wqMCzuIiPaM</a:t>
            </a:r>
            <a:endParaRPr lang="fr-FR" dirty="0"/>
          </a:p>
        </p:txBody>
      </p:sp>
    </p:spTree>
    <p:extLst>
      <p:ext uri="{BB962C8B-B14F-4D97-AF65-F5344CB8AC3E}">
        <p14:creationId xmlns:p14="http://schemas.microsoft.com/office/powerpoint/2010/main" val="8832757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F8CFB1-12E2-07FC-73B3-C44C6A979C69}"/>
              </a:ext>
            </a:extLst>
          </p:cNvPr>
          <p:cNvSpPr/>
          <p:nvPr/>
        </p:nvSpPr>
        <p:spPr>
          <a:xfrm>
            <a:off x="9458325" y="0"/>
            <a:ext cx="2733675" cy="27908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AA7EB1D9-D6EC-1D19-1CA5-3C748E2409AE}"/>
              </a:ext>
            </a:extLst>
          </p:cNvPr>
          <p:cNvSpPr txBox="1"/>
          <p:nvPr/>
        </p:nvSpPr>
        <p:spPr>
          <a:xfrm>
            <a:off x="125083" y="190048"/>
            <a:ext cx="6133380" cy="461665"/>
          </a:xfrm>
          <a:prstGeom prst="rect">
            <a:avLst/>
          </a:prstGeom>
          <a:noFill/>
        </p:spPr>
        <p:txBody>
          <a:bodyPr wrap="square">
            <a:spAutoFit/>
          </a:bodyPr>
          <a:lstStyle/>
          <a:p>
            <a:r>
              <a:rPr lang="fr-FR" sz="2400" b="1" dirty="0">
                <a:solidFill>
                  <a:srgbClr val="0171B9"/>
                </a:solidFill>
                <a:latin typeface="Open Sans Condensed Light" panose="020B0306030504020204"/>
              </a:rPr>
              <a:t>Phase orale</a:t>
            </a:r>
          </a:p>
        </p:txBody>
      </p:sp>
      <p:pic>
        <p:nvPicPr>
          <p:cNvPr id="8" name="Image 7" descr="Une image contenant croquis, Dessin au trait&#10;&#10;Description générée automatiquement">
            <a:extLst>
              <a:ext uri="{FF2B5EF4-FFF2-40B4-BE49-F238E27FC236}">
                <a16:creationId xmlns:a16="http://schemas.microsoft.com/office/drawing/2014/main" id="{68F859E3-D077-E24A-19AA-B75A6B83E561}"/>
              </a:ext>
            </a:extLst>
          </p:cNvPr>
          <p:cNvPicPr>
            <a:picLocks noChangeAspect="1"/>
          </p:cNvPicPr>
          <p:nvPr/>
        </p:nvPicPr>
        <p:blipFill rotWithShape="1">
          <a:blip r:embed="rId3">
            <a:extLst>
              <a:ext uri="{28A0092B-C50C-407E-A947-70E740481C1C}">
                <a14:useLocalDpi xmlns:a14="http://schemas.microsoft.com/office/drawing/2010/main" val="0"/>
              </a:ext>
            </a:extLst>
          </a:blip>
          <a:srcRect l="3239" t="4320" r="69993" b="5328"/>
          <a:stretch/>
        </p:blipFill>
        <p:spPr>
          <a:xfrm>
            <a:off x="8601075" y="911953"/>
            <a:ext cx="2733675" cy="3390901"/>
          </a:xfrm>
          <a:prstGeom prst="rect">
            <a:avLst/>
          </a:prstGeom>
        </p:spPr>
      </p:pic>
      <p:sp>
        <p:nvSpPr>
          <p:cNvPr id="15" name="ZoneTexte 14">
            <a:extLst>
              <a:ext uri="{FF2B5EF4-FFF2-40B4-BE49-F238E27FC236}">
                <a16:creationId xmlns:a16="http://schemas.microsoft.com/office/drawing/2014/main" id="{A7B67D00-6E69-BE5A-FBDD-30F85DD4B2EF}"/>
              </a:ext>
            </a:extLst>
          </p:cNvPr>
          <p:cNvSpPr txBox="1"/>
          <p:nvPr/>
        </p:nvSpPr>
        <p:spPr>
          <a:xfrm>
            <a:off x="276225" y="911953"/>
            <a:ext cx="7381875" cy="2308324"/>
          </a:xfrm>
          <a:prstGeom prst="rect">
            <a:avLst/>
          </a:prstGeom>
          <a:noFill/>
        </p:spPr>
        <p:txBody>
          <a:bodyPr wrap="square">
            <a:spAutoFit/>
          </a:bodyPr>
          <a:lstStyle/>
          <a:p>
            <a:r>
              <a:rPr lang="fr-FR" b="1" dirty="0">
                <a:latin typeface="Open Sans Condensed" panose="020B0806030504020204"/>
              </a:rPr>
              <a:t>A/ Phase préparatoire :</a:t>
            </a:r>
          </a:p>
          <a:p>
            <a:pPr marL="285750" indent="-285750">
              <a:buFontTx/>
              <a:buChar char="‒"/>
            </a:pPr>
            <a:r>
              <a:rPr lang="fr-FR" dirty="0">
                <a:latin typeface="Open Sans Condensed" panose="020B0806030504020204"/>
              </a:rPr>
              <a:t>Fermeture de la bouche</a:t>
            </a:r>
          </a:p>
          <a:p>
            <a:pPr marL="285750" indent="-285750">
              <a:buFontTx/>
              <a:buChar char="‒"/>
            </a:pPr>
            <a:r>
              <a:rPr lang="fr-FR" dirty="0">
                <a:latin typeface="Open Sans Condensed" panose="020B0806030504020204"/>
              </a:rPr>
              <a:t>Plaquage de l’avant de la langue sur le palais</a:t>
            </a:r>
          </a:p>
          <a:p>
            <a:pPr marL="285750" indent="-285750">
              <a:buFontTx/>
              <a:buChar char="‒"/>
            </a:pPr>
            <a:r>
              <a:rPr lang="fr-FR" dirty="0">
                <a:latin typeface="Open Sans Condensed" panose="020B0806030504020204"/>
              </a:rPr>
              <a:t>Reconnaissance des caractéristiques d’un liquide ou d’un solide introduit dans la cavité buccale +++</a:t>
            </a:r>
          </a:p>
          <a:p>
            <a:pPr marL="285750" indent="-285750">
              <a:buFontTx/>
              <a:buChar char="‒"/>
            </a:pPr>
            <a:r>
              <a:rPr lang="fr-FR" dirty="0">
                <a:latin typeface="Open Sans Condensed" panose="020B0806030504020204"/>
              </a:rPr>
              <a:t>Mastication et la salivation qui permettent de rendre le bol alimentaire propre à la déglutition. </a:t>
            </a:r>
          </a:p>
          <a:p>
            <a:pPr marL="285750" indent="-285750">
              <a:buFontTx/>
              <a:buChar char="‒"/>
            </a:pPr>
            <a:r>
              <a:rPr lang="fr-FR" dirty="0">
                <a:latin typeface="Open Sans Condensed" panose="020B0806030504020204"/>
              </a:rPr>
              <a:t>Collection du bol dans la chambre de propulsion de la langue</a:t>
            </a:r>
          </a:p>
        </p:txBody>
      </p:sp>
      <p:sp>
        <p:nvSpPr>
          <p:cNvPr id="17" name="ZoneTexte 16">
            <a:extLst>
              <a:ext uri="{FF2B5EF4-FFF2-40B4-BE49-F238E27FC236}">
                <a16:creationId xmlns:a16="http://schemas.microsoft.com/office/drawing/2014/main" id="{05127796-AFD9-F2C8-404C-685E01380F38}"/>
              </a:ext>
            </a:extLst>
          </p:cNvPr>
          <p:cNvSpPr txBox="1"/>
          <p:nvPr/>
        </p:nvSpPr>
        <p:spPr>
          <a:xfrm>
            <a:off x="276225" y="3841189"/>
            <a:ext cx="7858125" cy="1477328"/>
          </a:xfrm>
          <a:prstGeom prst="rect">
            <a:avLst/>
          </a:prstGeom>
          <a:noFill/>
        </p:spPr>
        <p:txBody>
          <a:bodyPr wrap="square">
            <a:spAutoFit/>
          </a:bodyPr>
          <a:lstStyle/>
          <a:p>
            <a:r>
              <a:rPr lang="fr-FR" b="1" dirty="0">
                <a:latin typeface="Open Sans Condensed" panose="020B0806030504020204"/>
              </a:rPr>
              <a:t>B/ Phase orale proprement dite:</a:t>
            </a:r>
          </a:p>
          <a:p>
            <a:pPr marL="285750" indent="-285750">
              <a:buFontTx/>
              <a:buChar char="‒"/>
            </a:pPr>
            <a:r>
              <a:rPr lang="fr-FR" dirty="0">
                <a:latin typeface="Open Sans Condensed" panose="020B0806030504020204"/>
              </a:rPr>
              <a:t>Contraction linguale -&gt; propulsion du bol alimentaire /pharynx </a:t>
            </a:r>
          </a:p>
          <a:p>
            <a:pPr marL="285750" indent="-285750">
              <a:buFontTx/>
              <a:buChar char="‒"/>
            </a:pPr>
            <a:r>
              <a:rPr lang="fr-FR" dirty="0">
                <a:latin typeface="Open Sans Condensed" panose="020B0806030504020204"/>
              </a:rPr>
              <a:t>Fermeture des fosses nasales : ascension du voile palais. </a:t>
            </a:r>
          </a:p>
          <a:p>
            <a:pPr marL="285750" indent="-285750">
              <a:buFontTx/>
              <a:buChar char="‒"/>
            </a:pPr>
            <a:r>
              <a:rPr lang="fr-FR" dirty="0">
                <a:latin typeface="Open Sans Condensed" panose="020B0806030504020204"/>
              </a:rPr>
              <a:t>Récepteurs oropharynx (proprioceptifs)-&gt; informations tronc cérébral et cortex-&gt; réponse motrice = déglutition pharyngée</a:t>
            </a:r>
            <a:endParaRPr lang="fr-FR" dirty="0"/>
          </a:p>
        </p:txBody>
      </p:sp>
      <p:sp>
        <p:nvSpPr>
          <p:cNvPr id="19" name="ZoneTexte 18">
            <a:extLst>
              <a:ext uri="{FF2B5EF4-FFF2-40B4-BE49-F238E27FC236}">
                <a16:creationId xmlns:a16="http://schemas.microsoft.com/office/drawing/2014/main" id="{DE1D78BA-00D1-9CBC-5DE6-31CE3D0AB93B}"/>
              </a:ext>
            </a:extLst>
          </p:cNvPr>
          <p:cNvSpPr txBox="1"/>
          <p:nvPr/>
        </p:nvSpPr>
        <p:spPr>
          <a:xfrm>
            <a:off x="1721514" y="5866340"/>
            <a:ext cx="6096000" cy="400110"/>
          </a:xfrm>
          <a:prstGeom prst="rect">
            <a:avLst/>
          </a:prstGeom>
          <a:noFill/>
        </p:spPr>
        <p:txBody>
          <a:bodyPr wrap="square">
            <a:spAutoFit/>
          </a:bodyPr>
          <a:lstStyle/>
          <a:p>
            <a:r>
              <a:rPr lang="fr-FR" sz="2000" dirty="0">
                <a:latin typeface="Open Sans Condensed" panose="020B0806030504020204"/>
              </a:rPr>
              <a:t>Phase orale automatique ou initiée par la volonté</a:t>
            </a:r>
            <a:endParaRPr lang="fr-FR" sz="2000" dirty="0"/>
          </a:p>
        </p:txBody>
      </p:sp>
      <p:sp>
        <p:nvSpPr>
          <p:cNvPr id="20" name="Flèche : courbe vers la droite 19">
            <a:extLst>
              <a:ext uri="{FF2B5EF4-FFF2-40B4-BE49-F238E27FC236}">
                <a16:creationId xmlns:a16="http://schemas.microsoft.com/office/drawing/2014/main" id="{B221C52D-F066-DB73-9E22-FD6EC04DB543}"/>
              </a:ext>
            </a:extLst>
          </p:cNvPr>
          <p:cNvSpPr/>
          <p:nvPr/>
        </p:nvSpPr>
        <p:spPr>
          <a:xfrm>
            <a:off x="1266320" y="5627656"/>
            <a:ext cx="455194" cy="530839"/>
          </a:xfrm>
          <a:prstGeom prst="curvedRightArrow">
            <a:avLst/>
          </a:prstGeom>
          <a:solidFill>
            <a:srgbClr val="AAE2CA">
              <a:lumMod val="75000"/>
            </a:srgbClr>
          </a:solidFill>
          <a:ln w="25400" cap="flat" cmpd="sng" algn="ctr">
            <a:solidFill>
              <a:srgbClr val="0F7B6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000000"/>
              </a:solidFill>
              <a:effectLst/>
              <a:uLnTx/>
              <a:uFillTx/>
              <a:latin typeface="Open Sans Condensed"/>
            </a:endParaRPr>
          </a:p>
        </p:txBody>
      </p:sp>
    </p:spTree>
    <p:extLst>
      <p:ext uri="{BB962C8B-B14F-4D97-AF65-F5344CB8AC3E}">
        <p14:creationId xmlns:p14="http://schemas.microsoft.com/office/powerpoint/2010/main" val="2246034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B4D21B3-26A0-C3A3-61AB-E72F1CD1F4B9}"/>
              </a:ext>
            </a:extLst>
          </p:cNvPr>
          <p:cNvPicPr>
            <a:picLocks noChangeAspect="1"/>
          </p:cNvPicPr>
          <p:nvPr/>
        </p:nvPicPr>
        <p:blipFill rotWithShape="1">
          <a:blip r:embed="rId2"/>
          <a:srcRect l="8778" t="18133" r="8972" b="12000"/>
          <a:stretch/>
        </p:blipFill>
        <p:spPr>
          <a:xfrm>
            <a:off x="449961" y="517919"/>
            <a:ext cx="10067544" cy="5344876"/>
          </a:xfrm>
          <a:prstGeom prst="rect">
            <a:avLst/>
          </a:prstGeom>
        </p:spPr>
      </p:pic>
      <p:sp>
        <p:nvSpPr>
          <p:cNvPr id="5" name="ZoneTexte 4">
            <a:extLst>
              <a:ext uri="{FF2B5EF4-FFF2-40B4-BE49-F238E27FC236}">
                <a16:creationId xmlns:a16="http://schemas.microsoft.com/office/drawing/2014/main" id="{E72CBA4F-A106-6FC0-8887-299E9F8C0216}"/>
              </a:ext>
            </a:extLst>
          </p:cNvPr>
          <p:cNvSpPr txBox="1"/>
          <p:nvPr/>
        </p:nvSpPr>
        <p:spPr>
          <a:xfrm>
            <a:off x="1098804" y="6016915"/>
            <a:ext cx="9123426" cy="646331"/>
          </a:xfrm>
          <a:prstGeom prst="rect">
            <a:avLst/>
          </a:prstGeom>
          <a:noFill/>
        </p:spPr>
        <p:txBody>
          <a:bodyPr wrap="square">
            <a:spAutoFit/>
          </a:bodyPr>
          <a:lstStyle/>
          <a:p>
            <a:pPr algn="l"/>
            <a:r>
              <a:rPr lang="fr-FR" sz="1800" b="0" i="0" u="none" strike="noStrike" baseline="0" dirty="0">
                <a:latin typeface="AkzidenzGroteskBE-Regular"/>
              </a:rPr>
              <a:t>L’appui de plus en plus étendu entre la langue et le palais propulse en arrière le bol alimentaire au sein de la cavité buccale. Chaque image est séparée par 80 millisecondes</a:t>
            </a:r>
            <a:endParaRPr lang="fr-FR" dirty="0"/>
          </a:p>
        </p:txBody>
      </p:sp>
      <p:sp>
        <p:nvSpPr>
          <p:cNvPr id="2" name="ZoneTexte 1">
            <a:extLst>
              <a:ext uri="{FF2B5EF4-FFF2-40B4-BE49-F238E27FC236}">
                <a16:creationId xmlns:a16="http://schemas.microsoft.com/office/drawing/2014/main" id="{28965714-C2E8-17D9-8E92-F2D21E4DFE56}"/>
              </a:ext>
            </a:extLst>
          </p:cNvPr>
          <p:cNvSpPr txBox="1"/>
          <p:nvPr/>
        </p:nvSpPr>
        <p:spPr>
          <a:xfrm>
            <a:off x="77457" y="56254"/>
            <a:ext cx="9876167" cy="461665"/>
          </a:xfrm>
          <a:prstGeom prst="rect">
            <a:avLst/>
          </a:prstGeom>
          <a:noFill/>
        </p:spPr>
        <p:txBody>
          <a:bodyPr wrap="square">
            <a:spAutoFit/>
          </a:bodyPr>
          <a:lstStyle/>
          <a:p>
            <a:r>
              <a:rPr lang="fr-FR" sz="2400" b="1" dirty="0">
                <a:solidFill>
                  <a:srgbClr val="0171B9"/>
                </a:solidFill>
                <a:latin typeface="Open Sans Condensed Light" panose="020B0306030504020204"/>
              </a:rPr>
              <a:t>Examen ciné-radiographique de la déglutition</a:t>
            </a:r>
          </a:p>
        </p:txBody>
      </p:sp>
    </p:spTree>
    <p:extLst>
      <p:ext uri="{BB962C8B-B14F-4D97-AF65-F5344CB8AC3E}">
        <p14:creationId xmlns:p14="http://schemas.microsoft.com/office/powerpoint/2010/main" val="7738697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F8CFB1-12E2-07FC-73B3-C44C6A979C69}"/>
              </a:ext>
            </a:extLst>
          </p:cNvPr>
          <p:cNvSpPr/>
          <p:nvPr/>
        </p:nvSpPr>
        <p:spPr>
          <a:xfrm>
            <a:off x="9458325" y="0"/>
            <a:ext cx="2733675" cy="27908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AA7EB1D9-D6EC-1D19-1CA5-3C748E2409AE}"/>
              </a:ext>
            </a:extLst>
          </p:cNvPr>
          <p:cNvSpPr txBox="1"/>
          <p:nvPr/>
        </p:nvSpPr>
        <p:spPr>
          <a:xfrm>
            <a:off x="125083" y="190048"/>
            <a:ext cx="6133380" cy="461665"/>
          </a:xfrm>
          <a:prstGeom prst="rect">
            <a:avLst/>
          </a:prstGeom>
          <a:noFill/>
        </p:spPr>
        <p:txBody>
          <a:bodyPr wrap="square">
            <a:spAutoFit/>
          </a:bodyPr>
          <a:lstStyle/>
          <a:p>
            <a:r>
              <a:rPr lang="fr-FR" sz="2400" b="1" dirty="0">
                <a:solidFill>
                  <a:srgbClr val="0171B9"/>
                </a:solidFill>
                <a:latin typeface="Open Sans Condensed Light" panose="020B0306030504020204"/>
              </a:rPr>
              <a:t>Phase pharyngée</a:t>
            </a:r>
          </a:p>
        </p:txBody>
      </p:sp>
      <p:pic>
        <p:nvPicPr>
          <p:cNvPr id="21" name="Image 20" descr="Une image contenant croquis, Dessin au trait&#10;&#10;Description générée automatiquement">
            <a:extLst>
              <a:ext uri="{FF2B5EF4-FFF2-40B4-BE49-F238E27FC236}">
                <a16:creationId xmlns:a16="http://schemas.microsoft.com/office/drawing/2014/main" id="{68F859E3-D077-E24A-19AA-B75A6B83E561}"/>
              </a:ext>
            </a:extLst>
          </p:cNvPr>
          <p:cNvPicPr>
            <a:picLocks noChangeAspect="1"/>
          </p:cNvPicPr>
          <p:nvPr/>
        </p:nvPicPr>
        <p:blipFill rotWithShape="1">
          <a:blip r:embed="rId2">
            <a:extLst>
              <a:ext uri="{28A0092B-C50C-407E-A947-70E740481C1C}">
                <a14:useLocalDpi xmlns:a14="http://schemas.microsoft.com/office/drawing/2010/main" val="0"/>
              </a:ext>
            </a:extLst>
          </a:blip>
          <a:srcRect l="36822" t="4320" r="36322" b="5328"/>
          <a:stretch/>
        </p:blipFill>
        <p:spPr>
          <a:xfrm>
            <a:off x="8810625" y="911952"/>
            <a:ext cx="2742662" cy="3390901"/>
          </a:xfrm>
          <a:prstGeom prst="rect">
            <a:avLst/>
          </a:prstGeom>
        </p:spPr>
      </p:pic>
      <p:sp>
        <p:nvSpPr>
          <p:cNvPr id="7" name="ZoneTexte 6">
            <a:extLst>
              <a:ext uri="{FF2B5EF4-FFF2-40B4-BE49-F238E27FC236}">
                <a16:creationId xmlns:a16="http://schemas.microsoft.com/office/drawing/2014/main" id="{956AE263-E0C9-4E54-AA3A-9DAEFED9015D}"/>
              </a:ext>
            </a:extLst>
          </p:cNvPr>
          <p:cNvSpPr txBox="1"/>
          <p:nvPr/>
        </p:nvSpPr>
        <p:spPr>
          <a:xfrm>
            <a:off x="2188239" y="6112150"/>
            <a:ext cx="8127336" cy="400110"/>
          </a:xfrm>
          <a:prstGeom prst="rect">
            <a:avLst/>
          </a:prstGeom>
          <a:noFill/>
        </p:spPr>
        <p:txBody>
          <a:bodyPr wrap="square">
            <a:spAutoFit/>
          </a:bodyPr>
          <a:lstStyle/>
          <a:p>
            <a:r>
              <a:rPr lang="fr-FR" sz="2000" b="1" dirty="0">
                <a:solidFill>
                  <a:srgbClr val="0F7B6F"/>
                </a:solidFill>
                <a:latin typeface="Open Sans Condensed" panose="020B0806030504020204"/>
              </a:rPr>
              <a:t>Phase reflexe : reflexe de déglutition (&lt;1sec)</a:t>
            </a:r>
            <a:endParaRPr lang="fr-FR" sz="2000" b="1" dirty="0">
              <a:solidFill>
                <a:srgbClr val="0F7B6F"/>
              </a:solidFill>
            </a:endParaRPr>
          </a:p>
        </p:txBody>
      </p:sp>
      <p:sp>
        <p:nvSpPr>
          <p:cNvPr id="9" name="Flèche : courbe vers la droite 8">
            <a:extLst>
              <a:ext uri="{FF2B5EF4-FFF2-40B4-BE49-F238E27FC236}">
                <a16:creationId xmlns:a16="http://schemas.microsoft.com/office/drawing/2014/main" id="{A02F8830-D973-AF7D-3311-36F2EA7AA7A2}"/>
              </a:ext>
            </a:extLst>
          </p:cNvPr>
          <p:cNvSpPr/>
          <p:nvPr/>
        </p:nvSpPr>
        <p:spPr>
          <a:xfrm>
            <a:off x="1561595" y="5846731"/>
            <a:ext cx="455194" cy="530839"/>
          </a:xfrm>
          <a:prstGeom prst="curvedRightArrow">
            <a:avLst/>
          </a:prstGeom>
          <a:solidFill>
            <a:srgbClr val="AAE2CA">
              <a:lumMod val="75000"/>
            </a:srgbClr>
          </a:solidFill>
          <a:ln w="25400" cap="flat" cmpd="sng" algn="ctr">
            <a:solidFill>
              <a:srgbClr val="0F7B6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000000"/>
              </a:solidFill>
              <a:effectLst/>
              <a:uLnTx/>
              <a:uFillTx/>
              <a:latin typeface="Open Sans Condensed"/>
            </a:endParaRPr>
          </a:p>
        </p:txBody>
      </p:sp>
      <p:sp>
        <p:nvSpPr>
          <p:cNvPr id="14" name="ZoneTexte 13">
            <a:extLst>
              <a:ext uri="{FF2B5EF4-FFF2-40B4-BE49-F238E27FC236}">
                <a16:creationId xmlns:a16="http://schemas.microsoft.com/office/drawing/2014/main" id="{3EBE531F-6307-F920-E695-F074384DA35E}"/>
              </a:ext>
            </a:extLst>
          </p:cNvPr>
          <p:cNvSpPr txBox="1"/>
          <p:nvPr/>
        </p:nvSpPr>
        <p:spPr>
          <a:xfrm>
            <a:off x="352425" y="1582340"/>
            <a:ext cx="8429625" cy="3693319"/>
          </a:xfrm>
          <a:prstGeom prst="rect">
            <a:avLst/>
          </a:prstGeom>
          <a:noFill/>
        </p:spPr>
        <p:txBody>
          <a:bodyPr wrap="square">
            <a:spAutoFit/>
          </a:bodyPr>
          <a:lstStyle/>
          <a:p>
            <a:r>
              <a:rPr lang="fr-FR" b="1" dirty="0">
                <a:latin typeface="Open Sans Condensed" panose="020B0806030504020204"/>
              </a:rPr>
              <a:t>A/ Fermeture des voies aériennes supérieures:</a:t>
            </a:r>
          </a:p>
          <a:p>
            <a:pPr marL="285750" indent="-285750">
              <a:buFontTx/>
              <a:buChar char="‒"/>
            </a:pPr>
            <a:r>
              <a:rPr lang="fr-FR" dirty="0">
                <a:latin typeface="Open Sans Condensed" panose="020B0806030504020204"/>
              </a:rPr>
              <a:t>Ascension du larynx (+os hyoïde)</a:t>
            </a:r>
          </a:p>
          <a:p>
            <a:pPr marL="285750" indent="-285750">
              <a:buFontTx/>
              <a:buChar char="‒"/>
            </a:pPr>
            <a:r>
              <a:rPr lang="fr-FR" dirty="0">
                <a:latin typeface="Open Sans Condensed" panose="020B0806030504020204"/>
              </a:rPr>
              <a:t>Adduction des cordes vocales </a:t>
            </a:r>
          </a:p>
          <a:p>
            <a:pPr marL="285750" indent="-285750">
              <a:buFontTx/>
              <a:buChar char="‒"/>
            </a:pPr>
            <a:r>
              <a:rPr lang="fr-FR" dirty="0">
                <a:latin typeface="Open Sans Condensed" panose="020B0806030504020204"/>
              </a:rPr>
              <a:t>Bascule passive de l’épiglotte </a:t>
            </a:r>
          </a:p>
          <a:p>
            <a:pPr marL="285750" indent="-285750">
              <a:buFontTx/>
              <a:buChar char="‒"/>
            </a:pPr>
            <a:r>
              <a:rPr lang="fr-FR" dirty="0">
                <a:latin typeface="Open Sans Condensed" panose="020B0806030504020204"/>
              </a:rPr>
              <a:t>Arrêt de la ventilation: apnée obligatoire (inhibition centrale). </a:t>
            </a:r>
          </a:p>
          <a:p>
            <a:pPr marL="285750" indent="-285750">
              <a:buFontTx/>
              <a:buChar char="‒"/>
            </a:pPr>
            <a:endParaRPr lang="fr-FR" dirty="0">
              <a:latin typeface="Open Sans Condensed" panose="020B0806030504020204"/>
            </a:endParaRPr>
          </a:p>
          <a:p>
            <a:r>
              <a:rPr lang="fr-FR" b="1" dirty="0">
                <a:latin typeface="Open Sans Condensed" panose="020B0806030504020204"/>
              </a:rPr>
              <a:t>B/ Propulsion reflexe du bol alimentaire vers œsophage</a:t>
            </a:r>
          </a:p>
          <a:p>
            <a:pPr marL="285750" indent="-285750">
              <a:buFontTx/>
              <a:buChar char="‒"/>
            </a:pPr>
            <a:r>
              <a:rPr lang="fr-FR" dirty="0">
                <a:latin typeface="Open Sans Condensed" panose="020B0806030504020204"/>
              </a:rPr>
              <a:t>Ouverture du sphincter supérieur de l’œsophage</a:t>
            </a:r>
          </a:p>
          <a:p>
            <a:pPr marL="285750" indent="-285750">
              <a:buFontTx/>
              <a:buChar char="‒"/>
            </a:pPr>
            <a:r>
              <a:rPr lang="fr-FR" dirty="0">
                <a:latin typeface="Open Sans Condensed" panose="020B0806030504020204"/>
              </a:rPr>
              <a:t>Propulsion du bol par contraction des muscles pharyngés propagée de bas en haut </a:t>
            </a:r>
          </a:p>
          <a:p>
            <a:pPr marL="285750" indent="-285750">
              <a:buFontTx/>
              <a:buChar char="‒"/>
            </a:pPr>
            <a:r>
              <a:rPr lang="fr-FR" dirty="0">
                <a:latin typeface="Open Sans Condensed" panose="020B0806030504020204"/>
              </a:rPr>
              <a:t>Activation séquentielle des neurones somatiques du centre de la déglutition </a:t>
            </a:r>
          </a:p>
          <a:p>
            <a:pPr marL="285750" indent="-285750">
              <a:buFontTx/>
              <a:buChar char="‒"/>
            </a:pPr>
            <a:r>
              <a:rPr lang="fr-FR" dirty="0">
                <a:latin typeface="Open Sans Condensed" panose="020B0806030504020204"/>
              </a:rPr>
              <a:t>Fermeture du sphincter supérieur de l’œsophage se ferme après propulsion du bol alimentaire dans l’œsophage</a:t>
            </a:r>
          </a:p>
        </p:txBody>
      </p:sp>
      <p:cxnSp>
        <p:nvCxnSpPr>
          <p:cNvPr id="16" name="Connecteur droit avec flèche 15">
            <a:extLst>
              <a:ext uri="{FF2B5EF4-FFF2-40B4-BE49-F238E27FC236}">
                <a16:creationId xmlns:a16="http://schemas.microsoft.com/office/drawing/2014/main" id="{635D34F3-59B3-1D69-5422-0B28D83BD1A8}"/>
              </a:ext>
            </a:extLst>
          </p:cNvPr>
          <p:cNvCxnSpPr/>
          <p:nvPr/>
        </p:nvCxnSpPr>
        <p:spPr>
          <a:xfrm>
            <a:off x="4129087" y="1181100"/>
            <a:ext cx="606551" cy="0"/>
          </a:xfrm>
          <a:prstGeom prst="straightConnector1">
            <a:avLst/>
          </a:prstGeom>
          <a:ln w="28575">
            <a:solidFill>
              <a:srgbClr val="0F7B6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A7499AA8-42EA-2FD9-4E3B-84EFD4904DBD}"/>
              </a:ext>
            </a:extLst>
          </p:cNvPr>
          <p:cNvSpPr txBox="1"/>
          <p:nvPr/>
        </p:nvSpPr>
        <p:spPr>
          <a:xfrm>
            <a:off x="548225" y="968509"/>
            <a:ext cx="3580862" cy="369332"/>
          </a:xfrm>
          <a:prstGeom prst="rect">
            <a:avLst/>
          </a:prstGeom>
          <a:noFill/>
        </p:spPr>
        <p:txBody>
          <a:bodyPr wrap="square">
            <a:spAutoFit/>
          </a:bodyPr>
          <a:lstStyle/>
          <a:p>
            <a:r>
              <a:rPr lang="fr-FR" sz="1800" b="1" dirty="0">
                <a:solidFill>
                  <a:srgbClr val="0F7B6F"/>
                </a:solidFill>
                <a:latin typeface="Open Sans Condensed" panose="020B0806030504020204"/>
              </a:rPr>
              <a:t>Configuration « respiratoire »</a:t>
            </a:r>
          </a:p>
        </p:txBody>
      </p:sp>
      <p:sp>
        <p:nvSpPr>
          <p:cNvPr id="20" name="ZoneTexte 19">
            <a:extLst>
              <a:ext uri="{FF2B5EF4-FFF2-40B4-BE49-F238E27FC236}">
                <a16:creationId xmlns:a16="http://schemas.microsoft.com/office/drawing/2014/main" id="{72EC4754-5AE9-965B-1F32-74A80ECA6558}"/>
              </a:ext>
            </a:extLst>
          </p:cNvPr>
          <p:cNvSpPr txBox="1"/>
          <p:nvPr/>
        </p:nvSpPr>
        <p:spPr>
          <a:xfrm>
            <a:off x="4887500" y="968509"/>
            <a:ext cx="6096000" cy="369332"/>
          </a:xfrm>
          <a:prstGeom prst="rect">
            <a:avLst/>
          </a:prstGeom>
          <a:noFill/>
        </p:spPr>
        <p:txBody>
          <a:bodyPr wrap="square">
            <a:spAutoFit/>
          </a:bodyPr>
          <a:lstStyle/>
          <a:p>
            <a:r>
              <a:rPr lang="fr-FR" sz="1800" b="1" dirty="0">
                <a:solidFill>
                  <a:srgbClr val="0F7B6F"/>
                </a:solidFill>
                <a:latin typeface="Open Sans Condensed" panose="020B0806030504020204"/>
              </a:rPr>
              <a:t>Configuration « alimentaire » </a:t>
            </a:r>
            <a:endParaRPr lang="fr-FR" dirty="0"/>
          </a:p>
        </p:txBody>
      </p:sp>
      <p:sp>
        <p:nvSpPr>
          <p:cNvPr id="23" name="ZoneTexte 22">
            <a:extLst>
              <a:ext uri="{FF2B5EF4-FFF2-40B4-BE49-F238E27FC236}">
                <a16:creationId xmlns:a16="http://schemas.microsoft.com/office/drawing/2014/main" id="{9EE2BC66-59C1-E1A2-B30E-5C3611BD110F}"/>
              </a:ext>
            </a:extLst>
          </p:cNvPr>
          <p:cNvSpPr txBox="1"/>
          <p:nvPr/>
        </p:nvSpPr>
        <p:spPr>
          <a:xfrm>
            <a:off x="3448050" y="503060"/>
            <a:ext cx="2647950" cy="369332"/>
          </a:xfrm>
          <a:prstGeom prst="rect">
            <a:avLst/>
          </a:prstGeom>
          <a:noFill/>
        </p:spPr>
        <p:txBody>
          <a:bodyPr wrap="square">
            <a:spAutoFit/>
          </a:bodyPr>
          <a:lstStyle/>
          <a:p>
            <a:r>
              <a:rPr lang="fr-FR" sz="1800" b="1" dirty="0">
                <a:solidFill>
                  <a:srgbClr val="0F7B6F"/>
                </a:solidFill>
                <a:latin typeface="Open Sans Condensed" panose="020B0806030504020204"/>
              </a:rPr>
              <a:t>Modification pharynx </a:t>
            </a:r>
          </a:p>
        </p:txBody>
      </p:sp>
    </p:spTree>
    <p:extLst>
      <p:ext uri="{BB962C8B-B14F-4D97-AF65-F5344CB8AC3E}">
        <p14:creationId xmlns:p14="http://schemas.microsoft.com/office/powerpoint/2010/main" val="1524541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99CDB18-79AB-7088-9C8B-405F4392FF5B}"/>
              </a:ext>
            </a:extLst>
          </p:cNvPr>
          <p:cNvPicPr>
            <a:picLocks noChangeAspect="1"/>
          </p:cNvPicPr>
          <p:nvPr/>
        </p:nvPicPr>
        <p:blipFill rotWithShape="1">
          <a:blip r:embed="rId2"/>
          <a:srcRect l="25868" t="12639" r="10503" b="14445"/>
          <a:stretch/>
        </p:blipFill>
        <p:spPr>
          <a:xfrm>
            <a:off x="638175" y="453789"/>
            <a:ext cx="3569564" cy="2556646"/>
          </a:xfrm>
          <a:prstGeom prst="rect">
            <a:avLst/>
          </a:prstGeom>
        </p:spPr>
      </p:pic>
      <p:pic>
        <p:nvPicPr>
          <p:cNvPr id="7" name="Image 6">
            <a:extLst>
              <a:ext uri="{FF2B5EF4-FFF2-40B4-BE49-F238E27FC236}">
                <a16:creationId xmlns:a16="http://schemas.microsoft.com/office/drawing/2014/main" id="{8388B451-C808-E8F7-1D8E-85C77BD62E7C}"/>
              </a:ext>
            </a:extLst>
          </p:cNvPr>
          <p:cNvPicPr>
            <a:picLocks noChangeAspect="1"/>
          </p:cNvPicPr>
          <p:nvPr/>
        </p:nvPicPr>
        <p:blipFill rotWithShape="1">
          <a:blip r:embed="rId3"/>
          <a:srcRect l="27604" t="16528" r="26389" b="9028"/>
          <a:stretch/>
        </p:blipFill>
        <p:spPr>
          <a:xfrm>
            <a:off x="638175" y="3133725"/>
            <a:ext cx="3569564" cy="3609975"/>
          </a:xfrm>
          <a:prstGeom prst="rect">
            <a:avLst/>
          </a:prstGeom>
        </p:spPr>
      </p:pic>
      <p:pic>
        <p:nvPicPr>
          <p:cNvPr id="9" name="Image 8">
            <a:extLst>
              <a:ext uri="{FF2B5EF4-FFF2-40B4-BE49-F238E27FC236}">
                <a16:creationId xmlns:a16="http://schemas.microsoft.com/office/drawing/2014/main" id="{6A7333AA-8DEC-3D8B-3F00-F1DC1C3AE878}"/>
              </a:ext>
            </a:extLst>
          </p:cNvPr>
          <p:cNvPicPr>
            <a:picLocks noChangeAspect="1"/>
          </p:cNvPicPr>
          <p:nvPr/>
        </p:nvPicPr>
        <p:blipFill rotWithShape="1">
          <a:blip r:embed="rId4"/>
          <a:srcRect l="28647" t="22361" r="26301" b="6617"/>
          <a:stretch/>
        </p:blipFill>
        <p:spPr>
          <a:xfrm>
            <a:off x="5562600" y="1316487"/>
            <a:ext cx="3438525" cy="3387896"/>
          </a:xfrm>
          <a:prstGeom prst="rect">
            <a:avLst/>
          </a:prstGeom>
        </p:spPr>
      </p:pic>
    </p:spTree>
    <p:extLst>
      <p:ext uri="{BB962C8B-B14F-4D97-AF65-F5344CB8AC3E}">
        <p14:creationId xmlns:p14="http://schemas.microsoft.com/office/powerpoint/2010/main" val="1937773229"/>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315ADA1-7265-9057-8302-F5D1512FAC57}"/>
              </a:ext>
            </a:extLst>
          </p:cNvPr>
          <p:cNvPicPr>
            <a:picLocks noChangeAspect="1"/>
          </p:cNvPicPr>
          <p:nvPr/>
        </p:nvPicPr>
        <p:blipFill>
          <a:blip r:embed="rId2"/>
          <a:stretch>
            <a:fillRect/>
          </a:stretch>
        </p:blipFill>
        <p:spPr>
          <a:xfrm>
            <a:off x="709327" y="1235428"/>
            <a:ext cx="10442555" cy="2633246"/>
          </a:xfrm>
          <a:prstGeom prst="rect">
            <a:avLst/>
          </a:prstGeom>
        </p:spPr>
      </p:pic>
      <p:sp>
        <p:nvSpPr>
          <p:cNvPr id="3" name="ZoneTexte 2">
            <a:extLst>
              <a:ext uri="{FF2B5EF4-FFF2-40B4-BE49-F238E27FC236}">
                <a16:creationId xmlns:a16="http://schemas.microsoft.com/office/drawing/2014/main" id="{05746917-21E3-C57B-4C4C-2E320B2E0558}"/>
              </a:ext>
            </a:extLst>
          </p:cNvPr>
          <p:cNvSpPr txBox="1"/>
          <p:nvPr/>
        </p:nvSpPr>
        <p:spPr>
          <a:xfrm>
            <a:off x="2590800" y="4267885"/>
            <a:ext cx="6096000" cy="646331"/>
          </a:xfrm>
          <a:prstGeom prst="rect">
            <a:avLst/>
          </a:prstGeom>
          <a:noFill/>
        </p:spPr>
        <p:txBody>
          <a:bodyPr wrap="square">
            <a:spAutoFit/>
          </a:bodyPr>
          <a:lstStyle/>
          <a:p>
            <a:pPr algn="ctr"/>
            <a:r>
              <a:rPr lang="fr-FR" sz="1800" b="0" i="0" u="none" strike="noStrike" baseline="0" dirty="0">
                <a:latin typeface="AkzidenzGroteskBE-Regular"/>
              </a:rPr>
              <a:t>Élévation de l’os hyoïde (entouré) et du larynx (partie inférieure souligné par la ligne pointillée) au cours de la déglutition</a:t>
            </a:r>
            <a:endParaRPr lang="fr-FR" dirty="0"/>
          </a:p>
        </p:txBody>
      </p:sp>
      <p:sp>
        <p:nvSpPr>
          <p:cNvPr id="5" name="ZoneTexte 4">
            <a:extLst>
              <a:ext uri="{FF2B5EF4-FFF2-40B4-BE49-F238E27FC236}">
                <a16:creationId xmlns:a16="http://schemas.microsoft.com/office/drawing/2014/main" id="{9ECD8EE5-B205-DD1D-D4A9-06324FD58BD1}"/>
              </a:ext>
            </a:extLst>
          </p:cNvPr>
          <p:cNvSpPr txBox="1"/>
          <p:nvPr/>
        </p:nvSpPr>
        <p:spPr>
          <a:xfrm>
            <a:off x="381000" y="327701"/>
            <a:ext cx="6096000" cy="400110"/>
          </a:xfrm>
          <a:prstGeom prst="rect">
            <a:avLst/>
          </a:prstGeom>
          <a:noFill/>
        </p:spPr>
        <p:txBody>
          <a:bodyPr wrap="square">
            <a:spAutoFit/>
          </a:bodyPr>
          <a:lstStyle/>
          <a:p>
            <a:r>
              <a:rPr lang="fr-FR" sz="2000" b="1" dirty="0">
                <a:solidFill>
                  <a:srgbClr val="0171B9"/>
                </a:solidFill>
                <a:latin typeface="Open Sans Condensed" panose="020B0806030504020204"/>
              </a:rPr>
              <a:t>Ascension  laryngée</a:t>
            </a:r>
          </a:p>
        </p:txBody>
      </p:sp>
      <p:sp>
        <p:nvSpPr>
          <p:cNvPr id="7" name="ZoneTexte 6">
            <a:extLst>
              <a:ext uri="{FF2B5EF4-FFF2-40B4-BE49-F238E27FC236}">
                <a16:creationId xmlns:a16="http://schemas.microsoft.com/office/drawing/2014/main" id="{5DE114A9-B4CD-9712-3285-5F8C06C4991E}"/>
              </a:ext>
            </a:extLst>
          </p:cNvPr>
          <p:cNvSpPr txBox="1"/>
          <p:nvPr/>
        </p:nvSpPr>
        <p:spPr>
          <a:xfrm>
            <a:off x="2590800" y="5410885"/>
            <a:ext cx="6096000" cy="646331"/>
          </a:xfrm>
          <a:prstGeom prst="rect">
            <a:avLst/>
          </a:prstGeom>
          <a:noFill/>
        </p:spPr>
        <p:txBody>
          <a:bodyPr wrap="square">
            <a:spAutoFit/>
          </a:bodyPr>
          <a:lstStyle/>
          <a:p>
            <a:pPr algn="ctr"/>
            <a:r>
              <a:rPr lang="fr-FR" sz="1800" b="0" i="0" u="none" strike="noStrike" baseline="0" dirty="0">
                <a:solidFill>
                  <a:srgbClr val="0171B9"/>
                </a:solidFill>
                <a:latin typeface="Open Sans Condensed" panose="020B0806030504020204"/>
              </a:rPr>
              <a:t>Permet la fermeture des voies aériennes et l’ouverture du sphincter supérieur de l’</a:t>
            </a:r>
            <a:r>
              <a:rPr lang="fr-FR" sz="1800" b="0" i="0" u="none" strike="noStrike" baseline="0" dirty="0" err="1">
                <a:solidFill>
                  <a:srgbClr val="0171B9"/>
                </a:solidFill>
                <a:latin typeface="Open Sans Condensed" panose="020B0806030504020204"/>
              </a:rPr>
              <a:t>oesophage</a:t>
            </a:r>
            <a:endParaRPr lang="fr-FR" dirty="0">
              <a:solidFill>
                <a:srgbClr val="0171B9"/>
              </a:solidFill>
              <a:latin typeface="Open Sans Condensed" panose="020B0806030504020204"/>
            </a:endParaRPr>
          </a:p>
        </p:txBody>
      </p:sp>
    </p:spTree>
    <p:extLst>
      <p:ext uri="{BB962C8B-B14F-4D97-AF65-F5344CB8AC3E}">
        <p14:creationId xmlns:p14="http://schemas.microsoft.com/office/powerpoint/2010/main" val="124327958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CB0CAD2-6A56-EA27-8583-AFF8B0E7625A}"/>
              </a:ext>
            </a:extLst>
          </p:cNvPr>
          <p:cNvPicPr>
            <a:picLocks noChangeAspect="1"/>
          </p:cNvPicPr>
          <p:nvPr/>
        </p:nvPicPr>
        <p:blipFill rotWithShape="1">
          <a:blip r:embed="rId2"/>
          <a:srcRect l="32437" t="18638" r="31004" b="11971"/>
          <a:stretch/>
        </p:blipFill>
        <p:spPr>
          <a:xfrm>
            <a:off x="6685935" y="0"/>
            <a:ext cx="5506065" cy="6531702"/>
          </a:xfrm>
          <a:prstGeom prst="rect">
            <a:avLst/>
          </a:prstGeom>
        </p:spPr>
      </p:pic>
      <p:sp>
        <p:nvSpPr>
          <p:cNvPr id="4" name="ZoneTexte 3">
            <a:extLst>
              <a:ext uri="{FF2B5EF4-FFF2-40B4-BE49-F238E27FC236}">
                <a16:creationId xmlns:a16="http://schemas.microsoft.com/office/drawing/2014/main" id="{4D14C73B-C9CC-BAD1-331B-D11EB1742AC4}"/>
              </a:ext>
            </a:extLst>
          </p:cNvPr>
          <p:cNvSpPr txBox="1"/>
          <p:nvPr/>
        </p:nvSpPr>
        <p:spPr>
          <a:xfrm>
            <a:off x="0" y="57040"/>
            <a:ext cx="8425016" cy="707886"/>
          </a:xfrm>
          <a:prstGeom prst="rect">
            <a:avLst/>
          </a:prstGeom>
          <a:noFill/>
        </p:spPr>
        <p:txBody>
          <a:bodyPr wrap="square">
            <a:spAutoFit/>
          </a:bodyPr>
          <a:lstStyle/>
          <a:p>
            <a:r>
              <a:rPr lang="fr" sz="4000" dirty="0">
                <a:solidFill>
                  <a:srgbClr val="0F7B6F"/>
                </a:solidFill>
                <a:latin typeface="Oswald Regular"/>
                <a:ea typeface="Oswald Regular"/>
                <a:cs typeface="Oswald Regular"/>
                <a:sym typeface="Oswald Regular"/>
              </a:rPr>
              <a:t>Structures anatomiques</a:t>
            </a:r>
            <a:endParaRPr lang="fr-FR" sz="4000" dirty="0"/>
          </a:p>
        </p:txBody>
      </p:sp>
      <p:sp>
        <p:nvSpPr>
          <p:cNvPr id="9" name="ZoneTexte 8">
            <a:extLst>
              <a:ext uri="{FF2B5EF4-FFF2-40B4-BE49-F238E27FC236}">
                <a16:creationId xmlns:a16="http://schemas.microsoft.com/office/drawing/2014/main" id="{243A8595-A544-6FD2-0A90-E28BBBFA16FC}"/>
              </a:ext>
            </a:extLst>
          </p:cNvPr>
          <p:cNvSpPr txBox="1"/>
          <p:nvPr/>
        </p:nvSpPr>
        <p:spPr>
          <a:xfrm>
            <a:off x="107829" y="3241334"/>
            <a:ext cx="6987397" cy="923330"/>
          </a:xfrm>
          <a:prstGeom prst="rect">
            <a:avLst/>
          </a:prstGeom>
          <a:noFill/>
        </p:spPr>
        <p:txBody>
          <a:bodyPr wrap="square">
            <a:spAutoFit/>
          </a:bodyPr>
          <a:lstStyle/>
          <a:p>
            <a:pPr marL="285750" indent="-285750">
              <a:buFont typeface="Arial" panose="020B0604020202020204" pitchFamily="34" charset="0"/>
              <a:buChar char="•"/>
            </a:pPr>
            <a:r>
              <a:rPr lang="fr-FR" dirty="0">
                <a:latin typeface="Open Sans Condensed Light" panose="020B0306030504020204"/>
              </a:rPr>
              <a:t>Structures osseuses (rigides)</a:t>
            </a:r>
          </a:p>
          <a:p>
            <a:pPr marL="285750" indent="-285750">
              <a:buFont typeface="Arial" panose="020B0604020202020204" pitchFamily="34" charset="0"/>
              <a:buChar char="•"/>
            </a:pPr>
            <a:r>
              <a:rPr lang="fr-FR" dirty="0">
                <a:latin typeface="Open Sans Condensed Light" panose="020B0306030504020204"/>
              </a:rPr>
              <a:t>Structures cartilagineuses (rigides), liées / articulations</a:t>
            </a:r>
          </a:p>
          <a:p>
            <a:pPr marL="285750" indent="-285750">
              <a:buFont typeface="Arial" panose="020B0604020202020204" pitchFamily="34" charset="0"/>
              <a:buChar char="•"/>
            </a:pPr>
            <a:r>
              <a:rPr lang="fr-FR" dirty="0">
                <a:latin typeface="Open Sans Condensed Light" panose="020B0306030504020204"/>
              </a:rPr>
              <a:t>Structures musculaires (striées) + muqueuse</a:t>
            </a:r>
          </a:p>
        </p:txBody>
      </p:sp>
      <p:sp>
        <p:nvSpPr>
          <p:cNvPr id="10" name="ZoneTexte 9">
            <a:extLst>
              <a:ext uri="{FF2B5EF4-FFF2-40B4-BE49-F238E27FC236}">
                <a16:creationId xmlns:a16="http://schemas.microsoft.com/office/drawing/2014/main" id="{D4256697-6F7E-DBC8-7CD2-22A841BCA36B}"/>
              </a:ext>
            </a:extLst>
          </p:cNvPr>
          <p:cNvSpPr txBox="1"/>
          <p:nvPr/>
        </p:nvSpPr>
        <p:spPr>
          <a:xfrm>
            <a:off x="146650" y="2656209"/>
            <a:ext cx="6133380" cy="461665"/>
          </a:xfrm>
          <a:prstGeom prst="rect">
            <a:avLst/>
          </a:prstGeom>
          <a:noFill/>
        </p:spPr>
        <p:txBody>
          <a:bodyPr wrap="square">
            <a:spAutoFit/>
          </a:bodyPr>
          <a:lstStyle/>
          <a:p>
            <a:r>
              <a:rPr lang="fr-FR" sz="2400" b="1" dirty="0">
                <a:solidFill>
                  <a:srgbClr val="AB1A3A"/>
                </a:solidFill>
                <a:latin typeface="Open Sans Condensed Light" panose="020B0306030504020204"/>
              </a:rPr>
              <a:t>Le larynx est formé de :</a:t>
            </a:r>
          </a:p>
        </p:txBody>
      </p:sp>
      <p:sp>
        <p:nvSpPr>
          <p:cNvPr id="11" name="ZoneTexte 10">
            <a:extLst>
              <a:ext uri="{FF2B5EF4-FFF2-40B4-BE49-F238E27FC236}">
                <a16:creationId xmlns:a16="http://schemas.microsoft.com/office/drawing/2014/main" id="{7214AB6C-D581-A13C-922F-F4D8D7EBD1B2}"/>
              </a:ext>
            </a:extLst>
          </p:cNvPr>
          <p:cNvSpPr txBox="1"/>
          <p:nvPr/>
        </p:nvSpPr>
        <p:spPr>
          <a:xfrm>
            <a:off x="107829" y="6206536"/>
            <a:ext cx="5731534" cy="646331"/>
          </a:xfrm>
          <a:prstGeom prst="rect">
            <a:avLst/>
          </a:prstGeom>
          <a:noFill/>
        </p:spPr>
        <p:txBody>
          <a:bodyPr wrap="square">
            <a:spAutoFit/>
          </a:bodyPr>
          <a:lstStyle/>
          <a:p>
            <a:r>
              <a:rPr lang="fr-FR" sz="1200" dirty="0">
                <a:hlinkClick r:id="rId3"/>
              </a:rPr>
              <a:t>https://catalogue.scdi-montpellier.fr/view/action/uresolver.do?operation=resolveService&amp;package_service_id=14493866630004231&amp;institutionId=4231&amp;customerId=4230&amp;VE=true</a:t>
            </a:r>
            <a:endParaRPr lang="fr-FR" sz="1200" dirty="0"/>
          </a:p>
        </p:txBody>
      </p:sp>
      <p:pic>
        <p:nvPicPr>
          <p:cNvPr id="14" name="Image 13">
            <a:extLst>
              <a:ext uri="{FF2B5EF4-FFF2-40B4-BE49-F238E27FC236}">
                <a16:creationId xmlns:a16="http://schemas.microsoft.com/office/drawing/2014/main" id="{1C686077-F2F9-B0A4-A396-BE7A957A5A0D}"/>
              </a:ext>
            </a:extLst>
          </p:cNvPr>
          <p:cNvPicPr>
            <a:picLocks noChangeAspect="1"/>
          </p:cNvPicPr>
          <p:nvPr/>
        </p:nvPicPr>
        <p:blipFill rotWithShape="1">
          <a:blip r:embed="rId4"/>
          <a:srcRect l="550" t="13333" r="80713" b="78207"/>
          <a:stretch/>
        </p:blipFill>
        <p:spPr>
          <a:xfrm>
            <a:off x="10136038" y="0"/>
            <a:ext cx="2055962" cy="580213"/>
          </a:xfrm>
          <a:prstGeom prst="rect">
            <a:avLst/>
          </a:prstGeom>
        </p:spPr>
      </p:pic>
      <p:sp>
        <p:nvSpPr>
          <p:cNvPr id="6" name="Rectangle 5">
            <a:extLst>
              <a:ext uri="{FF2B5EF4-FFF2-40B4-BE49-F238E27FC236}">
                <a16:creationId xmlns:a16="http://schemas.microsoft.com/office/drawing/2014/main" id="{DAD988BA-BFE6-AE22-DE8B-DDD137BF3878}"/>
              </a:ext>
            </a:extLst>
          </p:cNvPr>
          <p:cNvSpPr/>
          <p:nvPr/>
        </p:nvSpPr>
        <p:spPr>
          <a:xfrm>
            <a:off x="8268929" y="2300748"/>
            <a:ext cx="3244645" cy="2664542"/>
          </a:xfrm>
          <a:prstGeom prst="rect">
            <a:avLst/>
          </a:prstGeom>
          <a:noFill/>
          <a:ln w="28575">
            <a:solidFill>
              <a:srgbClr val="AB1A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054218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8D08D7C2-A3DB-43A9-01FC-0CDE8075FA99}"/>
              </a:ext>
            </a:extLst>
          </p:cNvPr>
          <p:cNvSpPr txBox="1"/>
          <p:nvPr/>
        </p:nvSpPr>
        <p:spPr>
          <a:xfrm>
            <a:off x="648958" y="907887"/>
            <a:ext cx="8917556" cy="923330"/>
          </a:xfrm>
          <a:prstGeom prst="rect">
            <a:avLst/>
          </a:prstGeom>
          <a:noFill/>
        </p:spPr>
        <p:txBody>
          <a:bodyPr wrap="square">
            <a:spAutoFit/>
          </a:bodyPr>
          <a:lstStyle/>
          <a:p>
            <a:r>
              <a:rPr lang="fr-FR" sz="1800" b="0" i="0" u="none" strike="noStrike" baseline="0" dirty="0">
                <a:latin typeface="Open Sans Condensed"/>
              </a:rPr>
              <a:t>Activité </a:t>
            </a:r>
            <a:r>
              <a:rPr lang="fr-FR" sz="1800" b="0" i="0" u="none" strike="noStrike" baseline="0" dirty="0" err="1">
                <a:latin typeface="Open Sans Condensed"/>
              </a:rPr>
              <a:t>laryngo</a:t>
            </a:r>
            <a:r>
              <a:rPr lang="fr-FR" sz="1800" b="0" i="0" u="none" strike="noStrike" baseline="0" dirty="0">
                <a:latin typeface="Open Sans Condensed"/>
              </a:rPr>
              <a:t>-pharyngée réflexe, sans commande volontaire, qui se déclenche à partir de stimuli intra-pharyngés et parfois laryngés. </a:t>
            </a:r>
            <a:r>
              <a:rPr lang="fr-FR" dirty="0">
                <a:latin typeface="Open Sans Condensed"/>
              </a:rPr>
              <a:t>Fœtus dès le 4</a:t>
            </a:r>
            <a:r>
              <a:rPr lang="fr-FR" baseline="30000" dirty="0">
                <a:latin typeface="Open Sans Condensed"/>
              </a:rPr>
              <a:t>ème</a:t>
            </a:r>
            <a:r>
              <a:rPr lang="fr-FR" dirty="0">
                <a:latin typeface="Open Sans Condensed"/>
              </a:rPr>
              <a:t> m</a:t>
            </a:r>
            <a:r>
              <a:rPr lang="fr-FR" sz="1800" b="0" i="0" u="none" strike="noStrike" baseline="0" dirty="0">
                <a:latin typeface="Open Sans Condensed"/>
              </a:rPr>
              <a:t>ois de vie intra-utérine (échographie dès le 6ème mois).</a:t>
            </a:r>
            <a:endParaRPr lang="fr-FR" dirty="0">
              <a:latin typeface="Open Sans Condensed"/>
            </a:endParaRPr>
          </a:p>
        </p:txBody>
      </p:sp>
      <p:sp>
        <p:nvSpPr>
          <p:cNvPr id="5" name="ZoneTexte 4">
            <a:extLst>
              <a:ext uri="{FF2B5EF4-FFF2-40B4-BE49-F238E27FC236}">
                <a16:creationId xmlns:a16="http://schemas.microsoft.com/office/drawing/2014/main" id="{AA7EB1D9-D6EC-1D19-1CA5-3C748E2409AE}"/>
              </a:ext>
            </a:extLst>
          </p:cNvPr>
          <p:cNvSpPr txBox="1"/>
          <p:nvPr/>
        </p:nvSpPr>
        <p:spPr>
          <a:xfrm>
            <a:off x="125083" y="190048"/>
            <a:ext cx="6133380" cy="461665"/>
          </a:xfrm>
          <a:prstGeom prst="rect">
            <a:avLst/>
          </a:prstGeom>
          <a:noFill/>
        </p:spPr>
        <p:txBody>
          <a:bodyPr wrap="square">
            <a:spAutoFit/>
          </a:bodyPr>
          <a:lstStyle/>
          <a:p>
            <a:r>
              <a:rPr lang="fr-FR" sz="2400" b="1" dirty="0">
                <a:solidFill>
                  <a:srgbClr val="AB1A3A"/>
                </a:solidFill>
                <a:latin typeface="Open Sans Condensed Light" panose="020B0306030504020204"/>
              </a:rPr>
              <a:t>Reflexe de déglutition</a:t>
            </a:r>
          </a:p>
        </p:txBody>
      </p:sp>
      <p:sp>
        <p:nvSpPr>
          <p:cNvPr id="6" name="ZoneTexte 5">
            <a:extLst>
              <a:ext uri="{FF2B5EF4-FFF2-40B4-BE49-F238E27FC236}">
                <a16:creationId xmlns:a16="http://schemas.microsoft.com/office/drawing/2014/main" id="{6AF1C7B9-7F05-7B46-9EBC-2A7EA79753CA}"/>
              </a:ext>
            </a:extLst>
          </p:cNvPr>
          <p:cNvSpPr txBox="1"/>
          <p:nvPr/>
        </p:nvSpPr>
        <p:spPr>
          <a:xfrm>
            <a:off x="648958" y="2481194"/>
            <a:ext cx="6526658" cy="369332"/>
          </a:xfrm>
          <a:prstGeom prst="rect">
            <a:avLst/>
          </a:prstGeom>
          <a:noFill/>
        </p:spPr>
        <p:txBody>
          <a:bodyPr wrap="none" rtlCol="0">
            <a:spAutoFit/>
          </a:bodyPr>
          <a:lstStyle/>
          <a:p>
            <a:r>
              <a:rPr lang="fr-FR" dirty="0">
                <a:latin typeface="Open Sans Condensed"/>
              </a:rPr>
              <a:t>Réflexe protecteur des voies aériennes, avec le réflexe de toux</a:t>
            </a:r>
          </a:p>
        </p:txBody>
      </p:sp>
      <p:sp>
        <p:nvSpPr>
          <p:cNvPr id="10" name="ZoneTexte 9">
            <a:extLst>
              <a:ext uri="{FF2B5EF4-FFF2-40B4-BE49-F238E27FC236}">
                <a16:creationId xmlns:a16="http://schemas.microsoft.com/office/drawing/2014/main" id="{D52E6492-A499-01F5-DEF0-F440139E7289}"/>
              </a:ext>
            </a:extLst>
          </p:cNvPr>
          <p:cNvSpPr txBox="1"/>
          <p:nvPr/>
        </p:nvSpPr>
        <p:spPr>
          <a:xfrm>
            <a:off x="1468108" y="4431334"/>
            <a:ext cx="9582150" cy="461665"/>
          </a:xfrm>
          <a:prstGeom prst="rect">
            <a:avLst/>
          </a:prstGeom>
          <a:noFill/>
        </p:spPr>
        <p:txBody>
          <a:bodyPr wrap="square">
            <a:spAutoFit/>
          </a:bodyPr>
          <a:lstStyle/>
          <a:p>
            <a:r>
              <a:rPr lang="fr-FR" sz="2400" dirty="0">
                <a:solidFill>
                  <a:srgbClr val="0171B9"/>
                </a:solidFill>
                <a:latin typeface="Open Sans Condensed" panose="020B0806030504020204"/>
              </a:rPr>
              <a:t>La fermeture du larynx précède toujours la contraction pharyngée</a:t>
            </a:r>
          </a:p>
        </p:txBody>
      </p:sp>
      <p:sp>
        <p:nvSpPr>
          <p:cNvPr id="11" name="Flèche : courbe vers la droite 10">
            <a:extLst>
              <a:ext uri="{FF2B5EF4-FFF2-40B4-BE49-F238E27FC236}">
                <a16:creationId xmlns:a16="http://schemas.microsoft.com/office/drawing/2014/main" id="{B06BA2E2-4727-4156-7A05-B58F4D462692}"/>
              </a:ext>
            </a:extLst>
          </p:cNvPr>
          <p:cNvSpPr/>
          <p:nvPr/>
        </p:nvSpPr>
        <p:spPr>
          <a:xfrm>
            <a:off x="932945" y="4292924"/>
            <a:ext cx="455194" cy="530839"/>
          </a:xfrm>
          <a:prstGeom prst="curvedRightArrow">
            <a:avLst/>
          </a:prstGeom>
          <a:solidFill>
            <a:schemeClr val="accent2">
              <a:lumMod val="20000"/>
              <a:lumOff val="80000"/>
            </a:schemeClr>
          </a:solidFill>
          <a:ln w="25400" cap="flat" cmpd="sng" algn="ctr">
            <a:solidFill>
              <a:srgbClr val="0171B9"/>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000000"/>
              </a:solidFill>
              <a:effectLst/>
              <a:uLnTx/>
              <a:uFillTx/>
              <a:latin typeface="Open Sans Condensed"/>
            </a:endParaRPr>
          </a:p>
        </p:txBody>
      </p:sp>
      <p:sp>
        <p:nvSpPr>
          <p:cNvPr id="12" name="ZoneTexte 11">
            <a:extLst>
              <a:ext uri="{FF2B5EF4-FFF2-40B4-BE49-F238E27FC236}">
                <a16:creationId xmlns:a16="http://schemas.microsoft.com/office/drawing/2014/main" id="{6197A2C1-28D5-79C6-A008-C7C3BA140162}"/>
              </a:ext>
            </a:extLst>
          </p:cNvPr>
          <p:cNvSpPr txBox="1"/>
          <p:nvPr/>
        </p:nvSpPr>
        <p:spPr>
          <a:xfrm>
            <a:off x="648958" y="2825760"/>
            <a:ext cx="6782626" cy="369332"/>
          </a:xfrm>
          <a:prstGeom prst="rect">
            <a:avLst/>
          </a:prstGeom>
          <a:noFill/>
        </p:spPr>
        <p:txBody>
          <a:bodyPr wrap="none" rtlCol="0">
            <a:spAutoFit/>
          </a:bodyPr>
          <a:lstStyle/>
          <a:p>
            <a:r>
              <a:rPr lang="fr-FR" dirty="0">
                <a:latin typeface="Open Sans Condensed"/>
              </a:rPr>
              <a:t>Rôle dans la clearance </a:t>
            </a:r>
            <a:r>
              <a:rPr lang="fr-FR" dirty="0" err="1">
                <a:latin typeface="Open Sans Condensed"/>
              </a:rPr>
              <a:t>muco-cilaire</a:t>
            </a:r>
            <a:r>
              <a:rPr lang="fr-FR" dirty="0">
                <a:latin typeface="Open Sans Condensed"/>
              </a:rPr>
              <a:t> de l’appareil respiratoire +++</a:t>
            </a:r>
          </a:p>
        </p:txBody>
      </p:sp>
      <p:sp>
        <p:nvSpPr>
          <p:cNvPr id="16" name="ZoneTexte 15">
            <a:extLst>
              <a:ext uri="{FF2B5EF4-FFF2-40B4-BE49-F238E27FC236}">
                <a16:creationId xmlns:a16="http://schemas.microsoft.com/office/drawing/2014/main" id="{5B815A28-9E19-3C75-5097-734512913F92}"/>
              </a:ext>
            </a:extLst>
          </p:cNvPr>
          <p:cNvSpPr txBox="1"/>
          <p:nvPr/>
        </p:nvSpPr>
        <p:spPr>
          <a:xfrm>
            <a:off x="2049134" y="5364794"/>
            <a:ext cx="7144256" cy="646331"/>
          </a:xfrm>
          <a:prstGeom prst="rect">
            <a:avLst/>
          </a:prstGeom>
          <a:noFill/>
          <a:ln>
            <a:solidFill>
              <a:srgbClr val="0171B9"/>
            </a:solidFill>
          </a:ln>
        </p:spPr>
        <p:txBody>
          <a:bodyPr wrap="square">
            <a:spAutoFit/>
          </a:bodyPr>
          <a:lstStyle/>
          <a:p>
            <a:pPr algn="ctr"/>
            <a:r>
              <a:rPr lang="fr-FR" dirty="0">
                <a:latin typeface="Open Sans Condensed" panose="020B0806030504020204"/>
              </a:rPr>
              <a:t>Une fois le RD déclenché, plus rien ne peut le stopper. </a:t>
            </a:r>
          </a:p>
          <a:p>
            <a:pPr algn="ctr"/>
            <a:r>
              <a:rPr lang="fr-FR" dirty="0">
                <a:latin typeface="Open Sans Condensed" panose="020B0806030504020204"/>
              </a:rPr>
              <a:t>Cascade de commande polysynaptique échappant à tout contrôle</a:t>
            </a:r>
          </a:p>
        </p:txBody>
      </p:sp>
    </p:spTree>
    <p:extLst>
      <p:ext uri="{BB962C8B-B14F-4D97-AF65-F5344CB8AC3E}">
        <p14:creationId xmlns:p14="http://schemas.microsoft.com/office/powerpoint/2010/main" val="8473883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B2AFF97-6314-8C74-7601-F73D6CDAAD2D}"/>
              </a:ext>
            </a:extLst>
          </p:cNvPr>
          <p:cNvSpPr txBox="1"/>
          <p:nvPr/>
        </p:nvSpPr>
        <p:spPr>
          <a:xfrm>
            <a:off x="125083" y="190048"/>
            <a:ext cx="6133380" cy="461665"/>
          </a:xfrm>
          <a:prstGeom prst="rect">
            <a:avLst/>
          </a:prstGeom>
          <a:noFill/>
        </p:spPr>
        <p:txBody>
          <a:bodyPr wrap="square">
            <a:spAutoFit/>
          </a:bodyPr>
          <a:lstStyle/>
          <a:p>
            <a:r>
              <a:rPr lang="fr-FR" sz="2400" b="1" dirty="0">
                <a:solidFill>
                  <a:srgbClr val="AB1A3A"/>
                </a:solidFill>
                <a:latin typeface="Open Sans Condensed Light" panose="020B0306030504020204"/>
              </a:rPr>
              <a:t>Reflexe de déglutition</a:t>
            </a:r>
          </a:p>
        </p:txBody>
      </p:sp>
      <p:sp>
        <p:nvSpPr>
          <p:cNvPr id="3" name="ZoneTexte 2">
            <a:extLst>
              <a:ext uri="{FF2B5EF4-FFF2-40B4-BE49-F238E27FC236}">
                <a16:creationId xmlns:a16="http://schemas.microsoft.com/office/drawing/2014/main" id="{CCB000E3-5DD6-23B7-A411-99060AC218B2}"/>
              </a:ext>
            </a:extLst>
          </p:cNvPr>
          <p:cNvSpPr txBox="1"/>
          <p:nvPr/>
        </p:nvSpPr>
        <p:spPr>
          <a:xfrm>
            <a:off x="237463" y="763071"/>
            <a:ext cx="6133380" cy="5724644"/>
          </a:xfrm>
          <a:prstGeom prst="rect">
            <a:avLst/>
          </a:prstGeom>
          <a:noFill/>
        </p:spPr>
        <p:txBody>
          <a:bodyPr wrap="square">
            <a:spAutoFit/>
          </a:bodyPr>
          <a:lstStyle/>
          <a:p>
            <a:pPr marL="285750" indent="-285750">
              <a:buFont typeface="Wingdings" panose="05000000000000000000" pitchFamily="2" charset="2"/>
              <a:buChar char="ü"/>
            </a:pPr>
            <a:r>
              <a:rPr lang="fr-FR" sz="1800" dirty="0">
                <a:effectLst/>
                <a:latin typeface="Open Sans Condensed" panose="020B0806030504020204"/>
                <a:ea typeface="Times New Roman" panose="02020603050405020304" pitchFamily="18" charset="0"/>
              </a:rPr>
              <a:t>Le centre de la déglutition dans le bulbe (tronc cérébral). </a:t>
            </a:r>
            <a:r>
              <a:rPr lang="fr-FR" dirty="0">
                <a:latin typeface="Open Sans Condensed" panose="020B0806030504020204"/>
                <a:ea typeface="Times New Roman" panose="02020603050405020304" pitchFamily="18" charset="0"/>
              </a:rPr>
              <a:t>Proximité du centre de la salivation et de la respiration</a:t>
            </a:r>
          </a:p>
          <a:p>
            <a:pPr marL="285750" indent="-285750">
              <a:buFont typeface="Wingdings" panose="05000000000000000000" pitchFamily="2" charset="2"/>
              <a:buChar char="ü"/>
            </a:pPr>
            <a:endParaRPr lang="fr-FR" dirty="0">
              <a:latin typeface="Open Sans Condensed" panose="020B0806030504020204"/>
              <a:ea typeface="Times New Roman" panose="02020603050405020304" pitchFamily="18" charset="0"/>
            </a:endParaRPr>
          </a:p>
          <a:p>
            <a:pPr marL="285750" indent="-285750">
              <a:buFont typeface="Wingdings" panose="05000000000000000000" pitchFamily="2" charset="2"/>
              <a:buChar char="ü"/>
            </a:pPr>
            <a:r>
              <a:rPr lang="fr-FR" b="1" dirty="0" err="1">
                <a:latin typeface="Open Sans Condensed" panose="020B0806030504020204"/>
                <a:ea typeface="Times New Roman" panose="02020603050405020304" pitchFamily="18" charset="0"/>
              </a:rPr>
              <a:t>Efferences</a:t>
            </a:r>
            <a:r>
              <a:rPr lang="fr-FR" b="1" dirty="0">
                <a:latin typeface="Open Sans Condensed" panose="020B0806030504020204"/>
                <a:ea typeface="Times New Roman" panose="02020603050405020304" pitchFamily="18" charset="0"/>
              </a:rPr>
              <a:t> </a:t>
            </a:r>
          </a:p>
          <a:p>
            <a:pPr marL="285750" indent="-285750">
              <a:buFont typeface="Arial" panose="020B0604020202020204" pitchFamily="34" charset="0"/>
              <a:buChar char="•"/>
            </a:pPr>
            <a:r>
              <a:rPr lang="fr-FR" sz="1600" b="1" dirty="0">
                <a:solidFill>
                  <a:srgbClr val="0F7B6F"/>
                </a:solidFill>
                <a:latin typeface="Open Sans Condensed" panose="020B0806030504020204"/>
                <a:ea typeface="Times New Roman" panose="02020603050405020304" pitchFamily="18" charset="0"/>
              </a:rPr>
              <a:t>Noyau ambigu</a:t>
            </a:r>
            <a:r>
              <a:rPr lang="fr-FR" sz="1600" dirty="0">
                <a:latin typeface="Open Sans Condensed" panose="020B0806030504020204"/>
                <a:ea typeface="Times New Roman" panose="02020603050405020304" pitchFamily="18" charset="0"/>
              </a:rPr>
              <a:t>. Axones des motoneurones muscles striés squelettiques -&gt;langue, pharynx, SSO, et 1/3 supérieur l'œsophage</a:t>
            </a:r>
          </a:p>
          <a:p>
            <a:pPr marL="285750" indent="-285750">
              <a:buFont typeface="Arial" panose="020B0604020202020204" pitchFamily="34" charset="0"/>
              <a:buChar char="•"/>
            </a:pPr>
            <a:r>
              <a:rPr lang="fr-FR" sz="1600" b="1" dirty="0">
                <a:solidFill>
                  <a:srgbClr val="0F7B6F"/>
                </a:solidFill>
                <a:latin typeface="Open Sans Condensed" panose="020B0806030504020204"/>
                <a:ea typeface="Times New Roman" panose="02020603050405020304" pitchFamily="18" charset="0"/>
              </a:rPr>
              <a:t>Noyau dorsal du vague</a:t>
            </a:r>
            <a:r>
              <a:rPr lang="fr-FR" sz="1600" dirty="0">
                <a:latin typeface="Open Sans Condensed" panose="020B0806030504020204"/>
                <a:ea typeface="Times New Roman" panose="02020603050405020304" pitchFamily="18" charset="0"/>
              </a:rPr>
              <a:t> agit sur les muscles lisses impliqués dans la déglutition -&gt; 2/3 inférieurs de l'</a:t>
            </a:r>
            <a:r>
              <a:rPr lang="fr-FR" sz="1600" dirty="0" err="1">
                <a:latin typeface="Open Sans Condensed" panose="020B0806030504020204"/>
                <a:ea typeface="Times New Roman" panose="02020603050405020304" pitchFamily="18" charset="0"/>
              </a:rPr>
              <a:t>oesophage</a:t>
            </a:r>
            <a:r>
              <a:rPr lang="fr-FR" sz="1600" dirty="0">
                <a:latin typeface="Open Sans Condensed" panose="020B0806030504020204"/>
                <a:ea typeface="Times New Roman" panose="02020603050405020304" pitchFamily="18" charset="0"/>
              </a:rPr>
              <a:t>, SIO et estomac.</a:t>
            </a:r>
          </a:p>
          <a:p>
            <a:endParaRPr lang="fr-FR" dirty="0">
              <a:latin typeface="Open Sans Condensed" panose="020B0806030504020204"/>
              <a:ea typeface="Times New Roman" panose="02020603050405020304" pitchFamily="18" charset="0"/>
            </a:endParaRPr>
          </a:p>
          <a:p>
            <a:pPr marL="285750" indent="-285750">
              <a:buFont typeface="Wingdings" panose="05000000000000000000" pitchFamily="2" charset="2"/>
              <a:buChar char="ü"/>
            </a:pPr>
            <a:r>
              <a:rPr lang="fr-FR" sz="1800" dirty="0">
                <a:effectLst/>
                <a:latin typeface="Open Sans Condensed" panose="020B0806030504020204"/>
                <a:ea typeface="Times New Roman" panose="02020603050405020304" pitchFamily="18" charset="0"/>
              </a:rPr>
              <a:t>Activité motrice séquentielle et rythmique</a:t>
            </a:r>
            <a:r>
              <a:rPr lang="fr-FR" dirty="0">
                <a:latin typeface="Open Sans Condensed" panose="020B0806030504020204"/>
                <a:ea typeface="Times New Roman" panose="02020603050405020304" pitchFamily="18" charset="0"/>
              </a:rPr>
              <a:t>. </a:t>
            </a:r>
            <a:r>
              <a:rPr lang="fr-FR" sz="1800" dirty="0">
                <a:effectLst/>
                <a:latin typeface="Open Sans Condensed" panose="020B0806030504020204"/>
                <a:ea typeface="Times New Roman" panose="02020603050405020304" pitchFamily="18" charset="0"/>
              </a:rPr>
              <a:t>Connections complexes avec le mésencéphale et le cortex, le centre de la respiration, et les noyaux moteurs des nerfs crâniens innervant plus de 50 muscles de la filière bucco-pharyngo-œsophagienne. </a:t>
            </a:r>
          </a:p>
          <a:p>
            <a:pPr marL="285750" indent="-285750">
              <a:buFont typeface="Wingdings" panose="05000000000000000000" pitchFamily="2" charset="2"/>
              <a:buChar char="ü"/>
            </a:pPr>
            <a:endParaRPr lang="fr-FR" sz="1800" dirty="0">
              <a:effectLst/>
              <a:latin typeface="Open Sans Condensed" panose="020B0806030504020204"/>
              <a:ea typeface="Times New Roman" panose="02020603050405020304" pitchFamily="18" charset="0"/>
            </a:endParaRPr>
          </a:p>
          <a:p>
            <a:pPr marL="285750" indent="-285750">
              <a:buFont typeface="Wingdings" panose="05000000000000000000" pitchFamily="2" charset="2"/>
              <a:buChar char="ü"/>
            </a:pPr>
            <a:r>
              <a:rPr lang="fr-FR" sz="1800" b="1" dirty="0">
                <a:effectLst/>
                <a:latin typeface="Open Sans Condensed" panose="020B0806030504020204"/>
                <a:ea typeface="Times New Roman" panose="02020603050405020304" pitchFamily="18" charset="0"/>
              </a:rPr>
              <a:t>Afférences</a:t>
            </a:r>
          </a:p>
          <a:p>
            <a:pPr marL="285750" indent="-285750">
              <a:buFont typeface="Arial" panose="020B0604020202020204" pitchFamily="34" charset="0"/>
              <a:buChar char="•"/>
            </a:pPr>
            <a:r>
              <a:rPr lang="fr-FR" sz="1600" dirty="0">
                <a:effectLst/>
                <a:latin typeface="Open Sans Condensed" panose="020B0806030504020204"/>
                <a:ea typeface="Times New Roman" panose="02020603050405020304" pitchFamily="18" charset="0"/>
              </a:rPr>
              <a:t>Informations </a:t>
            </a:r>
            <a:r>
              <a:rPr lang="fr-FR" sz="1600" dirty="0">
                <a:latin typeface="Open Sans Condensed" panose="020B0806030504020204"/>
                <a:ea typeface="Times New Roman" panose="02020603050405020304" pitchFamily="18" charset="0"/>
              </a:rPr>
              <a:t>sensitives en provenance VADS </a:t>
            </a:r>
            <a:r>
              <a:rPr lang="fr-FR" sz="1600" dirty="0">
                <a:effectLst/>
                <a:latin typeface="Open Sans Condensed" panose="020B0806030504020204"/>
                <a:ea typeface="Times New Roman" panose="02020603050405020304" pitchFamily="18" charset="0"/>
              </a:rPr>
              <a:t>via le </a:t>
            </a:r>
            <a:r>
              <a:rPr lang="fr-FR" sz="1600" b="1" dirty="0">
                <a:solidFill>
                  <a:srgbClr val="AB1A3A"/>
                </a:solidFill>
                <a:effectLst/>
                <a:latin typeface="Open Sans Condensed" panose="020B0806030504020204"/>
                <a:ea typeface="Times New Roman" panose="02020603050405020304" pitchFamily="18" charset="0"/>
              </a:rPr>
              <a:t>noyau du tractus solitaire</a:t>
            </a:r>
            <a:endParaRPr lang="fr-FR" sz="1600" b="1" dirty="0">
              <a:solidFill>
                <a:srgbClr val="AB1A3A"/>
              </a:solidFill>
              <a:latin typeface="Open Sans Condensed" panose="020B0806030504020204"/>
            </a:endParaRPr>
          </a:p>
        </p:txBody>
      </p:sp>
      <p:pic>
        <p:nvPicPr>
          <p:cNvPr id="4" name="Image 3" descr="Une image contenant texte, capture d’écran, diagramme, ligne&#10;&#10;Description générée automatiquement">
            <a:extLst>
              <a:ext uri="{FF2B5EF4-FFF2-40B4-BE49-F238E27FC236}">
                <a16:creationId xmlns:a16="http://schemas.microsoft.com/office/drawing/2014/main" id="{B6E4F7A4-C667-2AAD-AD14-9523AC7B4A57}"/>
              </a:ext>
            </a:extLst>
          </p:cNvPr>
          <p:cNvPicPr>
            <a:picLocks noChangeAspect="1"/>
          </p:cNvPicPr>
          <p:nvPr/>
        </p:nvPicPr>
        <p:blipFill rotWithShape="1">
          <a:blip r:embed="rId2">
            <a:extLst>
              <a:ext uri="{28A0092B-C50C-407E-A947-70E740481C1C}">
                <a14:useLocalDpi xmlns:a14="http://schemas.microsoft.com/office/drawing/2010/main" val="0"/>
              </a:ext>
            </a:extLst>
          </a:blip>
          <a:srcRect l="62858" t="34342" r="15336" b="30828"/>
          <a:stretch/>
        </p:blipFill>
        <p:spPr>
          <a:xfrm>
            <a:off x="7878557" y="318338"/>
            <a:ext cx="2556928" cy="3063038"/>
          </a:xfrm>
          <a:prstGeom prst="rect">
            <a:avLst/>
          </a:prstGeom>
        </p:spPr>
      </p:pic>
      <p:sp>
        <p:nvSpPr>
          <p:cNvPr id="9" name="ZoneTexte 8">
            <a:extLst>
              <a:ext uri="{FF2B5EF4-FFF2-40B4-BE49-F238E27FC236}">
                <a16:creationId xmlns:a16="http://schemas.microsoft.com/office/drawing/2014/main" id="{08C4793E-EA68-8F7D-5E9F-4763B385DF5D}"/>
              </a:ext>
            </a:extLst>
          </p:cNvPr>
          <p:cNvSpPr txBox="1"/>
          <p:nvPr/>
        </p:nvSpPr>
        <p:spPr>
          <a:xfrm>
            <a:off x="6324600" y="3095625"/>
            <a:ext cx="1782557" cy="584775"/>
          </a:xfrm>
          <a:prstGeom prst="rect">
            <a:avLst/>
          </a:prstGeom>
          <a:noFill/>
        </p:spPr>
        <p:txBody>
          <a:bodyPr wrap="square">
            <a:spAutoFit/>
          </a:bodyPr>
          <a:lstStyle/>
          <a:p>
            <a:pPr algn="ctr"/>
            <a:r>
              <a:rPr lang="fr-FR" sz="1600" b="1" dirty="0">
                <a:solidFill>
                  <a:srgbClr val="AB1A3A"/>
                </a:solidFill>
                <a:latin typeface="Open Sans Condensed" panose="020B0806030504020204"/>
                <a:ea typeface="Times New Roman" panose="02020603050405020304" pitchFamily="18" charset="0"/>
              </a:rPr>
              <a:t>N</a:t>
            </a:r>
            <a:r>
              <a:rPr lang="fr-FR" sz="1600" b="1" dirty="0">
                <a:solidFill>
                  <a:srgbClr val="AB1A3A"/>
                </a:solidFill>
                <a:effectLst/>
                <a:latin typeface="Open Sans Condensed" panose="020B0806030504020204"/>
                <a:ea typeface="Times New Roman" panose="02020603050405020304" pitchFamily="18" charset="0"/>
              </a:rPr>
              <a:t>oyau du tractus solitaire</a:t>
            </a:r>
            <a:endParaRPr lang="fr-FR" sz="1600" dirty="0"/>
          </a:p>
        </p:txBody>
      </p:sp>
      <p:sp>
        <p:nvSpPr>
          <p:cNvPr id="11" name="ZoneTexte 10">
            <a:extLst>
              <a:ext uri="{FF2B5EF4-FFF2-40B4-BE49-F238E27FC236}">
                <a16:creationId xmlns:a16="http://schemas.microsoft.com/office/drawing/2014/main" id="{6A6CA282-5DEB-C345-B763-D0C2D4EC965F}"/>
              </a:ext>
            </a:extLst>
          </p:cNvPr>
          <p:cNvSpPr txBox="1"/>
          <p:nvPr/>
        </p:nvSpPr>
        <p:spPr>
          <a:xfrm>
            <a:off x="10435485" y="3232604"/>
            <a:ext cx="2110478" cy="830997"/>
          </a:xfrm>
          <a:prstGeom prst="rect">
            <a:avLst/>
          </a:prstGeom>
          <a:noFill/>
        </p:spPr>
        <p:txBody>
          <a:bodyPr wrap="square">
            <a:spAutoFit/>
          </a:bodyPr>
          <a:lstStyle/>
          <a:p>
            <a:r>
              <a:rPr lang="fr-FR" sz="1600" b="1" dirty="0">
                <a:solidFill>
                  <a:srgbClr val="0F7B6F"/>
                </a:solidFill>
                <a:latin typeface="Open Sans Condensed" panose="020B0806030504020204"/>
                <a:ea typeface="Times New Roman" panose="02020603050405020304" pitchFamily="18" charset="0"/>
              </a:rPr>
              <a:t>Noyau ambigu</a:t>
            </a:r>
          </a:p>
          <a:p>
            <a:r>
              <a:rPr lang="fr-FR" sz="1600" b="1" dirty="0">
                <a:solidFill>
                  <a:srgbClr val="0F7B6F"/>
                </a:solidFill>
                <a:latin typeface="Open Sans Condensed" panose="020B0806030504020204"/>
                <a:ea typeface="Times New Roman" panose="02020603050405020304" pitchFamily="18" charset="0"/>
              </a:rPr>
              <a:t>Noyau dorsal du vague</a:t>
            </a:r>
            <a:r>
              <a:rPr lang="fr-FR" sz="1600" b="1" dirty="0">
                <a:latin typeface="Open Sans Condensed" panose="020B0806030504020204"/>
                <a:ea typeface="Times New Roman" panose="02020603050405020304" pitchFamily="18" charset="0"/>
              </a:rPr>
              <a:t> </a:t>
            </a:r>
            <a:endParaRPr lang="fr-FR" sz="1600" b="1" dirty="0"/>
          </a:p>
        </p:txBody>
      </p:sp>
      <p:cxnSp>
        <p:nvCxnSpPr>
          <p:cNvPr id="15" name="Connecteur droit avec flèche 14">
            <a:extLst>
              <a:ext uri="{FF2B5EF4-FFF2-40B4-BE49-F238E27FC236}">
                <a16:creationId xmlns:a16="http://schemas.microsoft.com/office/drawing/2014/main" id="{F2D0FA75-5C1B-0CF4-4A53-765672D75378}"/>
              </a:ext>
            </a:extLst>
          </p:cNvPr>
          <p:cNvCxnSpPr>
            <a:cxnSpLocks/>
            <a:stCxn id="11" idx="1"/>
          </p:cNvCxnSpPr>
          <p:nvPr/>
        </p:nvCxnSpPr>
        <p:spPr>
          <a:xfrm flipH="1" flipV="1">
            <a:off x="9200561" y="2334312"/>
            <a:ext cx="1234924" cy="1313791"/>
          </a:xfrm>
          <a:prstGeom prst="straightConnector1">
            <a:avLst/>
          </a:prstGeom>
          <a:ln w="38100">
            <a:solidFill>
              <a:srgbClr val="0F7B6F"/>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62E46ACA-7725-A2AF-498B-4CF3A00E7A86}"/>
              </a:ext>
            </a:extLst>
          </p:cNvPr>
          <p:cNvCxnSpPr>
            <a:cxnSpLocks/>
          </p:cNvCxnSpPr>
          <p:nvPr/>
        </p:nvCxnSpPr>
        <p:spPr>
          <a:xfrm flipH="1" flipV="1">
            <a:off x="9324386" y="2429562"/>
            <a:ext cx="1111099" cy="872611"/>
          </a:xfrm>
          <a:prstGeom prst="straightConnector1">
            <a:avLst/>
          </a:prstGeom>
          <a:ln w="38100">
            <a:solidFill>
              <a:srgbClr val="0F7B6F"/>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CD1777AF-AFA0-96EC-E443-3A978C666B58}"/>
              </a:ext>
            </a:extLst>
          </p:cNvPr>
          <p:cNvCxnSpPr>
            <a:cxnSpLocks/>
          </p:cNvCxnSpPr>
          <p:nvPr/>
        </p:nvCxnSpPr>
        <p:spPr>
          <a:xfrm flipV="1">
            <a:off x="7878557" y="2543175"/>
            <a:ext cx="1049214" cy="689429"/>
          </a:xfrm>
          <a:prstGeom prst="straightConnector1">
            <a:avLst/>
          </a:prstGeom>
          <a:ln w="38100">
            <a:solidFill>
              <a:srgbClr val="AB1A3A"/>
            </a:solidFill>
            <a:tailEnd type="triangle"/>
          </a:ln>
        </p:spPr>
        <p:style>
          <a:lnRef idx="1">
            <a:schemeClr val="accent1"/>
          </a:lnRef>
          <a:fillRef idx="0">
            <a:schemeClr val="accent1"/>
          </a:fillRef>
          <a:effectRef idx="0">
            <a:schemeClr val="accent1"/>
          </a:effectRef>
          <a:fontRef idx="minor">
            <a:schemeClr val="tx1"/>
          </a:fontRef>
        </p:style>
      </p:cxnSp>
      <p:sp>
        <p:nvSpPr>
          <p:cNvPr id="23" name="Flèche : courbe vers la droite 22">
            <a:extLst>
              <a:ext uri="{FF2B5EF4-FFF2-40B4-BE49-F238E27FC236}">
                <a16:creationId xmlns:a16="http://schemas.microsoft.com/office/drawing/2014/main" id="{D89D4B58-996D-DB11-4ADD-9CBF80882657}"/>
              </a:ext>
            </a:extLst>
          </p:cNvPr>
          <p:cNvSpPr/>
          <p:nvPr/>
        </p:nvSpPr>
        <p:spPr>
          <a:xfrm>
            <a:off x="6470484" y="4579076"/>
            <a:ext cx="455194" cy="530839"/>
          </a:xfrm>
          <a:prstGeom prst="curvedRightArrow">
            <a:avLst/>
          </a:prstGeom>
          <a:solidFill>
            <a:srgbClr val="AAE2CA">
              <a:lumMod val="75000"/>
            </a:srgbClr>
          </a:solidFill>
          <a:ln w="25400" cap="flat" cmpd="sng" algn="ctr">
            <a:solidFill>
              <a:srgbClr val="0F7B6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000000"/>
              </a:solidFill>
              <a:effectLst/>
              <a:uLnTx/>
              <a:uFillTx/>
              <a:latin typeface="Open Sans Condensed"/>
            </a:endParaRPr>
          </a:p>
        </p:txBody>
      </p:sp>
      <p:sp>
        <p:nvSpPr>
          <p:cNvPr id="24" name="ZoneTexte 23">
            <a:extLst>
              <a:ext uri="{FF2B5EF4-FFF2-40B4-BE49-F238E27FC236}">
                <a16:creationId xmlns:a16="http://schemas.microsoft.com/office/drawing/2014/main" id="{75CEC5ED-A1D0-0B25-1728-B6D398A70A88}"/>
              </a:ext>
            </a:extLst>
          </p:cNvPr>
          <p:cNvSpPr txBox="1"/>
          <p:nvPr/>
        </p:nvSpPr>
        <p:spPr>
          <a:xfrm>
            <a:off x="7077075" y="4578692"/>
            <a:ext cx="5182957" cy="646331"/>
          </a:xfrm>
          <a:prstGeom prst="rect">
            <a:avLst/>
          </a:prstGeom>
          <a:noFill/>
        </p:spPr>
        <p:txBody>
          <a:bodyPr wrap="none" rtlCol="0">
            <a:spAutoFit/>
          </a:bodyPr>
          <a:lstStyle/>
          <a:p>
            <a:r>
              <a:rPr lang="fr-FR" dirty="0">
                <a:latin typeface="Open Sans Condensed" panose="020B0806030504020204"/>
              </a:rPr>
              <a:t>Coordination avec ventilation</a:t>
            </a:r>
          </a:p>
          <a:p>
            <a:r>
              <a:rPr lang="fr-FR" dirty="0">
                <a:latin typeface="Open Sans Condensed" panose="020B0806030504020204"/>
              </a:rPr>
              <a:t>Conséquence si pathologie tronc cérébral (AVC…)</a:t>
            </a:r>
          </a:p>
        </p:txBody>
      </p:sp>
      <p:pic>
        <p:nvPicPr>
          <p:cNvPr id="26" name="Image 25" descr="Une image contenant meubles, chaise, habits, dessin&#10;&#10;Description générée automatiquement">
            <a:extLst>
              <a:ext uri="{FF2B5EF4-FFF2-40B4-BE49-F238E27FC236}">
                <a16:creationId xmlns:a16="http://schemas.microsoft.com/office/drawing/2014/main" id="{4AE74AC2-7CF6-A2A0-3CAC-8C3E373FFE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3986" y="5242251"/>
            <a:ext cx="2500800" cy="1535280"/>
          </a:xfrm>
          <a:prstGeom prst="rect">
            <a:avLst/>
          </a:prstGeom>
        </p:spPr>
      </p:pic>
    </p:spTree>
    <p:extLst>
      <p:ext uri="{BB962C8B-B14F-4D97-AF65-F5344CB8AC3E}">
        <p14:creationId xmlns:p14="http://schemas.microsoft.com/office/powerpoint/2010/main" val="1063482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F8CFB1-12E2-07FC-73B3-C44C6A979C69}"/>
              </a:ext>
            </a:extLst>
          </p:cNvPr>
          <p:cNvSpPr/>
          <p:nvPr/>
        </p:nvSpPr>
        <p:spPr>
          <a:xfrm>
            <a:off x="9458325" y="0"/>
            <a:ext cx="2733675" cy="27908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AA7EB1D9-D6EC-1D19-1CA5-3C748E2409AE}"/>
              </a:ext>
            </a:extLst>
          </p:cNvPr>
          <p:cNvSpPr txBox="1"/>
          <p:nvPr/>
        </p:nvSpPr>
        <p:spPr>
          <a:xfrm>
            <a:off x="125083" y="190048"/>
            <a:ext cx="6133380" cy="461665"/>
          </a:xfrm>
          <a:prstGeom prst="rect">
            <a:avLst/>
          </a:prstGeom>
          <a:noFill/>
        </p:spPr>
        <p:txBody>
          <a:bodyPr wrap="square">
            <a:spAutoFit/>
          </a:bodyPr>
          <a:lstStyle/>
          <a:p>
            <a:r>
              <a:rPr lang="fr-FR" sz="2400" b="1" dirty="0">
                <a:solidFill>
                  <a:srgbClr val="0171B9"/>
                </a:solidFill>
                <a:latin typeface="Open Sans Condensed Light" panose="020B0306030504020204"/>
              </a:rPr>
              <a:t>Phase </a:t>
            </a:r>
            <a:r>
              <a:rPr lang="fr-FR" sz="2400" b="1" dirty="0" err="1">
                <a:solidFill>
                  <a:srgbClr val="0171B9"/>
                </a:solidFill>
                <a:latin typeface="Open Sans Condensed Light" panose="020B0306030504020204"/>
              </a:rPr>
              <a:t>oesophagienne</a:t>
            </a:r>
            <a:endParaRPr lang="fr-FR" sz="2400" b="1" dirty="0">
              <a:solidFill>
                <a:srgbClr val="0171B9"/>
              </a:solidFill>
              <a:latin typeface="Open Sans Condensed Light" panose="020B0306030504020204"/>
            </a:endParaRPr>
          </a:p>
        </p:txBody>
      </p:sp>
      <p:pic>
        <p:nvPicPr>
          <p:cNvPr id="3" name="Image 2" descr="Une image contenant croquis, Dessin au trait&#10;&#10;Description générée automatiquement">
            <a:extLst>
              <a:ext uri="{FF2B5EF4-FFF2-40B4-BE49-F238E27FC236}">
                <a16:creationId xmlns:a16="http://schemas.microsoft.com/office/drawing/2014/main" id="{68F859E3-D077-E24A-19AA-B75A6B83E561}"/>
              </a:ext>
            </a:extLst>
          </p:cNvPr>
          <p:cNvPicPr>
            <a:picLocks noChangeAspect="1"/>
          </p:cNvPicPr>
          <p:nvPr/>
        </p:nvPicPr>
        <p:blipFill rotWithShape="1">
          <a:blip r:embed="rId3">
            <a:extLst>
              <a:ext uri="{28A0092B-C50C-407E-A947-70E740481C1C}">
                <a14:useLocalDpi xmlns:a14="http://schemas.microsoft.com/office/drawing/2010/main" val="0"/>
              </a:ext>
            </a:extLst>
          </a:blip>
          <a:srcRect l="69087" t="4320" r="4145" b="5328"/>
          <a:stretch/>
        </p:blipFill>
        <p:spPr>
          <a:xfrm>
            <a:off x="8782050" y="625553"/>
            <a:ext cx="2733675" cy="3390901"/>
          </a:xfrm>
          <a:prstGeom prst="rect">
            <a:avLst/>
          </a:prstGeom>
        </p:spPr>
      </p:pic>
      <p:sp>
        <p:nvSpPr>
          <p:cNvPr id="11" name="ZoneTexte 10">
            <a:extLst>
              <a:ext uri="{FF2B5EF4-FFF2-40B4-BE49-F238E27FC236}">
                <a16:creationId xmlns:a16="http://schemas.microsoft.com/office/drawing/2014/main" id="{D27886A2-C3B1-72F9-D8DA-CF19BCBC06DD}"/>
              </a:ext>
            </a:extLst>
          </p:cNvPr>
          <p:cNvSpPr txBox="1"/>
          <p:nvPr/>
        </p:nvSpPr>
        <p:spPr>
          <a:xfrm>
            <a:off x="247650" y="805666"/>
            <a:ext cx="8429625" cy="3970318"/>
          </a:xfrm>
          <a:prstGeom prst="rect">
            <a:avLst/>
          </a:prstGeom>
          <a:noFill/>
        </p:spPr>
        <p:txBody>
          <a:bodyPr wrap="square">
            <a:spAutoFit/>
          </a:bodyPr>
          <a:lstStyle/>
          <a:p>
            <a:r>
              <a:rPr lang="fr-FR" b="1" dirty="0">
                <a:latin typeface="Open Sans Condensed" panose="020B0806030504020204"/>
              </a:rPr>
              <a:t>Propulsion du bol alimentaire dans l’œsophage vers estomac (8 à 20 sec)</a:t>
            </a:r>
          </a:p>
          <a:p>
            <a:pPr marL="285750" indent="-285750">
              <a:buFontTx/>
              <a:buChar char="‒"/>
            </a:pPr>
            <a:r>
              <a:rPr lang="fr-FR" dirty="0">
                <a:latin typeface="Open Sans Condensed" panose="020B0806030504020204"/>
              </a:rPr>
              <a:t>Ouverture brève (&lt;1sec) du sphincter supérieur de l’œsophage (SSO)</a:t>
            </a:r>
          </a:p>
          <a:p>
            <a:pPr marL="285750" indent="-285750">
              <a:buFontTx/>
              <a:buChar char="‒"/>
            </a:pPr>
            <a:r>
              <a:rPr lang="fr-FR" dirty="0">
                <a:latin typeface="Open Sans Condensed" panose="020B0806030504020204"/>
              </a:rPr>
              <a:t>Relaxation du sphincter inférieur de l’œsophage (SIO) dès ouverture du SSO (6 et 10 secondes): relaxation des </a:t>
            </a:r>
            <a:r>
              <a:rPr lang="fr-FR" dirty="0">
                <a:solidFill>
                  <a:srgbClr val="0171B9"/>
                </a:solidFill>
                <a:latin typeface="Open Sans Condensed" panose="020B0806030504020204"/>
              </a:rPr>
              <a:t>cellules musculaires lisses </a:t>
            </a:r>
            <a:r>
              <a:rPr lang="fr-FR" dirty="0">
                <a:latin typeface="Open Sans Condensed" panose="020B0806030504020204"/>
              </a:rPr>
              <a:t>induites par la stimulation </a:t>
            </a:r>
            <a:r>
              <a:rPr lang="fr-FR" dirty="0">
                <a:solidFill>
                  <a:srgbClr val="0171B9"/>
                </a:solidFill>
                <a:latin typeface="Open Sans Condensed" panose="020B0806030504020204"/>
              </a:rPr>
              <a:t>vagale</a:t>
            </a:r>
            <a:r>
              <a:rPr lang="fr-FR" dirty="0">
                <a:latin typeface="Open Sans Condensed" panose="020B0806030504020204"/>
              </a:rPr>
              <a:t> des motoneurones inhibiteurs du système nerveux entérique. </a:t>
            </a:r>
          </a:p>
          <a:p>
            <a:pPr marL="285750" indent="-285750">
              <a:buFontTx/>
              <a:buChar char="‒"/>
            </a:pPr>
            <a:r>
              <a:rPr lang="fr-FR" dirty="0">
                <a:latin typeface="Open Sans Condensed" panose="020B0806030504020204"/>
              </a:rPr>
              <a:t>Fermeture du sphincter supérieur de l’œsophage (SSO)</a:t>
            </a:r>
          </a:p>
          <a:p>
            <a:pPr marL="285750" indent="-285750">
              <a:buFontTx/>
              <a:buChar char="‒"/>
            </a:pPr>
            <a:r>
              <a:rPr lang="fr-FR" dirty="0">
                <a:latin typeface="Open Sans Condensed" panose="020B0806030504020204"/>
              </a:rPr>
              <a:t>Propagation  d’une contraction œsophagienne (péristaltique) de l’œsophage proximal vers l’œsophage distal: activation séquentielle de motoneurones inhibiteurs et excitateurs du système nerveux entérique + contractions et relaxations harmonieuses des couches musculaires lisses circulaires et longitudinales </a:t>
            </a:r>
          </a:p>
          <a:p>
            <a:pPr marL="285750" indent="-285750">
              <a:buFontTx/>
              <a:buChar char="‒"/>
            </a:pPr>
            <a:r>
              <a:rPr lang="fr-FR" dirty="0">
                <a:latin typeface="Open Sans Condensed" panose="020B0806030504020204"/>
              </a:rPr>
              <a:t>Passage du bol alimentaire au travers du SIO et entrée dans l’estomac. </a:t>
            </a:r>
          </a:p>
          <a:p>
            <a:pPr marL="285750" indent="-285750">
              <a:buFontTx/>
              <a:buChar char="‒"/>
            </a:pPr>
            <a:r>
              <a:rPr lang="fr-FR" dirty="0">
                <a:latin typeface="Open Sans Condensed" panose="020B0806030504020204"/>
              </a:rPr>
              <a:t>Fermeture du sphincter inférieur de l’œsophage (SIO)</a:t>
            </a:r>
          </a:p>
        </p:txBody>
      </p:sp>
      <p:sp>
        <p:nvSpPr>
          <p:cNvPr id="13" name="ZoneTexte 12">
            <a:extLst>
              <a:ext uri="{FF2B5EF4-FFF2-40B4-BE49-F238E27FC236}">
                <a16:creationId xmlns:a16="http://schemas.microsoft.com/office/drawing/2014/main" id="{361E1407-A326-E77C-590A-7F251A82463A}"/>
              </a:ext>
            </a:extLst>
          </p:cNvPr>
          <p:cNvSpPr txBox="1"/>
          <p:nvPr/>
        </p:nvSpPr>
        <p:spPr>
          <a:xfrm>
            <a:off x="1207294" y="5256015"/>
            <a:ext cx="8327232" cy="923330"/>
          </a:xfrm>
          <a:prstGeom prst="rect">
            <a:avLst/>
          </a:prstGeom>
          <a:noFill/>
        </p:spPr>
        <p:txBody>
          <a:bodyPr wrap="square">
            <a:spAutoFit/>
          </a:bodyPr>
          <a:lstStyle/>
          <a:p>
            <a:r>
              <a:rPr lang="fr-FR" b="1" dirty="0">
                <a:latin typeface="Open Sans Condensed" panose="020B0806030504020204"/>
              </a:rPr>
              <a:t>Pas de contraction spontanée dans l’œsophage</a:t>
            </a:r>
            <a:r>
              <a:rPr lang="fr-FR" dirty="0">
                <a:latin typeface="Open Sans Condensed" panose="020B0806030504020204"/>
              </a:rPr>
              <a:t>:  </a:t>
            </a:r>
          </a:p>
          <a:p>
            <a:r>
              <a:rPr lang="fr-FR" dirty="0">
                <a:latin typeface="Open Sans Condensed" panose="020B0806030504020204"/>
              </a:rPr>
              <a:t>Contractions propagées en réponse à la déglutition (péristaltisme primaire) ou Contractions propagées en réponse à la distension (péristaltisme secondaire).</a:t>
            </a:r>
          </a:p>
        </p:txBody>
      </p:sp>
      <p:sp>
        <p:nvSpPr>
          <p:cNvPr id="14" name="Flèche : courbe vers la droite 13">
            <a:extLst>
              <a:ext uri="{FF2B5EF4-FFF2-40B4-BE49-F238E27FC236}">
                <a16:creationId xmlns:a16="http://schemas.microsoft.com/office/drawing/2014/main" id="{D726F94D-2A65-7426-A6E3-33B48689C52B}"/>
              </a:ext>
            </a:extLst>
          </p:cNvPr>
          <p:cNvSpPr/>
          <p:nvPr/>
        </p:nvSpPr>
        <p:spPr>
          <a:xfrm>
            <a:off x="590550" y="5256015"/>
            <a:ext cx="455194" cy="530839"/>
          </a:xfrm>
          <a:prstGeom prst="curvedRightArrow">
            <a:avLst/>
          </a:prstGeom>
          <a:solidFill>
            <a:srgbClr val="AAE2CA">
              <a:lumMod val="75000"/>
            </a:srgbClr>
          </a:solidFill>
          <a:ln w="25400" cap="flat" cmpd="sng" algn="ctr">
            <a:solidFill>
              <a:srgbClr val="0F7B6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000000"/>
              </a:solidFill>
              <a:effectLst/>
              <a:uLnTx/>
              <a:uFillTx/>
              <a:latin typeface="Open Sans Condensed"/>
            </a:endParaRPr>
          </a:p>
        </p:txBody>
      </p:sp>
    </p:spTree>
    <p:extLst>
      <p:ext uri="{BB962C8B-B14F-4D97-AF65-F5344CB8AC3E}">
        <p14:creationId xmlns:p14="http://schemas.microsoft.com/office/powerpoint/2010/main" val="1161485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59ED2ED-AB02-3C89-8684-FFDB7F5C6F9D}"/>
              </a:ext>
            </a:extLst>
          </p:cNvPr>
          <p:cNvSpPr txBox="1"/>
          <p:nvPr/>
        </p:nvSpPr>
        <p:spPr>
          <a:xfrm>
            <a:off x="125082" y="190048"/>
            <a:ext cx="10695317" cy="461665"/>
          </a:xfrm>
          <a:prstGeom prst="rect">
            <a:avLst/>
          </a:prstGeom>
          <a:noFill/>
        </p:spPr>
        <p:txBody>
          <a:bodyPr wrap="square">
            <a:spAutoFit/>
          </a:bodyPr>
          <a:lstStyle/>
          <a:p>
            <a:r>
              <a:rPr lang="fr-FR" sz="2400" b="1" dirty="0">
                <a:solidFill>
                  <a:srgbClr val="AB1A3A"/>
                </a:solidFill>
                <a:latin typeface="Open Sans Condensed Light" panose="020B0306030504020204"/>
              </a:rPr>
              <a:t>Protection des voies aériennes – coordination déglutition/ventilation</a:t>
            </a:r>
          </a:p>
        </p:txBody>
      </p:sp>
      <p:sp>
        <p:nvSpPr>
          <p:cNvPr id="7" name="ZoneTexte 6">
            <a:extLst>
              <a:ext uri="{FF2B5EF4-FFF2-40B4-BE49-F238E27FC236}">
                <a16:creationId xmlns:a16="http://schemas.microsoft.com/office/drawing/2014/main" id="{1E92C949-7939-C0D8-1412-0A21E81C8517}"/>
              </a:ext>
            </a:extLst>
          </p:cNvPr>
          <p:cNvSpPr txBox="1"/>
          <p:nvPr/>
        </p:nvSpPr>
        <p:spPr>
          <a:xfrm>
            <a:off x="314325" y="837454"/>
            <a:ext cx="11714492" cy="400110"/>
          </a:xfrm>
          <a:prstGeom prst="rect">
            <a:avLst/>
          </a:prstGeom>
          <a:noFill/>
        </p:spPr>
        <p:txBody>
          <a:bodyPr wrap="square">
            <a:spAutoFit/>
          </a:bodyPr>
          <a:lstStyle/>
          <a:p>
            <a:pPr algn="l"/>
            <a:r>
              <a:rPr lang="fr-FR" sz="2000" b="0" i="0" u="none" strike="noStrike" baseline="0" dirty="0">
                <a:solidFill>
                  <a:srgbClr val="0171B9"/>
                </a:solidFill>
                <a:latin typeface="Open Sans Condensed"/>
              </a:rPr>
              <a:t>La respiration, la phonation et la déglutition se coordonnent au niveau du carrefour VADS</a:t>
            </a:r>
            <a:endParaRPr lang="fr-FR" sz="2000" dirty="0">
              <a:solidFill>
                <a:srgbClr val="0171B9"/>
              </a:solidFill>
              <a:latin typeface="Open Sans Condensed"/>
            </a:endParaRPr>
          </a:p>
        </p:txBody>
      </p:sp>
      <p:sp>
        <p:nvSpPr>
          <p:cNvPr id="9" name="ZoneTexte 8">
            <a:extLst>
              <a:ext uri="{FF2B5EF4-FFF2-40B4-BE49-F238E27FC236}">
                <a16:creationId xmlns:a16="http://schemas.microsoft.com/office/drawing/2014/main" id="{20765F48-6B38-4E7E-BD23-D14774E5C5E8}"/>
              </a:ext>
            </a:extLst>
          </p:cNvPr>
          <p:cNvSpPr txBox="1"/>
          <p:nvPr/>
        </p:nvSpPr>
        <p:spPr>
          <a:xfrm>
            <a:off x="125083" y="1518911"/>
            <a:ext cx="3237242" cy="923330"/>
          </a:xfrm>
          <a:prstGeom prst="rect">
            <a:avLst/>
          </a:prstGeom>
          <a:noFill/>
        </p:spPr>
        <p:txBody>
          <a:bodyPr wrap="square">
            <a:spAutoFit/>
          </a:bodyPr>
          <a:lstStyle/>
          <a:p>
            <a:pPr algn="l"/>
            <a:r>
              <a:rPr lang="fr-FR" sz="1800" b="1" i="0" u="none" strike="noStrike" baseline="0" dirty="0">
                <a:solidFill>
                  <a:srgbClr val="000000"/>
                </a:solidFill>
                <a:latin typeface="Open Sans Condensed"/>
              </a:rPr>
              <a:t>Phase orale</a:t>
            </a:r>
            <a:r>
              <a:rPr lang="fr-FR" sz="1800" b="0" i="0" u="none" strike="noStrike" baseline="0" dirty="0">
                <a:solidFill>
                  <a:srgbClr val="000000"/>
                </a:solidFill>
                <a:latin typeface="Open Sans Condensed"/>
              </a:rPr>
              <a:t>:</a:t>
            </a:r>
          </a:p>
          <a:p>
            <a:pPr algn="l"/>
            <a:r>
              <a:rPr lang="fr-FR" dirty="0">
                <a:solidFill>
                  <a:srgbClr val="000000"/>
                </a:solidFill>
                <a:latin typeface="Open Sans Condensed"/>
              </a:rPr>
              <a:t>Ventilation </a:t>
            </a:r>
            <a:r>
              <a:rPr lang="fr-FR" sz="1800" b="0" i="0" u="none" strike="noStrike" baseline="0" dirty="0">
                <a:solidFill>
                  <a:srgbClr val="000000"/>
                </a:solidFill>
                <a:latin typeface="Open Sans Condensed"/>
              </a:rPr>
              <a:t>continue par la voie nasale, larynx ouvert</a:t>
            </a:r>
            <a:endParaRPr lang="fr-FR" dirty="0">
              <a:latin typeface="Open Sans Condensed"/>
            </a:endParaRPr>
          </a:p>
        </p:txBody>
      </p:sp>
      <p:pic>
        <p:nvPicPr>
          <p:cNvPr id="11" name="Image 10">
            <a:extLst>
              <a:ext uri="{FF2B5EF4-FFF2-40B4-BE49-F238E27FC236}">
                <a16:creationId xmlns:a16="http://schemas.microsoft.com/office/drawing/2014/main" id="{AF8DC71B-E4D1-B8D4-743C-A6A980CA0C8A}"/>
              </a:ext>
            </a:extLst>
          </p:cNvPr>
          <p:cNvPicPr>
            <a:picLocks noChangeAspect="1"/>
          </p:cNvPicPr>
          <p:nvPr/>
        </p:nvPicPr>
        <p:blipFill>
          <a:blip r:embed="rId2"/>
          <a:stretch>
            <a:fillRect/>
          </a:stretch>
        </p:blipFill>
        <p:spPr>
          <a:xfrm>
            <a:off x="3268732" y="1564337"/>
            <a:ext cx="2312918" cy="2358345"/>
          </a:xfrm>
          <a:prstGeom prst="rect">
            <a:avLst/>
          </a:prstGeom>
        </p:spPr>
      </p:pic>
      <p:sp>
        <p:nvSpPr>
          <p:cNvPr id="13" name="ZoneTexte 12">
            <a:extLst>
              <a:ext uri="{FF2B5EF4-FFF2-40B4-BE49-F238E27FC236}">
                <a16:creationId xmlns:a16="http://schemas.microsoft.com/office/drawing/2014/main" id="{9D3C7C53-7ECB-AE03-8784-28972B74230B}"/>
              </a:ext>
            </a:extLst>
          </p:cNvPr>
          <p:cNvSpPr txBox="1"/>
          <p:nvPr/>
        </p:nvSpPr>
        <p:spPr>
          <a:xfrm>
            <a:off x="5867400" y="1564337"/>
            <a:ext cx="3705226" cy="1200329"/>
          </a:xfrm>
          <a:prstGeom prst="rect">
            <a:avLst/>
          </a:prstGeom>
          <a:noFill/>
        </p:spPr>
        <p:txBody>
          <a:bodyPr wrap="square">
            <a:spAutoFit/>
          </a:bodyPr>
          <a:lstStyle/>
          <a:p>
            <a:pPr algn="l"/>
            <a:r>
              <a:rPr lang="fr-FR" sz="1800" b="1" i="0" u="none" strike="noStrike" baseline="0" dirty="0">
                <a:latin typeface="Open Sans Condensed"/>
              </a:rPr>
              <a:t>Phase pharyngée:</a:t>
            </a:r>
          </a:p>
          <a:p>
            <a:pPr algn="l"/>
            <a:r>
              <a:rPr lang="fr-FR" dirty="0">
                <a:latin typeface="Open Sans Condensed"/>
              </a:rPr>
              <a:t>Ordre d’inhibition de la ventilat</a:t>
            </a:r>
            <a:r>
              <a:rPr lang="fr-FR" sz="1800" b="0" i="0" u="none" strike="noStrike" baseline="0" dirty="0">
                <a:latin typeface="Open Sans Condensed"/>
              </a:rPr>
              <a:t>ion envoyé par le centre de la déglutition. Fermeture larynx</a:t>
            </a:r>
            <a:endParaRPr lang="fr-FR" dirty="0">
              <a:latin typeface="Open Sans Condensed"/>
            </a:endParaRPr>
          </a:p>
        </p:txBody>
      </p:sp>
      <p:pic>
        <p:nvPicPr>
          <p:cNvPr id="15" name="Image 14">
            <a:extLst>
              <a:ext uri="{FF2B5EF4-FFF2-40B4-BE49-F238E27FC236}">
                <a16:creationId xmlns:a16="http://schemas.microsoft.com/office/drawing/2014/main" id="{6B1C3E58-1031-0B72-D3F4-091907A4D646}"/>
              </a:ext>
            </a:extLst>
          </p:cNvPr>
          <p:cNvPicPr>
            <a:picLocks noChangeAspect="1"/>
          </p:cNvPicPr>
          <p:nvPr/>
        </p:nvPicPr>
        <p:blipFill>
          <a:blip r:embed="rId3"/>
          <a:stretch>
            <a:fillRect/>
          </a:stretch>
        </p:blipFill>
        <p:spPr>
          <a:xfrm>
            <a:off x="9658350" y="1586234"/>
            <a:ext cx="2312918" cy="2457428"/>
          </a:xfrm>
          <a:prstGeom prst="rect">
            <a:avLst/>
          </a:prstGeom>
        </p:spPr>
      </p:pic>
      <p:sp>
        <p:nvSpPr>
          <p:cNvPr id="17" name="ZoneTexte 16">
            <a:extLst>
              <a:ext uri="{FF2B5EF4-FFF2-40B4-BE49-F238E27FC236}">
                <a16:creationId xmlns:a16="http://schemas.microsoft.com/office/drawing/2014/main" id="{D434B7A6-A02D-C469-2B18-2D18C65B503A}"/>
              </a:ext>
            </a:extLst>
          </p:cNvPr>
          <p:cNvSpPr txBox="1"/>
          <p:nvPr/>
        </p:nvSpPr>
        <p:spPr>
          <a:xfrm>
            <a:off x="314325" y="4340892"/>
            <a:ext cx="11458575" cy="369332"/>
          </a:xfrm>
          <a:prstGeom prst="rect">
            <a:avLst/>
          </a:prstGeom>
          <a:noFill/>
        </p:spPr>
        <p:txBody>
          <a:bodyPr wrap="square">
            <a:spAutoFit/>
          </a:bodyPr>
          <a:lstStyle/>
          <a:p>
            <a:pPr algn="l"/>
            <a:r>
              <a:rPr lang="fr-FR" sz="1800" b="0" i="0" u="none" strike="noStrike" baseline="0" dirty="0">
                <a:latin typeface="Open Sans Condensed"/>
              </a:rPr>
              <a:t>En général, la déglutition en phase expiratoire</a:t>
            </a:r>
            <a:r>
              <a:rPr lang="fr-FR" dirty="0">
                <a:latin typeface="Open Sans Condensed"/>
              </a:rPr>
              <a:t> (</a:t>
            </a:r>
            <a:r>
              <a:rPr lang="fr-FR" sz="1800" b="0" i="0" u="none" strike="noStrike" baseline="0" dirty="0">
                <a:latin typeface="Open Sans Condensed"/>
              </a:rPr>
              <a:t>possible à n’importe quel moment du cycle ventilatoire).</a:t>
            </a:r>
            <a:endParaRPr lang="fr-FR" dirty="0">
              <a:latin typeface="Open Sans Condensed"/>
            </a:endParaRPr>
          </a:p>
        </p:txBody>
      </p:sp>
      <p:sp>
        <p:nvSpPr>
          <p:cNvPr id="19" name="ZoneTexte 18">
            <a:extLst>
              <a:ext uri="{FF2B5EF4-FFF2-40B4-BE49-F238E27FC236}">
                <a16:creationId xmlns:a16="http://schemas.microsoft.com/office/drawing/2014/main" id="{A90C4F47-BC48-02A9-7712-7B7E6F57261D}"/>
              </a:ext>
            </a:extLst>
          </p:cNvPr>
          <p:cNvSpPr txBox="1"/>
          <p:nvPr/>
        </p:nvSpPr>
        <p:spPr>
          <a:xfrm>
            <a:off x="314325" y="5128434"/>
            <a:ext cx="10429875" cy="923330"/>
          </a:xfrm>
          <a:prstGeom prst="rect">
            <a:avLst/>
          </a:prstGeom>
          <a:noFill/>
        </p:spPr>
        <p:txBody>
          <a:bodyPr wrap="square">
            <a:spAutoFit/>
          </a:bodyPr>
          <a:lstStyle/>
          <a:p>
            <a:pPr algn="l"/>
            <a:r>
              <a:rPr lang="fr-FR" sz="1800" b="0" i="0" u="none" strike="noStrike" baseline="0" dirty="0">
                <a:latin typeface="Open Sans Condensed" panose="020B0806030504020204"/>
              </a:rPr>
              <a:t>Après la déglutition, le larynx et la trachée redescendent. </a:t>
            </a:r>
          </a:p>
          <a:p>
            <a:pPr algn="l"/>
            <a:r>
              <a:rPr lang="fr-FR" dirty="0">
                <a:latin typeface="Open Sans Condensed" panose="020B0806030504020204"/>
              </a:rPr>
              <a:t>Ouverture larynx et </a:t>
            </a:r>
            <a:r>
              <a:rPr lang="fr-FR" sz="1800" b="0" i="0" u="none" strike="noStrike" baseline="0" dirty="0">
                <a:latin typeface="Open Sans Condensed" panose="020B0806030504020204"/>
              </a:rPr>
              <a:t>expulsion de quelques cm</a:t>
            </a:r>
            <a:r>
              <a:rPr lang="fr-FR" sz="1800" b="0" i="0" u="none" strike="noStrike" baseline="30000" dirty="0">
                <a:latin typeface="Open Sans Condensed" panose="020B0806030504020204"/>
              </a:rPr>
              <a:t>3</a:t>
            </a:r>
            <a:r>
              <a:rPr lang="fr-FR" sz="1800" b="0" i="0" u="none" strike="noStrike" baseline="0" dirty="0">
                <a:latin typeface="Open Sans Condensed" panose="020B0806030504020204"/>
              </a:rPr>
              <a:t> d’air, qui repoussent l’air pharyngé vers fosses nasales: </a:t>
            </a:r>
            <a:r>
              <a:rPr lang="fr-FR" dirty="0" err="1">
                <a:latin typeface="Open Sans Condensed" panose="020B0806030504020204"/>
              </a:rPr>
              <a:t>Oflaction</a:t>
            </a:r>
            <a:r>
              <a:rPr lang="fr-FR" dirty="0">
                <a:latin typeface="Open Sans Condensed" panose="020B0806030504020204"/>
              </a:rPr>
              <a:t> lors de la déglutition</a:t>
            </a:r>
          </a:p>
        </p:txBody>
      </p:sp>
    </p:spTree>
    <p:extLst>
      <p:ext uri="{BB962C8B-B14F-4D97-AF65-F5344CB8AC3E}">
        <p14:creationId xmlns:p14="http://schemas.microsoft.com/office/powerpoint/2010/main" val="1158754096"/>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AAB5EA1-EA5F-48EA-A9AB-884636D5FB0C}"/>
              </a:ext>
            </a:extLst>
          </p:cNvPr>
          <p:cNvPicPr>
            <a:picLocks noChangeAspect="1"/>
          </p:cNvPicPr>
          <p:nvPr/>
        </p:nvPicPr>
        <p:blipFill rotWithShape="1">
          <a:blip r:embed="rId2"/>
          <a:srcRect l="40712" t="20833" r="11806" b="39028"/>
          <a:stretch/>
        </p:blipFill>
        <p:spPr>
          <a:xfrm>
            <a:off x="5619750" y="3244334"/>
            <a:ext cx="6496050" cy="3432100"/>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4458193F-AAE8-1C40-8C4F-0928F8C2EF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075" y="2983466"/>
            <a:ext cx="5000533" cy="3432100"/>
          </a:xfrm>
          <a:prstGeom prst="rect">
            <a:avLst/>
          </a:prstGeom>
        </p:spPr>
      </p:pic>
      <p:pic>
        <p:nvPicPr>
          <p:cNvPr id="9" name="Image 8" descr="Une image contenant film radiographique, Imagerie médicale, Rayon X, radiographie&#10;&#10;Description générée automatiquement">
            <a:extLst>
              <a:ext uri="{FF2B5EF4-FFF2-40B4-BE49-F238E27FC236}">
                <a16:creationId xmlns:a16="http://schemas.microsoft.com/office/drawing/2014/main" id="{5518099C-A24E-EB59-00DB-69B49BAF6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6450" y="1492417"/>
            <a:ext cx="2857500" cy="1600200"/>
          </a:xfrm>
          <a:prstGeom prst="rect">
            <a:avLst/>
          </a:prstGeom>
        </p:spPr>
      </p:pic>
      <p:sp>
        <p:nvSpPr>
          <p:cNvPr id="12" name="ZoneTexte 11">
            <a:extLst>
              <a:ext uri="{FF2B5EF4-FFF2-40B4-BE49-F238E27FC236}">
                <a16:creationId xmlns:a16="http://schemas.microsoft.com/office/drawing/2014/main" id="{67F39F5A-E98A-9AD0-679A-38E71C02A3A3}"/>
              </a:ext>
            </a:extLst>
          </p:cNvPr>
          <p:cNvSpPr txBox="1"/>
          <p:nvPr/>
        </p:nvSpPr>
        <p:spPr>
          <a:xfrm>
            <a:off x="125082" y="190048"/>
            <a:ext cx="8218817" cy="461665"/>
          </a:xfrm>
          <a:prstGeom prst="rect">
            <a:avLst/>
          </a:prstGeom>
          <a:noFill/>
        </p:spPr>
        <p:txBody>
          <a:bodyPr wrap="square">
            <a:spAutoFit/>
          </a:bodyPr>
          <a:lstStyle/>
          <a:p>
            <a:r>
              <a:rPr lang="fr-FR" sz="2400" b="1" dirty="0">
                <a:solidFill>
                  <a:srgbClr val="AB1A3A"/>
                </a:solidFill>
                <a:latin typeface="Open Sans Condensed Light" panose="020B0306030504020204"/>
              </a:rPr>
              <a:t>Troubles : Dysphagies, fausses routes, stase,…</a:t>
            </a:r>
          </a:p>
        </p:txBody>
      </p:sp>
      <p:sp>
        <p:nvSpPr>
          <p:cNvPr id="14" name="ZoneTexte 13">
            <a:extLst>
              <a:ext uri="{FF2B5EF4-FFF2-40B4-BE49-F238E27FC236}">
                <a16:creationId xmlns:a16="http://schemas.microsoft.com/office/drawing/2014/main" id="{761681BD-26BB-28AF-B9CE-A43ED860D976}"/>
              </a:ext>
            </a:extLst>
          </p:cNvPr>
          <p:cNvSpPr txBox="1"/>
          <p:nvPr/>
        </p:nvSpPr>
        <p:spPr>
          <a:xfrm>
            <a:off x="125081" y="694369"/>
            <a:ext cx="10914393" cy="646331"/>
          </a:xfrm>
          <a:prstGeom prst="rect">
            <a:avLst/>
          </a:prstGeom>
          <a:noFill/>
        </p:spPr>
        <p:txBody>
          <a:bodyPr wrap="square">
            <a:spAutoFit/>
          </a:bodyPr>
          <a:lstStyle/>
          <a:p>
            <a:r>
              <a:rPr lang="fr-FR" b="1" dirty="0">
                <a:latin typeface="Open Sans Condensed"/>
              </a:rPr>
              <a:t>Dysphagie</a:t>
            </a:r>
            <a:r>
              <a:rPr lang="fr-FR" dirty="0">
                <a:latin typeface="Open Sans Condensed"/>
              </a:rPr>
              <a:t>: difficulté d’accomplir l’action de manger, d’avaler avec une sensation de gêne ou</a:t>
            </a:r>
          </a:p>
          <a:p>
            <a:r>
              <a:rPr lang="fr-FR" dirty="0">
                <a:latin typeface="Open Sans Condensed"/>
              </a:rPr>
              <a:t>d’arrêt du transit, douloureuse (odynophagie) ou non</a:t>
            </a:r>
          </a:p>
        </p:txBody>
      </p:sp>
      <p:sp>
        <p:nvSpPr>
          <p:cNvPr id="15" name="ZoneTexte 14">
            <a:extLst>
              <a:ext uri="{FF2B5EF4-FFF2-40B4-BE49-F238E27FC236}">
                <a16:creationId xmlns:a16="http://schemas.microsoft.com/office/drawing/2014/main" id="{CEC06092-68C0-BC27-9DF5-FB1F28A64524}"/>
              </a:ext>
            </a:extLst>
          </p:cNvPr>
          <p:cNvSpPr txBox="1"/>
          <p:nvPr/>
        </p:nvSpPr>
        <p:spPr>
          <a:xfrm>
            <a:off x="125080" y="1340700"/>
            <a:ext cx="10914393" cy="646331"/>
          </a:xfrm>
          <a:prstGeom prst="rect">
            <a:avLst/>
          </a:prstGeom>
          <a:noFill/>
        </p:spPr>
        <p:txBody>
          <a:bodyPr wrap="square">
            <a:spAutoFit/>
          </a:bodyPr>
          <a:lstStyle/>
          <a:p>
            <a:r>
              <a:rPr lang="fr-FR" b="1" dirty="0">
                <a:latin typeface="Open Sans Condensed"/>
              </a:rPr>
              <a:t>Fausse route</a:t>
            </a:r>
            <a:r>
              <a:rPr lang="fr-FR" dirty="0">
                <a:latin typeface="Open Sans Condensed"/>
              </a:rPr>
              <a:t>: difficulté d’accomplir l’action de manger, d’avaler avec une sensation de gêne ou</a:t>
            </a:r>
          </a:p>
          <a:p>
            <a:r>
              <a:rPr lang="fr-FR" dirty="0">
                <a:latin typeface="Open Sans Condensed"/>
              </a:rPr>
              <a:t>d’arrêt du transit, douloureuse (odynophagie) ou non</a:t>
            </a:r>
          </a:p>
        </p:txBody>
      </p:sp>
    </p:spTree>
    <p:extLst>
      <p:ext uri="{BB962C8B-B14F-4D97-AF65-F5344CB8AC3E}">
        <p14:creationId xmlns:p14="http://schemas.microsoft.com/office/powerpoint/2010/main" val="434283276"/>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roquis, diagramme, conception&#10;&#10;Description générée automatiquement">
            <a:extLst>
              <a:ext uri="{FF2B5EF4-FFF2-40B4-BE49-F238E27FC236}">
                <a16:creationId xmlns:a16="http://schemas.microsoft.com/office/drawing/2014/main" id="{19767538-7775-FAF4-C1BC-CF7377A46392}"/>
              </a:ext>
            </a:extLst>
          </p:cNvPr>
          <p:cNvPicPr>
            <a:picLocks noChangeAspect="1"/>
          </p:cNvPicPr>
          <p:nvPr/>
        </p:nvPicPr>
        <p:blipFill rotWithShape="1">
          <a:blip r:embed="rId2">
            <a:extLst>
              <a:ext uri="{28A0092B-C50C-407E-A947-70E740481C1C}">
                <a14:useLocalDpi xmlns:a14="http://schemas.microsoft.com/office/drawing/2010/main" val="0"/>
              </a:ext>
            </a:extLst>
          </a:blip>
          <a:srcRect t="15417"/>
          <a:stretch/>
        </p:blipFill>
        <p:spPr>
          <a:xfrm>
            <a:off x="125083" y="1057275"/>
            <a:ext cx="6809669" cy="4319884"/>
          </a:xfrm>
          <a:prstGeom prst="rect">
            <a:avLst/>
          </a:prstGeom>
        </p:spPr>
      </p:pic>
      <p:sp>
        <p:nvSpPr>
          <p:cNvPr id="4" name="ZoneTexte 3">
            <a:extLst>
              <a:ext uri="{FF2B5EF4-FFF2-40B4-BE49-F238E27FC236}">
                <a16:creationId xmlns:a16="http://schemas.microsoft.com/office/drawing/2014/main" id="{0C86ED28-4FF0-B837-8C84-2A789BE9159A}"/>
              </a:ext>
            </a:extLst>
          </p:cNvPr>
          <p:cNvSpPr txBox="1"/>
          <p:nvPr/>
        </p:nvSpPr>
        <p:spPr>
          <a:xfrm>
            <a:off x="125083" y="190048"/>
            <a:ext cx="6133380" cy="461665"/>
          </a:xfrm>
          <a:prstGeom prst="rect">
            <a:avLst/>
          </a:prstGeom>
          <a:noFill/>
        </p:spPr>
        <p:txBody>
          <a:bodyPr wrap="square">
            <a:spAutoFit/>
          </a:bodyPr>
          <a:lstStyle/>
          <a:p>
            <a:r>
              <a:rPr lang="fr-FR" sz="2400" b="1" dirty="0">
                <a:solidFill>
                  <a:srgbClr val="AB1A3A"/>
                </a:solidFill>
                <a:latin typeface="Open Sans Condensed Light" panose="020B0306030504020204"/>
              </a:rPr>
              <a:t>Manométrie </a:t>
            </a:r>
            <a:r>
              <a:rPr lang="fr-FR" sz="2400" b="1" dirty="0" err="1">
                <a:solidFill>
                  <a:srgbClr val="AB1A3A"/>
                </a:solidFill>
                <a:latin typeface="Open Sans Condensed Light" panose="020B0306030504020204"/>
              </a:rPr>
              <a:t>oesophagienne</a:t>
            </a:r>
            <a:endParaRPr lang="fr-FR" sz="2400" b="1" dirty="0">
              <a:solidFill>
                <a:srgbClr val="AB1A3A"/>
              </a:solidFill>
              <a:latin typeface="Open Sans Condensed Light" panose="020B0306030504020204"/>
            </a:endParaRPr>
          </a:p>
        </p:txBody>
      </p:sp>
      <p:sp>
        <p:nvSpPr>
          <p:cNvPr id="6" name="ZoneTexte 5">
            <a:extLst>
              <a:ext uri="{FF2B5EF4-FFF2-40B4-BE49-F238E27FC236}">
                <a16:creationId xmlns:a16="http://schemas.microsoft.com/office/drawing/2014/main" id="{1D81637C-DE27-DE5D-22B4-DAD0DB4E4F85}"/>
              </a:ext>
            </a:extLst>
          </p:cNvPr>
          <p:cNvSpPr txBox="1"/>
          <p:nvPr/>
        </p:nvSpPr>
        <p:spPr>
          <a:xfrm>
            <a:off x="5486400" y="282381"/>
            <a:ext cx="3590925" cy="369332"/>
          </a:xfrm>
          <a:prstGeom prst="rect">
            <a:avLst/>
          </a:prstGeom>
          <a:noFill/>
        </p:spPr>
        <p:txBody>
          <a:bodyPr wrap="square">
            <a:spAutoFit/>
          </a:bodyPr>
          <a:lstStyle/>
          <a:p>
            <a:r>
              <a:rPr lang="fr-FR" sz="1800" b="0" i="0" u="none" strike="noStrike" baseline="0" dirty="0">
                <a:latin typeface="Open Sans Condensed"/>
              </a:rPr>
              <a:t>Capteurs de pression étagés </a:t>
            </a:r>
            <a:endParaRPr lang="fr-FR" dirty="0"/>
          </a:p>
        </p:txBody>
      </p:sp>
      <p:pic>
        <p:nvPicPr>
          <p:cNvPr id="8" name="Image 7" descr="Une image contenant capture d’écran, texte, Caractère coloré, ligne&#10;&#10;Description générée automatiquement">
            <a:extLst>
              <a:ext uri="{FF2B5EF4-FFF2-40B4-BE49-F238E27FC236}">
                <a16:creationId xmlns:a16="http://schemas.microsoft.com/office/drawing/2014/main" id="{3376ACE6-BA2C-A873-B741-4A44BD4868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7704" y="1627949"/>
            <a:ext cx="5129213" cy="3223915"/>
          </a:xfrm>
          <a:prstGeom prst="rect">
            <a:avLst/>
          </a:prstGeom>
        </p:spPr>
      </p:pic>
    </p:spTree>
    <p:extLst>
      <p:ext uri="{BB962C8B-B14F-4D97-AF65-F5344CB8AC3E}">
        <p14:creationId xmlns:p14="http://schemas.microsoft.com/office/powerpoint/2010/main" val="1677235057"/>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C86ED28-4FF0-B837-8C84-2A789BE9159A}"/>
              </a:ext>
            </a:extLst>
          </p:cNvPr>
          <p:cNvSpPr txBox="1"/>
          <p:nvPr/>
        </p:nvSpPr>
        <p:spPr>
          <a:xfrm>
            <a:off x="125083" y="190048"/>
            <a:ext cx="6133380" cy="461665"/>
          </a:xfrm>
          <a:prstGeom prst="rect">
            <a:avLst/>
          </a:prstGeom>
          <a:noFill/>
        </p:spPr>
        <p:txBody>
          <a:bodyPr wrap="square">
            <a:spAutoFit/>
          </a:bodyPr>
          <a:lstStyle/>
          <a:p>
            <a:r>
              <a:rPr lang="fr-FR" sz="2400" b="1" dirty="0">
                <a:solidFill>
                  <a:srgbClr val="AB1A3A"/>
                </a:solidFill>
                <a:latin typeface="Open Sans Condensed Light" panose="020B0306030504020204"/>
              </a:rPr>
              <a:t>Manométrie </a:t>
            </a:r>
            <a:r>
              <a:rPr lang="fr-FR" sz="2400" b="1" dirty="0" err="1">
                <a:solidFill>
                  <a:srgbClr val="AB1A3A"/>
                </a:solidFill>
                <a:latin typeface="Open Sans Condensed Light" panose="020B0306030504020204"/>
              </a:rPr>
              <a:t>oesophagienne</a:t>
            </a:r>
            <a:r>
              <a:rPr lang="fr-FR" sz="2400" b="1" dirty="0">
                <a:solidFill>
                  <a:srgbClr val="AB1A3A"/>
                </a:solidFill>
                <a:latin typeface="Open Sans Condensed Light" panose="020B0306030504020204"/>
              </a:rPr>
              <a:t> - Dysphagie</a:t>
            </a:r>
          </a:p>
        </p:txBody>
      </p:sp>
      <p:sp>
        <p:nvSpPr>
          <p:cNvPr id="6" name="ZoneTexte 5">
            <a:extLst>
              <a:ext uri="{FF2B5EF4-FFF2-40B4-BE49-F238E27FC236}">
                <a16:creationId xmlns:a16="http://schemas.microsoft.com/office/drawing/2014/main" id="{1D81637C-DE27-DE5D-22B4-DAD0DB4E4F85}"/>
              </a:ext>
            </a:extLst>
          </p:cNvPr>
          <p:cNvSpPr txBox="1"/>
          <p:nvPr/>
        </p:nvSpPr>
        <p:spPr>
          <a:xfrm>
            <a:off x="4463000" y="903830"/>
            <a:ext cx="3590925" cy="369332"/>
          </a:xfrm>
          <a:prstGeom prst="rect">
            <a:avLst/>
          </a:prstGeom>
          <a:noFill/>
        </p:spPr>
        <p:txBody>
          <a:bodyPr wrap="square">
            <a:spAutoFit/>
          </a:bodyPr>
          <a:lstStyle/>
          <a:p>
            <a:r>
              <a:rPr lang="fr-FR" sz="1800" b="0" i="0" u="none" strike="noStrike" baseline="0" dirty="0">
                <a:latin typeface="Open Sans Condensed"/>
              </a:rPr>
              <a:t>Achalasies</a:t>
            </a:r>
            <a:endParaRPr lang="fr-FR" dirty="0"/>
          </a:p>
        </p:txBody>
      </p:sp>
      <p:pic>
        <p:nvPicPr>
          <p:cNvPr id="8" name="Image 7" descr="Une image contenant capture d’écran, texte, Caractère coloré, ligne&#10;&#10;Description générée automatiquement">
            <a:extLst>
              <a:ext uri="{FF2B5EF4-FFF2-40B4-BE49-F238E27FC236}">
                <a16:creationId xmlns:a16="http://schemas.microsoft.com/office/drawing/2014/main" id="{3376ACE6-BA2C-A873-B741-4A44BD4868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50" y="2594344"/>
            <a:ext cx="3490644" cy="2194009"/>
          </a:xfrm>
          <a:prstGeom prst="rect">
            <a:avLst/>
          </a:prstGeom>
        </p:spPr>
      </p:pic>
      <p:pic>
        <p:nvPicPr>
          <p:cNvPr id="10" name="Image 9" descr="Une image contenant texte, capture d’écran, Caractère coloré, graphisme&#10;&#10;Description générée automatiquement">
            <a:extLst>
              <a:ext uri="{FF2B5EF4-FFF2-40B4-BE49-F238E27FC236}">
                <a16:creationId xmlns:a16="http://schemas.microsoft.com/office/drawing/2014/main" id="{0A67ABDF-9805-8B8A-3BBD-43622098F4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3663" y="3788486"/>
            <a:ext cx="7658787" cy="2879466"/>
          </a:xfrm>
          <a:prstGeom prst="rect">
            <a:avLst/>
          </a:prstGeom>
        </p:spPr>
      </p:pic>
      <p:pic>
        <p:nvPicPr>
          <p:cNvPr id="5" name="Image 4" descr="Une image contenant texte, capture d’écran, logiciel, Logiciel multimédia&#10;&#10;Description générée automatiquement">
            <a:extLst>
              <a:ext uri="{FF2B5EF4-FFF2-40B4-BE49-F238E27FC236}">
                <a16:creationId xmlns:a16="http://schemas.microsoft.com/office/drawing/2014/main" id="{EC016FE4-F255-1E01-DF82-F4A54A9958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6613" y="1273162"/>
            <a:ext cx="6909296" cy="2642365"/>
          </a:xfrm>
          <a:prstGeom prst="rect">
            <a:avLst/>
          </a:prstGeom>
        </p:spPr>
      </p:pic>
    </p:spTree>
    <p:extLst>
      <p:ext uri="{BB962C8B-B14F-4D97-AF65-F5344CB8AC3E}">
        <p14:creationId xmlns:p14="http://schemas.microsoft.com/office/powerpoint/2010/main" val="4057113259"/>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98B64F0-8B7B-E8D6-576D-D28CBA3A8267}"/>
              </a:ext>
            </a:extLst>
          </p:cNvPr>
          <p:cNvSpPr txBox="1"/>
          <p:nvPr/>
        </p:nvSpPr>
        <p:spPr>
          <a:xfrm>
            <a:off x="239091" y="143411"/>
            <a:ext cx="10202767" cy="707886"/>
          </a:xfrm>
          <a:prstGeom prst="rect">
            <a:avLst/>
          </a:prstGeom>
          <a:noFill/>
        </p:spPr>
        <p:txBody>
          <a:bodyPr wrap="square">
            <a:spAutoFit/>
          </a:bodyPr>
          <a:lstStyle/>
          <a:p>
            <a:r>
              <a:rPr lang="fr-FR" sz="4000" dirty="0">
                <a:solidFill>
                  <a:srgbClr val="0F7B6F"/>
                </a:solidFill>
                <a:latin typeface="Oswald Regular"/>
                <a:ea typeface="Oswald Regular"/>
                <a:cs typeface="Oswald Regular"/>
                <a:sym typeface="Oswald Regular"/>
              </a:rPr>
              <a:t>Conclusion</a:t>
            </a:r>
          </a:p>
        </p:txBody>
      </p:sp>
      <p:sp>
        <p:nvSpPr>
          <p:cNvPr id="5" name="ZoneTexte 4">
            <a:extLst>
              <a:ext uri="{FF2B5EF4-FFF2-40B4-BE49-F238E27FC236}">
                <a16:creationId xmlns:a16="http://schemas.microsoft.com/office/drawing/2014/main" id="{3B47DDC7-C29F-925C-7DF4-775B54A0D359}"/>
              </a:ext>
            </a:extLst>
          </p:cNvPr>
          <p:cNvSpPr txBox="1"/>
          <p:nvPr/>
        </p:nvSpPr>
        <p:spPr>
          <a:xfrm>
            <a:off x="441029" y="1332234"/>
            <a:ext cx="8855369" cy="1200329"/>
          </a:xfrm>
          <a:prstGeom prst="rect">
            <a:avLst/>
          </a:prstGeom>
          <a:noFill/>
        </p:spPr>
        <p:txBody>
          <a:bodyPr wrap="square">
            <a:spAutoFit/>
          </a:bodyPr>
          <a:lstStyle/>
          <a:p>
            <a:pPr algn="l"/>
            <a:r>
              <a:rPr lang="fr-FR" sz="2400" i="0" u="none" strike="noStrike" baseline="0" dirty="0">
                <a:solidFill>
                  <a:srgbClr val="000000"/>
                </a:solidFill>
                <a:latin typeface="Open Sans Condensed"/>
              </a:rPr>
              <a:t>La compréhension de la physiologie </a:t>
            </a:r>
            <a:r>
              <a:rPr lang="fr-FR" sz="2400" i="0" u="none" strike="noStrike" baseline="0" dirty="0" err="1">
                <a:solidFill>
                  <a:srgbClr val="000000"/>
                </a:solidFill>
                <a:latin typeface="Open Sans Condensed"/>
              </a:rPr>
              <a:t>pharyngo-laryngée</a:t>
            </a:r>
            <a:r>
              <a:rPr lang="fr-FR" sz="2400" i="0" u="none" strike="noStrike" baseline="0" dirty="0">
                <a:solidFill>
                  <a:srgbClr val="000000"/>
                </a:solidFill>
                <a:latin typeface="Open Sans Condensed"/>
              </a:rPr>
              <a:t> nécessite des bases de physiologie neuromusculaire, respiratoire, digestive,… </a:t>
            </a:r>
            <a:endParaRPr lang="fr-FR" sz="2400" dirty="0">
              <a:latin typeface="Open Sans Condensed"/>
            </a:endParaRPr>
          </a:p>
        </p:txBody>
      </p:sp>
      <p:sp>
        <p:nvSpPr>
          <p:cNvPr id="6" name="ZoneTexte 5">
            <a:extLst>
              <a:ext uri="{FF2B5EF4-FFF2-40B4-BE49-F238E27FC236}">
                <a16:creationId xmlns:a16="http://schemas.microsoft.com/office/drawing/2014/main" id="{93E745B2-7F3B-F5E3-9B51-4D9D4C483DAB}"/>
              </a:ext>
            </a:extLst>
          </p:cNvPr>
          <p:cNvSpPr txBox="1"/>
          <p:nvPr/>
        </p:nvSpPr>
        <p:spPr>
          <a:xfrm>
            <a:off x="441030" y="3013501"/>
            <a:ext cx="9798885" cy="830997"/>
          </a:xfrm>
          <a:prstGeom prst="rect">
            <a:avLst/>
          </a:prstGeom>
          <a:noFill/>
        </p:spPr>
        <p:txBody>
          <a:bodyPr wrap="square">
            <a:spAutoFit/>
          </a:bodyPr>
          <a:lstStyle/>
          <a:p>
            <a:pPr algn="l"/>
            <a:r>
              <a:rPr lang="fr-FR" sz="2400" i="0" u="none" strike="noStrike" baseline="0" dirty="0">
                <a:solidFill>
                  <a:srgbClr val="000000"/>
                </a:solidFill>
                <a:latin typeface="Open Sans Condensed"/>
              </a:rPr>
              <a:t>Un seul « tuyau » pour 2 conduits (air et aliments)…coordination du contrôle sensitivo</a:t>
            </a:r>
            <a:r>
              <a:rPr lang="fr-FR" sz="2400" dirty="0">
                <a:solidFill>
                  <a:srgbClr val="000000"/>
                </a:solidFill>
                <a:latin typeface="Open Sans Condensed"/>
              </a:rPr>
              <a:t>-</a:t>
            </a:r>
            <a:r>
              <a:rPr lang="fr-FR" sz="2400" i="0" u="none" strike="noStrike" baseline="0" dirty="0">
                <a:solidFill>
                  <a:srgbClr val="000000"/>
                </a:solidFill>
                <a:latin typeface="Open Sans Condensed"/>
              </a:rPr>
              <a:t>moteur au niveau du bulbe du TC </a:t>
            </a:r>
            <a:endParaRPr lang="fr-FR" sz="2400" dirty="0">
              <a:latin typeface="Open Sans Condensed"/>
            </a:endParaRPr>
          </a:p>
        </p:txBody>
      </p:sp>
      <p:sp>
        <p:nvSpPr>
          <p:cNvPr id="7" name="ZoneTexte 6">
            <a:extLst>
              <a:ext uri="{FF2B5EF4-FFF2-40B4-BE49-F238E27FC236}">
                <a16:creationId xmlns:a16="http://schemas.microsoft.com/office/drawing/2014/main" id="{C801C1E6-56F2-42EC-FD0F-4FA84A358B0B}"/>
              </a:ext>
            </a:extLst>
          </p:cNvPr>
          <p:cNvSpPr txBox="1"/>
          <p:nvPr/>
        </p:nvSpPr>
        <p:spPr>
          <a:xfrm>
            <a:off x="441030" y="4258538"/>
            <a:ext cx="9798885" cy="830997"/>
          </a:xfrm>
          <a:prstGeom prst="rect">
            <a:avLst/>
          </a:prstGeom>
          <a:noFill/>
        </p:spPr>
        <p:txBody>
          <a:bodyPr wrap="square">
            <a:spAutoFit/>
          </a:bodyPr>
          <a:lstStyle/>
          <a:p>
            <a:pPr algn="l"/>
            <a:r>
              <a:rPr lang="fr-FR" sz="2400" i="0" u="none" strike="noStrike" baseline="0" dirty="0">
                <a:solidFill>
                  <a:srgbClr val="000000"/>
                </a:solidFill>
                <a:latin typeface="Open Sans Condensed"/>
              </a:rPr>
              <a:t>Un « tuyau » aux fonction largement complexifiée au cours de l’évolution: phonation +++</a:t>
            </a:r>
            <a:endParaRPr lang="fr-FR" sz="2400" dirty="0">
              <a:latin typeface="Open Sans Condensed"/>
            </a:endParaRPr>
          </a:p>
        </p:txBody>
      </p:sp>
      <p:sp>
        <p:nvSpPr>
          <p:cNvPr id="8" name="ZoneTexte 7">
            <a:extLst>
              <a:ext uri="{FF2B5EF4-FFF2-40B4-BE49-F238E27FC236}">
                <a16:creationId xmlns:a16="http://schemas.microsoft.com/office/drawing/2014/main" id="{547FE1C4-6060-DC4B-BE6C-C12185A36A70}"/>
              </a:ext>
            </a:extLst>
          </p:cNvPr>
          <p:cNvSpPr txBox="1"/>
          <p:nvPr/>
        </p:nvSpPr>
        <p:spPr>
          <a:xfrm>
            <a:off x="441029" y="5545037"/>
            <a:ext cx="9798885" cy="461665"/>
          </a:xfrm>
          <a:prstGeom prst="rect">
            <a:avLst/>
          </a:prstGeom>
          <a:noFill/>
        </p:spPr>
        <p:txBody>
          <a:bodyPr wrap="square">
            <a:spAutoFit/>
          </a:bodyPr>
          <a:lstStyle/>
          <a:p>
            <a:pPr algn="l"/>
            <a:r>
              <a:rPr lang="fr-FR" sz="2400" i="0" u="none" strike="noStrike" baseline="0" dirty="0">
                <a:solidFill>
                  <a:srgbClr val="000000"/>
                </a:solidFill>
                <a:latin typeface="Open Sans Condensed"/>
              </a:rPr>
              <a:t>Dysfonctions et pathologies multiples …</a:t>
            </a:r>
            <a:endParaRPr lang="fr-FR" sz="2400" dirty="0">
              <a:latin typeface="Open Sans Condensed"/>
            </a:endParaRPr>
          </a:p>
        </p:txBody>
      </p:sp>
    </p:spTree>
    <p:extLst>
      <p:ext uri="{BB962C8B-B14F-4D97-AF65-F5344CB8AC3E}">
        <p14:creationId xmlns:p14="http://schemas.microsoft.com/office/powerpoint/2010/main" val="18503939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E3F4F4F7-1781-8F0B-2D83-E0EF5B1708FF}"/>
              </a:ext>
            </a:extLst>
          </p:cNvPr>
          <p:cNvSpPr txBox="1"/>
          <p:nvPr/>
        </p:nvSpPr>
        <p:spPr>
          <a:xfrm>
            <a:off x="428624" y="1515160"/>
            <a:ext cx="10829925" cy="2784737"/>
          </a:xfrm>
          <a:prstGeom prst="rect">
            <a:avLst/>
          </a:prstGeom>
          <a:noFill/>
        </p:spPr>
        <p:txBody>
          <a:bodyPr wrap="square">
            <a:spAutoFit/>
          </a:bodyPr>
          <a:lstStyle/>
          <a:p>
            <a:pPr marL="342900" indent="-342900">
              <a:lnSpc>
                <a:spcPct val="200000"/>
              </a:lnSpc>
              <a:buFont typeface="+mj-lt"/>
              <a:buAutoNum type="arabicPeriod"/>
            </a:pPr>
            <a:r>
              <a:rPr lang="fr-FR" dirty="0"/>
              <a:t>A. Giovanni, A. </a:t>
            </a:r>
            <a:r>
              <a:rPr lang="fr-FR" dirty="0" err="1"/>
              <a:t>Lagier</a:t>
            </a:r>
            <a:r>
              <a:rPr lang="fr-FR" dirty="0"/>
              <a:t>, N. </a:t>
            </a:r>
            <a:r>
              <a:rPr lang="fr-FR" dirty="0" err="1"/>
              <a:t>Henrich</a:t>
            </a:r>
            <a:r>
              <a:rPr lang="fr-FR" dirty="0"/>
              <a:t>. Physiologie de la phonation. </a:t>
            </a:r>
            <a:r>
              <a:rPr lang="fr-FR" i="1" dirty="0"/>
              <a:t>EMC ORL </a:t>
            </a:r>
            <a:r>
              <a:rPr lang="fr-FR" dirty="0"/>
              <a:t>2014</a:t>
            </a:r>
          </a:p>
          <a:p>
            <a:pPr marL="342900" indent="-342900" algn="l">
              <a:lnSpc>
                <a:spcPct val="200000"/>
              </a:lnSpc>
              <a:buFont typeface="+mj-lt"/>
              <a:buAutoNum type="arabicPeriod"/>
            </a:pPr>
            <a:r>
              <a:rPr lang="fr-FR" dirty="0">
                <a:latin typeface="Meridien-Medium"/>
              </a:rPr>
              <a:t>P. </a:t>
            </a:r>
            <a:r>
              <a:rPr lang="fr-FR" dirty="0" err="1">
                <a:latin typeface="Meridien-Medium"/>
              </a:rPr>
              <a:t>Auzou</a:t>
            </a:r>
            <a:r>
              <a:rPr lang="fr-FR" dirty="0">
                <a:latin typeface="Meridien-Medium"/>
              </a:rPr>
              <a:t>. </a:t>
            </a:r>
            <a:r>
              <a:rPr lang="fr-FR" sz="1800" b="0" i="0" u="none" strike="noStrike" baseline="0" dirty="0">
                <a:latin typeface="Meridien-Medium"/>
              </a:rPr>
              <a:t>Anatomie et physiologie de la déglutition normale. </a:t>
            </a:r>
            <a:r>
              <a:rPr lang="fr-FR" sz="1800" b="0" i="1" u="none" strike="noStrike" baseline="0" dirty="0" err="1">
                <a:latin typeface="AkzidenzGroteskBE-Regular"/>
              </a:rPr>
              <a:t>Kinesither</a:t>
            </a:r>
            <a:r>
              <a:rPr lang="fr-FR" sz="1800" b="0" i="1" u="none" strike="noStrike" baseline="0" dirty="0">
                <a:latin typeface="AkzidenzGroteskBE-Regular"/>
              </a:rPr>
              <a:t> </a:t>
            </a:r>
            <a:r>
              <a:rPr lang="fr-FR" sz="1800" b="0" i="1" u="none" strike="noStrike" baseline="0" dirty="0" err="1">
                <a:latin typeface="AkzidenzGroteskBE-Regular"/>
              </a:rPr>
              <a:t>Rev</a:t>
            </a:r>
            <a:r>
              <a:rPr lang="fr-FR" sz="1800" b="0" i="1" u="none" strike="noStrike" baseline="0" dirty="0">
                <a:latin typeface="AkzidenzGroteskBE-Regular"/>
              </a:rPr>
              <a:t> </a:t>
            </a:r>
            <a:r>
              <a:rPr lang="fr-FR" sz="1800" b="0" i="0" u="none" strike="noStrike" baseline="0" dirty="0">
                <a:latin typeface="AkzidenzGroteskBE-Regular"/>
              </a:rPr>
              <a:t>2007</a:t>
            </a:r>
          </a:p>
          <a:p>
            <a:pPr marL="342900" indent="-342900" algn="l">
              <a:lnSpc>
                <a:spcPct val="200000"/>
              </a:lnSpc>
              <a:buFont typeface="+mj-lt"/>
              <a:buAutoNum type="arabicPeriod"/>
            </a:pPr>
            <a:r>
              <a:rPr lang="fr-FR" sz="1800" b="0" i="0" u="none" strike="noStrike" baseline="0" dirty="0">
                <a:latin typeface="AkzidenzGroteskBE-Regular"/>
              </a:rPr>
              <a:t>Item 308. Dysphagie Collège Français d’ORL</a:t>
            </a:r>
          </a:p>
          <a:p>
            <a:pPr marL="342900" indent="-342900" algn="l">
              <a:lnSpc>
                <a:spcPct val="200000"/>
              </a:lnSpc>
              <a:buFont typeface="+mj-lt"/>
              <a:buAutoNum type="arabicPeriod"/>
            </a:pPr>
            <a:r>
              <a:rPr lang="fr-FR" dirty="0">
                <a:latin typeface="Meridien-Medium"/>
              </a:rPr>
              <a:t>M. </a:t>
            </a:r>
            <a:r>
              <a:rPr lang="fr-FR" dirty="0" err="1">
                <a:latin typeface="Meridien-Medium"/>
              </a:rPr>
              <a:t>Guatterie</a:t>
            </a:r>
            <a:r>
              <a:rPr lang="fr-FR" dirty="0">
                <a:latin typeface="Meridien-Medium"/>
              </a:rPr>
              <a:t>, V. Lozano. D</a:t>
            </a:r>
            <a:r>
              <a:rPr lang="fr-FR" sz="1800" b="0" i="0" u="none" strike="noStrike" baseline="0" dirty="0">
                <a:latin typeface="Meridien-Medium"/>
              </a:rPr>
              <a:t>églutition-respiration : couple fondamental et paradoxal. </a:t>
            </a:r>
            <a:r>
              <a:rPr lang="fr-FR" sz="1800" b="0" i="1" u="none" strike="noStrike" baseline="0" dirty="0" err="1">
                <a:latin typeface="Meridien-Medium"/>
              </a:rPr>
              <a:t>Kinéréa</a:t>
            </a:r>
            <a:r>
              <a:rPr lang="fr-FR" sz="1800" b="0" i="0" u="none" strike="noStrike" baseline="0" dirty="0">
                <a:latin typeface="Meridien-Medium"/>
              </a:rPr>
              <a:t>, 2005;42:1</a:t>
            </a:r>
          </a:p>
          <a:p>
            <a:pPr marL="342900" indent="-342900">
              <a:lnSpc>
                <a:spcPct val="200000"/>
              </a:lnSpc>
              <a:buFont typeface="+mj-lt"/>
              <a:buAutoNum type="arabicPeriod"/>
            </a:pPr>
            <a:r>
              <a:rPr lang="fr-FR" dirty="0">
                <a:latin typeface="Meridien-Medium"/>
              </a:rPr>
              <a:t>Physiologie digestive. </a:t>
            </a:r>
            <a:r>
              <a:rPr lang="fr-FR" sz="1800" b="0" i="0" u="none" strike="noStrike" baseline="0" dirty="0">
                <a:latin typeface="Meridien-Medium"/>
              </a:rPr>
              <a:t>Référentiel pour l’enseignement de la </a:t>
            </a:r>
            <a:r>
              <a:rPr lang="fr-FR" dirty="0">
                <a:latin typeface="Meridien-Medium"/>
              </a:rPr>
              <a:t>Physiologie. CFEUPS. 2025</a:t>
            </a:r>
            <a:endParaRPr lang="fr-FR" sz="1800" b="0" i="0" u="none" strike="noStrike" baseline="0" dirty="0">
              <a:latin typeface="Meridien-Medium"/>
            </a:endParaRPr>
          </a:p>
        </p:txBody>
      </p:sp>
      <p:sp>
        <p:nvSpPr>
          <p:cNvPr id="6" name="ZoneTexte 5">
            <a:extLst>
              <a:ext uri="{FF2B5EF4-FFF2-40B4-BE49-F238E27FC236}">
                <a16:creationId xmlns:a16="http://schemas.microsoft.com/office/drawing/2014/main" id="{D0401BBB-4640-F6EC-5E28-705D77D3DDC6}"/>
              </a:ext>
            </a:extLst>
          </p:cNvPr>
          <p:cNvSpPr txBox="1"/>
          <p:nvPr/>
        </p:nvSpPr>
        <p:spPr>
          <a:xfrm>
            <a:off x="239091" y="143411"/>
            <a:ext cx="10202767" cy="707886"/>
          </a:xfrm>
          <a:prstGeom prst="rect">
            <a:avLst/>
          </a:prstGeom>
          <a:noFill/>
        </p:spPr>
        <p:txBody>
          <a:bodyPr wrap="square">
            <a:spAutoFit/>
          </a:bodyPr>
          <a:lstStyle/>
          <a:p>
            <a:r>
              <a:rPr lang="fr-FR" sz="4000" dirty="0">
                <a:solidFill>
                  <a:srgbClr val="0F7B6F"/>
                </a:solidFill>
                <a:latin typeface="Oswald Regular"/>
                <a:ea typeface="Oswald Regular"/>
                <a:cs typeface="Oswald Regular"/>
                <a:sym typeface="Oswald Regular"/>
              </a:rPr>
              <a:t>Sources</a:t>
            </a:r>
          </a:p>
        </p:txBody>
      </p:sp>
    </p:spTree>
    <p:extLst>
      <p:ext uri="{BB962C8B-B14F-4D97-AF65-F5344CB8AC3E}">
        <p14:creationId xmlns:p14="http://schemas.microsoft.com/office/powerpoint/2010/main" val="36317747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E999C17D-F869-361E-2165-A144512E9D83}"/>
              </a:ext>
            </a:extLst>
          </p:cNvPr>
          <p:cNvSpPr txBox="1"/>
          <p:nvPr/>
        </p:nvSpPr>
        <p:spPr>
          <a:xfrm>
            <a:off x="173966" y="5898375"/>
            <a:ext cx="8865798" cy="830997"/>
          </a:xfrm>
          <a:prstGeom prst="rect">
            <a:avLst/>
          </a:prstGeom>
          <a:noFill/>
        </p:spPr>
        <p:txBody>
          <a:bodyPr wrap="square">
            <a:spAutoFit/>
          </a:bodyPr>
          <a:lstStyle/>
          <a:p>
            <a:r>
              <a:rPr lang="fr-FR" sz="1600" dirty="0">
                <a:hlinkClick r:id="rId2"/>
              </a:rPr>
              <a:t>https://catalogue.scdi-montpellier.fr/view/action/uresolver.do?operation=resolveService&amp;package_service_id=14493866630004231&amp;institutionId=4231&amp;customerId=4230&amp;VE=true</a:t>
            </a:r>
            <a:endParaRPr lang="fr-FR" sz="1600" dirty="0"/>
          </a:p>
        </p:txBody>
      </p:sp>
      <p:sp>
        <p:nvSpPr>
          <p:cNvPr id="16" name="ZoneTexte 15">
            <a:extLst>
              <a:ext uri="{FF2B5EF4-FFF2-40B4-BE49-F238E27FC236}">
                <a16:creationId xmlns:a16="http://schemas.microsoft.com/office/drawing/2014/main" id="{F8700A84-937D-D679-47E1-2DCD6308BDAE}"/>
              </a:ext>
            </a:extLst>
          </p:cNvPr>
          <p:cNvSpPr txBox="1"/>
          <p:nvPr/>
        </p:nvSpPr>
        <p:spPr>
          <a:xfrm>
            <a:off x="276044" y="997725"/>
            <a:ext cx="4819831" cy="2031325"/>
          </a:xfrm>
          <a:prstGeom prst="rect">
            <a:avLst/>
          </a:prstGeom>
          <a:noFill/>
        </p:spPr>
        <p:txBody>
          <a:bodyPr wrap="square">
            <a:spAutoFit/>
          </a:bodyPr>
          <a:lstStyle/>
          <a:p>
            <a:pPr marL="285750" indent="-285750">
              <a:buFont typeface="Arial" panose="020B0604020202020204" pitchFamily="34" charset="0"/>
              <a:buChar char="•"/>
            </a:pPr>
            <a:r>
              <a:rPr lang="fr-FR" dirty="0">
                <a:latin typeface="Open Sans Condensed Light" panose="020B0306030504020204"/>
              </a:rPr>
              <a:t>Structures osseuses (rigides)</a:t>
            </a:r>
          </a:p>
          <a:p>
            <a:endParaRPr lang="fr-FR" dirty="0">
              <a:latin typeface="Open Sans Condensed Light" panose="020B0306030504020204"/>
            </a:endParaRPr>
          </a:p>
          <a:p>
            <a:pPr marL="285750" indent="-285750">
              <a:buFont typeface="Arial" panose="020B0604020202020204" pitchFamily="34" charset="0"/>
              <a:buChar char="•"/>
            </a:pPr>
            <a:r>
              <a:rPr lang="fr-FR" dirty="0">
                <a:latin typeface="Open Sans Condensed Light" panose="020B0306030504020204"/>
              </a:rPr>
              <a:t>Structures cartilagineuses (rigides), réunies par des articulations</a:t>
            </a:r>
          </a:p>
          <a:p>
            <a:endParaRPr lang="fr-FR" dirty="0">
              <a:latin typeface="Open Sans Condensed Light" panose="020B0306030504020204"/>
            </a:endParaRPr>
          </a:p>
          <a:p>
            <a:pPr marL="285750" indent="-285750">
              <a:buFont typeface="Arial" panose="020B0604020202020204" pitchFamily="34" charset="0"/>
              <a:buChar char="•"/>
            </a:pPr>
            <a:r>
              <a:rPr lang="fr-FR" dirty="0">
                <a:latin typeface="Open Sans Condensed Light" panose="020B0306030504020204"/>
              </a:rPr>
              <a:t>Structures musculaires (striées) + muqueuse</a:t>
            </a:r>
          </a:p>
        </p:txBody>
      </p:sp>
      <p:sp>
        <p:nvSpPr>
          <p:cNvPr id="18" name="ZoneTexte 17">
            <a:extLst>
              <a:ext uri="{FF2B5EF4-FFF2-40B4-BE49-F238E27FC236}">
                <a16:creationId xmlns:a16="http://schemas.microsoft.com/office/drawing/2014/main" id="{1115249D-0254-02FC-A834-40D98B0E1D6D}"/>
              </a:ext>
            </a:extLst>
          </p:cNvPr>
          <p:cNvSpPr txBox="1"/>
          <p:nvPr/>
        </p:nvSpPr>
        <p:spPr>
          <a:xfrm>
            <a:off x="64698" y="213822"/>
            <a:ext cx="6133380" cy="461665"/>
          </a:xfrm>
          <a:prstGeom prst="rect">
            <a:avLst/>
          </a:prstGeom>
          <a:noFill/>
        </p:spPr>
        <p:txBody>
          <a:bodyPr wrap="square">
            <a:spAutoFit/>
          </a:bodyPr>
          <a:lstStyle/>
          <a:p>
            <a:r>
              <a:rPr lang="fr-FR" sz="2400" b="1" dirty="0">
                <a:solidFill>
                  <a:srgbClr val="AB1A3A"/>
                </a:solidFill>
                <a:latin typeface="Open Sans Condensed Light" panose="020B0306030504020204"/>
              </a:rPr>
              <a:t>Organe formé de différents tissus </a:t>
            </a:r>
          </a:p>
        </p:txBody>
      </p:sp>
      <p:pic>
        <p:nvPicPr>
          <p:cNvPr id="5" name="Image 4">
            <a:extLst>
              <a:ext uri="{FF2B5EF4-FFF2-40B4-BE49-F238E27FC236}">
                <a16:creationId xmlns:a16="http://schemas.microsoft.com/office/drawing/2014/main" id="{29A857F0-6562-896C-5467-FFE71806583F}"/>
              </a:ext>
            </a:extLst>
          </p:cNvPr>
          <p:cNvPicPr>
            <a:picLocks noChangeAspect="1"/>
          </p:cNvPicPr>
          <p:nvPr/>
        </p:nvPicPr>
        <p:blipFill rotWithShape="1">
          <a:blip r:embed="rId3"/>
          <a:srcRect l="21614" t="11110" r="32465" b="13084"/>
          <a:stretch/>
        </p:blipFill>
        <p:spPr>
          <a:xfrm>
            <a:off x="5495926" y="-537"/>
            <a:ext cx="4317428" cy="4454550"/>
          </a:xfrm>
          <a:prstGeom prst="rect">
            <a:avLst/>
          </a:prstGeom>
        </p:spPr>
      </p:pic>
      <p:pic>
        <p:nvPicPr>
          <p:cNvPr id="8" name="Image 7">
            <a:extLst>
              <a:ext uri="{FF2B5EF4-FFF2-40B4-BE49-F238E27FC236}">
                <a16:creationId xmlns:a16="http://schemas.microsoft.com/office/drawing/2014/main" id="{01538815-6E86-C96B-DC85-21AB4D6906BE}"/>
              </a:ext>
            </a:extLst>
          </p:cNvPr>
          <p:cNvPicPr>
            <a:picLocks noChangeAspect="1"/>
          </p:cNvPicPr>
          <p:nvPr/>
        </p:nvPicPr>
        <p:blipFill rotWithShape="1">
          <a:blip r:embed="rId4"/>
          <a:srcRect l="43750" t="14549" r="34027" b="23367"/>
          <a:stretch/>
        </p:blipFill>
        <p:spPr>
          <a:xfrm>
            <a:off x="9753600" y="0"/>
            <a:ext cx="2438400" cy="4257754"/>
          </a:xfrm>
          <a:prstGeom prst="rect">
            <a:avLst/>
          </a:prstGeom>
        </p:spPr>
      </p:pic>
      <p:grpSp>
        <p:nvGrpSpPr>
          <p:cNvPr id="9" name="Groupe 8">
            <a:extLst>
              <a:ext uri="{FF2B5EF4-FFF2-40B4-BE49-F238E27FC236}">
                <a16:creationId xmlns:a16="http://schemas.microsoft.com/office/drawing/2014/main" id="{A0AE3FA3-144E-3076-E4BE-66535531A0F7}"/>
              </a:ext>
            </a:extLst>
          </p:cNvPr>
          <p:cNvGrpSpPr/>
          <p:nvPr/>
        </p:nvGrpSpPr>
        <p:grpSpPr>
          <a:xfrm>
            <a:off x="600852" y="4762089"/>
            <a:ext cx="10848198" cy="712808"/>
            <a:chOff x="296052" y="4932143"/>
            <a:chExt cx="10848198" cy="712808"/>
          </a:xfrm>
        </p:grpSpPr>
        <p:sp>
          <p:nvSpPr>
            <p:cNvPr id="10" name="ZoneTexte 9">
              <a:extLst>
                <a:ext uri="{FF2B5EF4-FFF2-40B4-BE49-F238E27FC236}">
                  <a16:creationId xmlns:a16="http://schemas.microsoft.com/office/drawing/2014/main" id="{B494188F-64BE-5AF7-E34A-51FEBA933B14}"/>
                </a:ext>
              </a:extLst>
            </p:cNvPr>
            <p:cNvSpPr txBox="1"/>
            <p:nvPr/>
          </p:nvSpPr>
          <p:spPr>
            <a:xfrm>
              <a:off x="918830" y="4937065"/>
              <a:ext cx="10225420" cy="707886"/>
            </a:xfrm>
            <a:prstGeom prst="rect">
              <a:avLst/>
            </a:prstGeom>
            <a:noFill/>
          </p:spPr>
          <p:txBody>
            <a:bodyPr wrap="square">
              <a:spAutoFit/>
            </a:bodyPr>
            <a:lstStyle/>
            <a:p>
              <a:r>
                <a:rPr lang="fr-FR" sz="2000" b="0" i="0" u="none" strike="noStrike" baseline="0" dirty="0">
                  <a:solidFill>
                    <a:srgbClr val="000000"/>
                  </a:solidFill>
                  <a:latin typeface="Open Sans Condensed Light" panose="020B0306030504020204"/>
                </a:rPr>
                <a:t>« Tuyaux » : convection des gaz inhalés + passage aliments</a:t>
              </a:r>
            </a:p>
            <a:p>
              <a:r>
                <a:rPr lang="fr-FR" sz="2000" dirty="0">
                  <a:solidFill>
                    <a:srgbClr val="000000"/>
                  </a:solidFill>
                  <a:latin typeface="Open Sans Condensed Light" panose="020B0306030504020204"/>
                </a:rPr>
                <a:t>Mais aussi … s</a:t>
              </a:r>
              <a:r>
                <a:rPr lang="fr-FR" sz="2000" b="0" i="0" u="none" strike="noStrike" baseline="0" dirty="0">
                  <a:solidFill>
                    <a:srgbClr val="000000"/>
                  </a:solidFill>
                  <a:latin typeface="Open Sans Condensed Light" panose="020B0306030504020204"/>
                </a:rPr>
                <a:t>pécialisation de l’organe pour assurer d’autres fonctions (dont « triage »)</a:t>
              </a:r>
            </a:p>
          </p:txBody>
        </p:sp>
        <p:sp>
          <p:nvSpPr>
            <p:cNvPr id="11" name="Flèche : courbe vers la droite 10">
              <a:extLst>
                <a:ext uri="{FF2B5EF4-FFF2-40B4-BE49-F238E27FC236}">
                  <a16:creationId xmlns:a16="http://schemas.microsoft.com/office/drawing/2014/main" id="{78CED6DB-77E7-ED75-253E-F22BF0F393D0}"/>
                </a:ext>
              </a:extLst>
            </p:cNvPr>
            <p:cNvSpPr/>
            <p:nvPr/>
          </p:nvSpPr>
          <p:spPr>
            <a:xfrm>
              <a:off x="296052" y="4932143"/>
              <a:ext cx="543464" cy="512726"/>
            </a:xfrm>
            <a:prstGeom prst="curvedRightArrow">
              <a:avLst/>
            </a:prstGeom>
            <a:solidFill>
              <a:srgbClr val="60D0C5"/>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spTree>
    <p:extLst>
      <p:ext uri="{BB962C8B-B14F-4D97-AF65-F5344CB8AC3E}">
        <p14:creationId xmlns:p14="http://schemas.microsoft.com/office/powerpoint/2010/main" val="2052106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ZoneTexte 17">
            <a:extLst>
              <a:ext uri="{FF2B5EF4-FFF2-40B4-BE49-F238E27FC236}">
                <a16:creationId xmlns:a16="http://schemas.microsoft.com/office/drawing/2014/main" id="{1115249D-0254-02FC-A834-40D98B0E1D6D}"/>
              </a:ext>
            </a:extLst>
          </p:cNvPr>
          <p:cNvSpPr txBox="1"/>
          <p:nvPr/>
        </p:nvSpPr>
        <p:spPr>
          <a:xfrm>
            <a:off x="64698" y="213822"/>
            <a:ext cx="6133380" cy="461665"/>
          </a:xfrm>
          <a:prstGeom prst="rect">
            <a:avLst/>
          </a:prstGeom>
          <a:noFill/>
        </p:spPr>
        <p:txBody>
          <a:bodyPr wrap="square">
            <a:spAutoFit/>
          </a:bodyPr>
          <a:lstStyle/>
          <a:p>
            <a:r>
              <a:rPr lang="fr-FR" sz="2400" b="1" dirty="0">
                <a:solidFill>
                  <a:srgbClr val="AB1A3A"/>
                </a:solidFill>
                <a:latin typeface="Open Sans Condensed Light" panose="020B0306030504020204"/>
              </a:rPr>
              <a:t>Structures osseuses et cartilagineuses</a:t>
            </a:r>
          </a:p>
        </p:txBody>
      </p:sp>
      <p:pic>
        <p:nvPicPr>
          <p:cNvPr id="19" name="Image 18">
            <a:extLst>
              <a:ext uri="{FF2B5EF4-FFF2-40B4-BE49-F238E27FC236}">
                <a16:creationId xmlns:a16="http://schemas.microsoft.com/office/drawing/2014/main" id="{367BD02F-7D55-C2FB-8368-BEB55912416C}"/>
              </a:ext>
            </a:extLst>
          </p:cNvPr>
          <p:cNvPicPr>
            <a:picLocks noChangeAspect="1"/>
          </p:cNvPicPr>
          <p:nvPr/>
        </p:nvPicPr>
        <p:blipFill rotWithShape="1">
          <a:blip r:embed="rId2"/>
          <a:srcRect l="2602" t="1753" r="1067" b="11908"/>
          <a:stretch/>
        </p:blipFill>
        <p:spPr>
          <a:xfrm>
            <a:off x="4591531" y="2482013"/>
            <a:ext cx="4085744" cy="3761175"/>
          </a:xfrm>
          <a:prstGeom prst="rect">
            <a:avLst/>
          </a:prstGeom>
        </p:spPr>
      </p:pic>
      <p:sp>
        <p:nvSpPr>
          <p:cNvPr id="22" name="ZoneTexte 21">
            <a:extLst>
              <a:ext uri="{FF2B5EF4-FFF2-40B4-BE49-F238E27FC236}">
                <a16:creationId xmlns:a16="http://schemas.microsoft.com/office/drawing/2014/main" id="{F016847B-AC7E-201D-4391-CA16479877FF}"/>
              </a:ext>
            </a:extLst>
          </p:cNvPr>
          <p:cNvSpPr txBox="1"/>
          <p:nvPr/>
        </p:nvSpPr>
        <p:spPr>
          <a:xfrm>
            <a:off x="460151" y="767212"/>
            <a:ext cx="3959930" cy="3139321"/>
          </a:xfrm>
          <a:prstGeom prst="rect">
            <a:avLst/>
          </a:prstGeom>
          <a:noFill/>
        </p:spPr>
        <p:txBody>
          <a:bodyPr wrap="none" rtlCol="0">
            <a:spAutoFit/>
          </a:bodyPr>
          <a:lstStyle/>
          <a:p>
            <a:r>
              <a:rPr lang="fr-FR" b="1" dirty="0">
                <a:solidFill>
                  <a:srgbClr val="0171B9"/>
                </a:solidFill>
                <a:latin typeface="Open Sans Condensed Light" panose="020B0306030504020204"/>
              </a:rPr>
              <a:t>9 cartilages fixés au squelette axial</a:t>
            </a:r>
          </a:p>
          <a:p>
            <a:pPr marL="285750" indent="-285750">
              <a:buFont typeface="Arial" panose="020B0604020202020204" pitchFamily="34" charset="0"/>
              <a:buChar char="•"/>
            </a:pPr>
            <a:r>
              <a:rPr lang="fr-FR" dirty="0">
                <a:latin typeface="Open Sans Condensed Light" panose="020B0306030504020204"/>
              </a:rPr>
              <a:t>Epiglotte</a:t>
            </a:r>
          </a:p>
          <a:p>
            <a:pPr marL="285750" indent="-285750">
              <a:buFont typeface="Arial" panose="020B0604020202020204" pitchFamily="34" charset="0"/>
              <a:buChar char="•"/>
            </a:pPr>
            <a:r>
              <a:rPr lang="fr-FR" dirty="0">
                <a:latin typeface="Open Sans Condensed Light" panose="020B0306030504020204"/>
              </a:rPr>
              <a:t>Cartilage thyroïde</a:t>
            </a:r>
          </a:p>
          <a:p>
            <a:pPr marL="285750" indent="-285750">
              <a:buFont typeface="Arial" panose="020B0604020202020204" pitchFamily="34" charset="0"/>
              <a:buChar char="•"/>
            </a:pPr>
            <a:r>
              <a:rPr lang="fr-FR" dirty="0">
                <a:latin typeface="Open Sans Condensed Light" panose="020B0306030504020204"/>
              </a:rPr>
              <a:t>Cartilage cricoïde</a:t>
            </a:r>
          </a:p>
          <a:p>
            <a:pPr marL="285750" indent="-285750">
              <a:buFont typeface="Arial" panose="020B0604020202020204" pitchFamily="34" charset="0"/>
              <a:buChar char="•"/>
            </a:pPr>
            <a:r>
              <a:rPr lang="fr-FR" dirty="0">
                <a:latin typeface="Open Sans Condensed Light" panose="020B0306030504020204"/>
              </a:rPr>
              <a:t>Os hyoïde</a:t>
            </a:r>
          </a:p>
          <a:p>
            <a:r>
              <a:rPr lang="fr-FR" dirty="0">
                <a:latin typeface="Open Sans Condensed Light" panose="020B0306030504020204"/>
              </a:rPr>
              <a:t>Cartilages vocaux </a:t>
            </a:r>
          </a:p>
          <a:p>
            <a:pPr marL="742950" lvl="1" indent="-285750">
              <a:buFont typeface="Arial" panose="020B0604020202020204" pitchFamily="34" charset="0"/>
              <a:buChar char="•"/>
            </a:pPr>
            <a:r>
              <a:rPr lang="fr-FR" dirty="0">
                <a:latin typeface="Open Sans Condensed Light" panose="020B0306030504020204"/>
              </a:rPr>
              <a:t>2 cartilages aryténoïdes</a:t>
            </a:r>
          </a:p>
          <a:p>
            <a:pPr marL="742950" lvl="1" indent="-285750">
              <a:buFont typeface="Arial" panose="020B0604020202020204" pitchFamily="34" charset="0"/>
              <a:buChar char="•"/>
            </a:pPr>
            <a:r>
              <a:rPr lang="fr-FR" dirty="0">
                <a:latin typeface="Open Sans Condensed Light" panose="020B0306030504020204"/>
              </a:rPr>
              <a:t>2 cartilages corniculés</a:t>
            </a:r>
          </a:p>
          <a:p>
            <a:pPr marL="742950" lvl="1" indent="-285750">
              <a:buFont typeface="Arial" panose="020B0604020202020204" pitchFamily="34" charset="0"/>
              <a:buChar char="•"/>
            </a:pPr>
            <a:r>
              <a:rPr lang="fr-FR" dirty="0">
                <a:latin typeface="Open Sans Condensed Light" panose="020B0306030504020204"/>
              </a:rPr>
              <a:t>2 cartilages cunéiformes</a:t>
            </a:r>
          </a:p>
          <a:p>
            <a:endParaRPr lang="fr-FR" dirty="0">
              <a:latin typeface="Open Sans Condensed Light" panose="020B0306030504020204"/>
            </a:endParaRPr>
          </a:p>
          <a:p>
            <a:r>
              <a:rPr lang="fr-FR" dirty="0">
                <a:latin typeface="Open Sans Condensed Light" panose="020B0306030504020204"/>
              </a:rPr>
              <a:t> </a:t>
            </a:r>
          </a:p>
        </p:txBody>
      </p:sp>
      <p:pic>
        <p:nvPicPr>
          <p:cNvPr id="3" name="Image 2">
            <a:extLst>
              <a:ext uri="{FF2B5EF4-FFF2-40B4-BE49-F238E27FC236}">
                <a16:creationId xmlns:a16="http://schemas.microsoft.com/office/drawing/2014/main" id="{B3397C90-90AD-C27E-0D25-A7448D61ECB8}"/>
              </a:ext>
            </a:extLst>
          </p:cNvPr>
          <p:cNvPicPr>
            <a:picLocks noChangeAspect="1"/>
          </p:cNvPicPr>
          <p:nvPr/>
        </p:nvPicPr>
        <p:blipFill rotWithShape="1">
          <a:blip r:embed="rId3"/>
          <a:srcRect l="22135" t="19028" r="50000" b="13992"/>
          <a:stretch/>
        </p:blipFill>
        <p:spPr>
          <a:xfrm>
            <a:off x="9134475" y="0"/>
            <a:ext cx="3057525" cy="4593451"/>
          </a:xfrm>
          <a:prstGeom prst="rect">
            <a:avLst/>
          </a:prstGeom>
        </p:spPr>
      </p:pic>
    </p:spTree>
    <p:extLst>
      <p:ext uri="{BB962C8B-B14F-4D97-AF65-F5344CB8AC3E}">
        <p14:creationId xmlns:p14="http://schemas.microsoft.com/office/powerpoint/2010/main" val="15936660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F2CA884E-DBF1-A925-1BC5-31BB0AABD4AC}"/>
              </a:ext>
            </a:extLst>
          </p:cNvPr>
          <p:cNvSpPr txBox="1"/>
          <p:nvPr/>
        </p:nvSpPr>
        <p:spPr>
          <a:xfrm>
            <a:off x="319177" y="711888"/>
            <a:ext cx="8902461" cy="1200329"/>
          </a:xfrm>
          <a:prstGeom prst="rect">
            <a:avLst/>
          </a:prstGeom>
          <a:noFill/>
        </p:spPr>
        <p:txBody>
          <a:bodyPr wrap="square">
            <a:spAutoFit/>
          </a:bodyPr>
          <a:lstStyle/>
          <a:p>
            <a:pPr marL="285750" indent="-285750">
              <a:buFont typeface="Arial" panose="020B0604020202020204" pitchFamily="34" charset="0"/>
              <a:buChar char="•"/>
            </a:pPr>
            <a:r>
              <a:rPr lang="fr-FR" dirty="0">
                <a:latin typeface="Open Sans Condensed Light" panose="020B0306030504020204"/>
              </a:rPr>
              <a:t>Articulation cricothyroïdienne: entre cartilages cricoïde et thyroïde -&gt; mise en tension les cordes vocales</a:t>
            </a:r>
          </a:p>
          <a:p>
            <a:pPr marL="285750" indent="-285750">
              <a:buFont typeface="Arial" panose="020B0604020202020204" pitchFamily="34" charset="0"/>
              <a:buChar char="•"/>
            </a:pPr>
            <a:r>
              <a:rPr lang="fr-FR" dirty="0">
                <a:latin typeface="Open Sans Condensed Light" panose="020B0306030504020204"/>
              </a:rPr>
              <a:t>Articulation cricoaryténoïdienne entre les deux cartilages aryténoïdes et le cartilage cricoïde.</a:t>
            </a:r>
          </a:p>
        </p:txBody>
      </p:sp>
      <p:sp>
        <p:nvSpPr>
          <p:cNvPr id="10" name="ZoneTexte 9">
            <a:extLst>
              <a:ext uri="{FF2B5EF4-FFF2-40B4-BE49-F238E27FC236}">
                <a16:creationId xmlns:a16="http://schemas.microsoft.com/office/drawing/2014/main" id="{4F090B10-2CDB-A08D-BD15-B8FE6B0D2DFB}"/>
              </a:ext>
            </a:extLst>
          </p:cNvPr>
          <p:cNvSpPr txBox="1"/>
          <p:nvPr/>
        </p:nvSpPr>
        <p:spPr>
          <a:xfrm>
            <a:off x="64698" y="213822"/>
            <a:ext cx="6133380" cy="461665"/>
          </a:xfrm>
          <a:prstGeom prst="rect">
            <a:avLst/>
          </a:prstGeom>
          <a:noFill/>
        </p:spPr>
        <p:txBody>
          <a:bodyPr wrap="square">
            <a:spAutoFit/>
          </a:bodyPr>
          <a:lstStyle/>
          <a:p>
            <a:r>
              <a:rPr lang="fr-FR" sz="2400" b="1" dirty="0">
                <a:solidFill>
                  <a:srgbClr val="AB1A3A"/>
                </a:solidFill>
                <a:latin typeface="Open Sans Condensed Light" panose="020B0306030504020204"/>
              </a:rPr>
              <a:t>Articulations</a:t>
            </a:r>
          </a:p>
        </p:txBody>
      </p:sp>
      <p:pic>
        <p:nvPicPr>
          <p:cNvPr id="14" name="Image 13" descr="Une image contenant croquis, dessin, squelette, art&#10;&#10;Description générée automatiquement">
            <a:extLst>
              <a:ext uri="{FF2B5EF4-FFF2-40B4-BE49-F238E27FC236}">
                <a16:creationId xmlns:a16="http://schemas.microsoft.com/office/drawing/2014/main" id="{61F0BD16-02D7-938C-1DC2-0A5CBF377F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4452" y="1948618"/>
            <a:ext cx="3454927" cy="4695560"/>
          </a:xfrm>
          <a:prstGeom prst="rect">
            <a:avLst/>
          </a:prstGeom>
        </p:spPr>
      </p:pic>
    </p:spTree>
    <p:extLst>
      <p:ext uri="{BB962C8B-B14F-4D97-AF65-F5344CB8AC3E}">
        <p14:creationId xmlns:p14="http://schemas.microsoft.com/office/powerpoint/2010/main" val="255413558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44.1|40.1"/>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dèle par défaut">
  <a:themeElements>
    <a:clrScheme name="">
      <a:dk1>
        <a:srgbClr val="000000"/>
      </a:dk1>
      <a:lt1>
        <a:srgbClr val="FFFFFF"/>
      </a:lt1>
      <a:dk2>
        <a:srgbClr val="000000"/>
      </a:dk2>
      <a:lt2>
        <a:srgbClr val="EAEAEA"/>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000000"/>
      </a:folHlink>
    </a:clrScheme>
    <a:fontScheme name="Modèle par défau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8930</TotalTime>
  <Words>3719</Words>
  <Application>Microsoft Office PowerPoint</Application>
  <PresentationFormat>Grand écran</PresentationFormat>
  <Paragraphs>545</Paragraphs>
  <Slides>68</Slides>
  <Notes>5</Notes>
  <HiddenSlides>0</HiddenSlides>
  <MMClips>0</MMClips>
  <ScaleCrop>false</ScaleCrop>
  <HeadingPairs>
    <vt:vector size="8" baseType="variant">
      <vt:variant>
        <vt:lpstr>Polices utilisées</vt:lpstr>
      </vt:variant>
      <vt:variant>
        <vt:i4>16</vt:i4>
      </vt:variant>
      <vt:variant>
        <vt:lpstr>Thème</vt:lpstr>
      </vt:variant>
      <vt:variant>
        <vt:i4>4</vt:i4>
      </vt:variant>
      <vt:variant>
        <vt:lpstr>Serveurs OLE incorporés</vt:lpstr>
      </vt:variant>
      <vt:variant>
        <vt:i4>2</vt:i4>
      </vt:variant>
      <vt:variant>
        <vt:lpstr>Titres des diapositives</vt:lpstr>
      </vt:variant>
      <vt:variant>
        <vt:i4>68</vt:i4>
      </vt:variant>
    </vt:vector>
  </HeadingPairs>
  <TitlesOfParts>
    <vt:vector size="90" baseType="lpstr">
      <vt:lpstr>AkzidenzGroteskBE-Regular</vt:lpstr>
      <vt:lpstr>Aptos</vt:lpstr>
      <vt:lpstr>Arial</vt:lpstr>
      <vt:lpstr>Calibri</vt:lpstr>
      <vt:lpstr>Calibri Light</vt:lpstr>
      <vt:lpstr>Cambria Math</vt:lpstr>
      <vt:lpstr>GOMJN E+ Stone Sans</vt:lpstr>
      <vt:lpstr>GOMKD G+ Stone Serif</vt:lpstr>
      <vt:lpstr>Meridien-Medium</vt:lpstr>
      <vt:lpstr>Meridien-Roman</vt:lpstr>
      <vt:lpstr>Open Sans Condensed</vt:lpstr>
      <vt:lpstr>Open Sans Condensed Light</vt:lpstr>
      <vt:lpstr>Oswald</vt:lpstr>
      <vt:lpstr>Oswald Regular</vt:lpstr>
      <vt:lpstr>Times New Roman</vt:lpstr>
      <vt:lpstr>Wingdings</vt:lpstr>
      <vt:lpstr>Thème Office</vt:lpstr>
      <vt:lpstr>Modèle par défaut</vt:lpstr>
      <vt:lpstr>1_Thème Office</vt:lpstr>
      <vt:lpstr>2_Thème Office</vt:lpstr>
      <vt:lpstr>Photo Editor Photo</vt:lpstr>
      <vt:lpstr>CorelPhotoPaint.Image.10</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Morgane Villa Salvignol</dc:creator>
  <cp:lastModifiedBy>fares gouzi</cp:lastModifiedBy>
  <cp:revision>64</cp:revision>
  <dcterms:created xsi:type="dcterms:W3CDTF">2024-03-15T14:16:44Z</dcterms:created>
  <dcterms:modified xsi:type="dcterms:W3CDTF">2024-07-30T14:05:28Z</dcterms:modified>
</cp:coreProperties>
</file>